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98f4d30be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98f4d30be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8f4d30be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98f4d30be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8f4d30be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8f4d30be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8f4d30be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8f4d30be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8f4d30be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8f4d30be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8f4d30be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8f4d30be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8f4d30be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98f4d30be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98f4d30be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98f4d30be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98f4d30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98f4d30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98f4d30b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98f4d30b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98f4d30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98f4d30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98f4d30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98f4d30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8f4d30b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8f4d30b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98f4d30b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98f4d30b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8f4d30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8f4d30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98f4d30b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98f4d30b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98f4d30b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98f4d30b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98f4d30be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98f4d30be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98f4d30b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98f4d30b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f4d3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f4d3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f4d30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f4d30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8f4d30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8f4d30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8f4d30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98f4d30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8f4d30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8f4d30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8f4d30b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8f4d30b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lang="en"/>
              <a:t>Nhóm: 5k</a:t>
            </a:r>
            <a:endParaRPr/>
          </a:p>
          <a:p>
            <a:pPr indent="0" lvl="0" marL="1828800" rtl="0" algn="ctr">
              <a:spcBef>
                <a:spcPts val="0"/>
              </a:spcBef>
              <a:spcAft>
                <a:spcPts val="0"/>
              </a:spcAft>
              <a:buClr>
                <a:schemeClr val="dk1"/>
              </a:buClr>
              <a:buSzPts val="1100"/>
              <a:buFont typeface="Arial"/>
              <a:buNone/>
            </a:pPr>
            <a:r>
              <a:rPr lang="en" sz="1950">
                <a:solidFill>
                  <a:schemeClr val="dk1"/>
                </a:solidFill>
              </a:rPr>
              <a:t>    18120237 </a:t>
            </a:r>
            <a:r>
              <a:rPr lang="en" sz="1950"/>
              <a:t>– </a:t>
            </a:r>
            <a:r>
              <a:rPr lang="en" sz="1950">
                <a:solidFill>
                  <a:schemeClr val="dk1"/>
                </a:solidFill>
              </a:rPr>
              <a:t>Bạch Tăng Thắng</a:t>
            </a:r>
            <a:endParaRPr sz="1950"/>
          </a:p>
          <a:p>
            <a:pPr indent="0" lvl="0" marL="1828800" rtl="0" algn="ctr">
              <a:spcBef>
                <a:spcPts val="0"/>
              </a:spcBef>
              <a:spcAft>
                <a:spcPts val="0"/>
              </a:spcAft>
              <a:buClr>
                <a:schemeClr val="dk1"/>
              </a:buClr>
              <a:buSzPts val="1100"/>
              <a:buFont typeface="Arial"/>
              <a:buNone/>
            </a:pPr>
            <a:r>
              <a:rPr lang="en" sz="1950">
                <a:solidFill>
                  <a:schemeClr val="dk1"/>
                </a:solidFill>
              </a:rPr>
              <a:t>19120563 </a:t>
            </a:r>
            <a:r>
              <a:rPr lang="en" sz="1950"/>
              <a:t>– </a:t>
            </a:r>
            <a:r>
              <a:rPr lang="en" sz="1950">
                <a:solidFill>
                  <a:schemeClr val="dk1"/>
                </a:solidFill>
              </a:rPr>
              <a:t>Ngô Thanh Lộc</a:t>
            </a:r>
            <a:endParaRPr sz="1950"/>
          </a:p>
          <a:p>
            <a:pPr indent="0" lvl="0" marL="1828800" rtl="0" algn="ctr">
              <a:spcBef>
                <a:spcPts val="0"/>
              </a:spcBef>
              <a:spcAft>
                <a:spcPts val="0"/>
              </a:spcAft>
              <a:buClr>
                <a:schemeClr val="dk1"/>
              </a:buClr>
              <a:buSzPts val="1100"/>
              <a:buFont typeface="Arial"/>
              <a:buNone/>
            </a:pPr>
            <a:r>
              <a:rPr lang="en" sz="1950">
                <a:solidFill>
                  <a:schemeClr val="dk1"/>
                </a:solidFill>
              </a:rPr>
              <a:t>  19120566 </a:t>
            </a:r>
            <a:r>
              <a:rPr lang="en" sz="1950"/>
              <a:t>– </a:t>
            </a:r>
            <a:r>
              <a:rPr lang="en" sz="1950">
                <a:solidFill>
                  <a:schemeClr val="dk1"/>
                </a:solidFill>
              </a:rPr>
              <a:t>Huỳnh Văn Long</a:t>
            </a:r>
            <a:endParaRPr sz="1950"/>
          </a:p>
          <a:p>
            <a:pPr indent="0" lvl="0" marL="1828800" rtl="0" algn="l">
              <a:spcBef>
                <a:spcPts val="0"/>
              </a:spcBef>
              <a:spcAft>
                <a:spcPts val="0"/>
              </a:spcAft>
              <a:buClr>
                <a:schemeClr val="dk1"/>
              </a:buClr>
              <a:buSzPts val="1100"/>
              <a:buFont typeface="Arial"/>
              <a:buNone/>
            </a:pPr>
            <a:r>
              <a:rPr lang="en" sz="1950">
                <a:solidFill>
                  <a:schemeClr val="dk1"/>
                </a:solidFill>
              </a:rPr>
              <a:t>                         19120581 </a:t>
            </a:r>
            <a:r>
              <a:rPr lang="en" sz="1950"/>
              <a:t>– </a:t>
            </a:r>
            <a:r>
              <a:rPr lang="en" sz="1950">
                <a:solidFill>
                  <a:schemeClr val="dk1"/>
                </a:solidFill>
              </a:rPr>
              <a:t>Lê Nhật Minh</a:t>
            </a:r>
            <a:endParaRPr sz="1950"/>
          </a:p>
          <a:p>
            <a:pPr indent="0" lvl="0" marL="1828800" rtl="0" algn="l">
              <a:spcBef>
                <a:spcPts val="0"/>
              </a:spcBef>
              <a:spcAft>
                <a:spcPts val="0"/>
              </a:spcAft>
              <a:buClr>
                <a:schemeClr val="dk1"/>
              </a:buClr>
              <a:buSzPts val="1100"/>
              <a:buFont typeface="Arial"/>
              <a:buNone/>
            </a:pPr>
            <a:r>
              <a:rPr lang="en" sz="1950">
                <a:solidFill>
                  <a:schemeClr val="dk1"/>
                </a:solidFill>
              </a:rPr>
              <a:t>                         19120582 </a:t>
            </a:r>
            <a:r>
              <a:rPr lang="en" sz="1950"/>
              <a:t>– </a:t>
            </a:r>
            <a:r>
              <a:rPr lang="en" sz="1950">
                <a:solidFill>
                  <a:schemeClr val="dk1"/>
                </a:solidFill>
              </a:rPr>
              <a:t>Lê Nhựt Minh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0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sz="2500"/>
              <a:t>2. Extreme programming</a:t>
            </a:r>
            <a:endParaRPr sz="2500"/>
          </a:p>
          <a:p>
            <a:pPr indent="0" lvl="0" marL="0" rtl="0" algn="l">
              <a:spcBef>
                <a:spcPts val="0"/>
              </a:spcBef>
              <a:spcAft>
                <a:spcPts val="0"/>
              </a:spcAft>
              <a:buNone/>
            </a:pPr>
            <a:r>
              <a:t/>
            </a:r>
            <a:endParaRPr/>
          </a:p>
        </p:txBody>
      </p:sp>
      <p:sp>
        <p:nvSpPr>
          <p:cNvPr id="112" name="Google Shape;112;p22"/>
          <p:cNvSpPr txBox="1"/>
          <p:nvPr>
            <p:ph idx="1" type="body"/>
          </p:nvPr>
        </p:nvSpPr>
        <p:spPr>
          <a:xfrm>
            <a:off x="311700" y="972150"/>
            <a:ext cx="8520600" cy="40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Các practice của XP theo các nguyên tắc:</a:t>
            </a:r>
            <a:endParaRPr>
              <a:solidFill>
                <a:schemeClr val="dk1"/>
              </a:solidFill>
            </a:endParaRPr>
          </a:p>
          <a:p>
            <a:pPr indent="-342900" lvl="0" marL="914400" rtl="0" algn="l">
              <a:spcBef>
                <a:spcPts val="1200"/>
              </a:spcBef>
              <a:spcAft>
                <a:spcPts val="0"/>
              </a:spcAft>
              <a:buClr>
                <a:schemeClr val="dk1"/>
              </a:buClr>
              <a:buSzPts val="1800"/>
              <a:buChar char="●"/>
            </a:pPr>
            <a:r>
              <a:rPr lang="en">
                <a:solidFill>
                  <a:schemeClr val="dk1"/>
                </a:solidFill>
              </a:rPr>
              <a:t>Lập kế hoạch tăng dần</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Các bản release nhỏ</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Thiết kế đơn giản</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Phát triển test trước</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Cải tiến mã nguồn</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Lập trình cặp</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Sở hữu tập thể</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Tích hợp liên tục</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Tiến độ bền vững</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Khách hàng tại chỗ</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6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18" name="Google Shape;118;p23"/>
          <p:cNvSpPr txBox="1"/>
          <p:nvPr>
            <p:ph idx="1" type="body"/>
          </p:nvPr>
        </p:nvSpPr>
        <p:spPr>
          <a:xfrm>
            <a:off x="361100" y="1228750"/>
            <a:ext cx="8520600" cy="34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Ảnh hưởng của các practice XP</a:t>
            </a:r>
            <a:endParaRPr>
              <a:solidFill>
                <a:schemeClr val="dk1"/>
              </a:solidFill>
            </a:endParaRPr>
          </a:p>
          <a:p>
            <a:pPr indent="-342900" lvl="0" marL="571500" rtl="0" algn="l">
              <a:spcBef>
                <a:spcPts val="1200"/>
              </a:spcBef>
              <a:spcAft>
                <a:spcPts val="0"/>
              </a:spcAft>
              <a:buClr>
                <a:schemeClr val="dk1"/>
              </a:buClr>
              <a:buSzPts val="1800"/>
              <a:buChar char="●"/>
            </a:pPr>
            <a:r>
              <a:rPr lang="en">
                <a:solidFill>
                  <a:schemeClr val="dk1"/>
                </a:solidFill>
              </a:rPr>
              <a:t>XP tập trung vào kỹ thuật, không dễ tích hợp với các practice về quản lý trong hầu hết các tổ chức.</a:t>
            </a:r>
            <a:endParaRPr>
              <a:solidFill>
                <a:schemeClr val="dk1"/>
              </a:solidFill>
            </a:endParaRPr>
          </a:p>
          <a:p>
            <a:pPr indent="-342900" lvl="0" marL="571500" rtl="0" algn="l">
              <a:spcBef>
                <a:spcPts val="0"/>
              </a:spcBef>
              <a:spcAft>
                <a:spcPts val="0"/>
              </a:spcAft>
              <a:buClr>
                <a:schemeClr val="dk1"/>
              </a:buClr>
              <a:buSzPts val="1800"/>
              <a:buChar char="●"/>
            </a:pPr>
            <a:r>
              <a:rPr lang="en">
                <a:solidFill>
                  <a:schemeClr val="dk1"/>
                </a:solidFill>
              </a:rPr>
              <a:t>Một số practice chính:</a:t>
            </a:r>
            <a:endParaRPr>
              <a:solidFill>
                <a:schemeClr val="dk1"/>
              </a:solidFill>
            </a:endParaRPr>
          </a:p>
          <a:p>
            <a:pPr indent="-342900" lvl="1" marL="1085850" rtl="0" algn="l">
              <a:spcBef>
                <a:spcPts val="0"/>
              </a:spcBef>
              <a:spcAft>
                <a:spcPts val="0"/>
              </a:spcAft>
              <a:buClr>
                <a:schemeClr val="dk1"/>
              </a:buClr>
              <a:buSzPts val="1800"/>
              <a:buChar char="○"/>
            </a:pPr>
            <a:r>
              <a:rPr lang="en" sz="1800">
                <a:solidFill>
                  <a:schemeClr val="dk1"/>
                </a:solidFill>
              </a:rPr>
              <a:t>Sử dụng các user story để đặc tả</a:t>
            </a:r>
            <a:endParaRPr sz="1800">
              <a:solidFill>
                <a:schemeClr val="dk1"/>
              </a:solidFill>
            </a:endParaRPr>
          </a:p>
          <a:p>
            <a:pPr indent="-342900" lvl="1" marL="1085850" rtl="0" algn="l">
              <a:spcBef>
                <a:spcPts val="0"/>
              </a:spcBef>
              <a:spcAft>
                <a:spcPts val="0"/>
              </a:spcAft>
              <a:buClr>
                <a:schemeClr val="dk1"/>
              </a:buClr>
              <a:buSzPts val="1800"/>
              <a:buChar char="○"/>
            </a:pPr>
            <a:r>
              <a:rPr lang="en" sz="1800">
                <a:solidFill>
                  <a:schemeClr val="dk1"/>
                </a:solidFill>
              </a:rPr>
              <a:t>Refactor mã nguồn</a:t>
            </a:r>
            <a:endParaRPr sz="1800">
              <a:solidFill>
                <a:schemeClr val="dk1"/>
              </a:solidFill>
            </a:endParaRPr>
          </a:p>
          <a:p>
            <a:pPr indent="-342900" lvl="1" marL="1085850" rtl="0" algn="l">
              <a:spcBef>
                <a:spcPts val="0"/>
              </a:spcBef>
              <a:spcAft>
                <a:spcPts val="0"/>
              </a:spcAft>
              <a:buClr>
                <a:schemeClr val="dk1"/>
              </a:buClr>
              <a:buSzPts val="1800"/>
              <a:buChar char="○"/>
            </a:pPr>
            <a:r>
              <a:rPr lang="en" sz="1800">
                <a:solidFill>
                  <a:schemeClr val="dk1"/>
                </a:solidFill>
              </a:rPr>
              <a:t>Sử dụng phương pháp TDD</a:t>
            </a:r>
            <a:endParaRPr sz="1800">
              <a:solidFill>
                <a:schemeClr val="dk1"/>
              </a:solidFill>
            </a:endParaRPr>
          </a:p>
          <a:p>
            <a:pPr indent="-342900" lvl="1" marL="1085850" rtl="0" algn="l">
              <a:spcBef>
                <a:spcPts val="0"/>
              </a:spcBef>
              <a:spcAft>
                <a:spcPts val="0"/>
              </a:spcAft>
              <a:buClr>
                <a:schemeClr val="dk1"/>
              </a:buClr>
              <a:buSzPts val="1800"/>
              <a:buChar char="○"/>
            </a:pPr>
            <a:r>
              <a:rPr lang="en" sz="1800">
                <a:solidFill>
                  <a:schemeClr val="dk1"/>
                </a:solidFill>
              </a:rPr>
              <a:t>Lập trình cặp</a:t>
            </a:r>
            <a:endParaRPr>
              <a:solidFill>
                <a:schemeClr val="dk1"/>
              </a:solidFill>
            </a:endParaRPr>
          </a:p>
          <a:p>
            <a:pPr indent="0" lvl="0" marL="914400" rtl="0" algn="l">
              <a:spcBef>
                <a:spcPts val="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24" name="Google Shape;124;p24"/>
          <p:cNvSpPr txBox="1"/>
          <p:nvPr>
            <p:ph idx="1" type="body"/>
          </p:nvPr>
        </p:nvSpPr>
        <p:spPr>
          <a:xfrm>
            <a:off x="361050" y="1139975"/>
            <a:ext cx="8520600" cy="34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Kịch bản yêu cầu:</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Trong XP, khách hàng là một phần của nhóm phát triển và có trách nhiệm đưa ra các quyết định về yêu cầu.</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Yêu cầu người dùng được biểu diễn dưới dạng các kịch bản hoặc user story.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Được viết trên các story card và</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Chia nhỏ các story thành các tác vụ để cài đặt -&gt; cơ sở để lập kế hoạch và ước lượng chi phí.</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Khách hàng chọn các story cần được đáp ứng tron</a:t>
            </a:r>
            <a:r>
              <a:rPr lang="en">
                <a:solidFill>
                  <a:schemeClr val="dk1"/>
                </a:solidFill>
              </a:rPr>
              <a:t>g bản release tiếp theo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Dựa vào độ ưu tiên và ước lượng về kế hoạch.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914400" rtl="0" algn="l">
              <a:spcBef>
                <a:spcPts val="0"/>
              </a:spcBef>
              <a:spcAft>
                <a:spcPts val="12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30" name="Google Shape;130;p25"/>
          <p:cNvSpPr txBox="1"/>
          <p:nvPr>
            <p:ph idx="1" type="body"/>
          </p:nvPr>
        </p:nvSpPr>
        <p:spPr>
          <a:xfrm>
            <a:off x="361050" y="1139975"/>
            <a:ext cx="8520600" cy="34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XP và sự thay đổi: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Nguyên tắc chung cho CNPM truyền thống: thiết kế cho sự thay đổi. Đó là:</a:t>
            </a:r>
            <a:endParaRPr>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Dự đoán các thay đổi trong tương lai,</a:t>
            </a:r>
            <a:endParaRPr sz="1800">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Thiết kế sao cho các thay đổi này có thể được cài đặt dễ dàng</a:t>
            </a:r>
            <a:endParaRPr sz="1800">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Đó là dành thời gian và nỗ lực cho việc dự đoán các thay đổi vì điều này sẽ làm giảm chi phí sau này.</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Với XP: nguyên tắc trên sẽ không có giá trị nếu các thay đổi không được dự đoán một cách đáng tin.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36" name="Google Shape;136;p26"/>
          <p:cNvSpPr txBox="1"/>
          <p:nvPr>
            <p:ph idx="1" type="body"/>
          </p:nvPr>
        </p:nvSpPr>
        <p:spPr>
          <a:xfrm>
            <a:off x="361050" y="1139975"/>
            <a:ext cx="8520600" cy="3470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800">
                <a:solidFill>
                  <a:schemeClr val="dk1"/>
                </a:solidFill>
              </a:rPr>
              <a:t>Kiểm thử XP:</a:t>
            </a:r>
            <a:endParaRPr sz="2800">
              <a:solidFill>
                <a:schemeClr val="dk1"/>
              </a:solidFill>
            </a:endParaRPr>
          </a:p>
          <a:p>
            <a:pPr indent="-313055" lvl="0" marL="457200" rtl="0" algn="l">
              <a:spcBef>
                <a:spcPts val="0"/>
              </a:spcBef>
              <a:spcAft>
                <a:spcPts val="0"/>
              </a:spcAft>
              <a:buClr>
                <a:schemeClr val="dk1"/>
              </a:buClr>
              <a:buSzPct val="100000"/>
              <a:buChar char="●"/>
            </a:pPr>
            <a:r>
              <a:rPr lang="en" sz="2800">
                <a:solidFill>
                  <a:schemeClr val="dk1"/>
                </a:solidFill>
              </a:rPr>
              <a:t>XP nhấn mạnh tầm quan trọng của việc kiểm thử chương trình</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Chương trình được kiểm thử cho mỗi thay đổi.</a:t>
            </a:r>
            <a:endParaRPr sz="2800">
              <a:solidFill>
                <a:schemeClr val="dk1"/>
              </a:solidFill>
            </a:endParaRPr>
          </a:p>
          <a:p>
            <a:pPr indent="-313055" lvl="0" marL="457200" rtl="0" algn="l">
              <a:spcBef>
                <a:spcPts val="0"/>
              </a:spcBef>
              <a:spcAft>
                <a:spcPts val="0"/>
              </a:spcAft>
              <a:buClr>
                <a:schemeClr val="dk1"/>
              </a:buClr>
              <a:buSzPct val="100000"/>
              <a:buChar char="●"/>
            </a:pPr>
            <a:r>
              <a:rPr lang="en" sz="2800">
                <a:solidFill>
                  <a:schemeClr val="dk1"/>
                </a:solidFill>
              </a:rPr>
              <a:t>Đặc điểm của kiểm thử trong XP:</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Phát triển test trước.</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Phát triển test tăng dần từ các kịch bản.</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Người dùng tham gia vào quá trình phát triển test và thẩm định.</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Sử dụng các framework kiểm thử tự động.</a:t>
            </a:r>
            <a:endParaRPr sz="2800">
              <a:solidFill>
                <a:schemeClr val="dk1"/>
              </a:solidFill>
            </a:endParaRPr>
          </a:p>
          <a:p>
            <a:pPr indent="0" lvl="0" marL="0" rtl="0" algn="l">
              <a:spcBef>
                <a:spcPts val="0"/>
              </a:spcBef>
              <a:spcAft>
                <a:spcPts val="0"/>
              </a:spcAft>
              <a:buNone/>
            </a:pPr>
            <a:r>
              <a:rPr lang="en" sz="2800">
                <a:solidFill>
                  <a:schemeClr val="dk1"/>
                </a:solidFill>
              </a:rPr>
              <a:t>Khó khăn:</a:t>
            </a:r>
            <a:endParaRPr sz="2800">
              <a:solidFill>
                <a:schemeClr val="dk1"/>
              </a:solidFill>
            </a:endParaRPr>
          </a:p>
          <a:p>
            <a:pPr indent="-313055" lvl="0" marL="457200" rtl="0" algn="l">
              <a:spcBef>
                <a:spcPts val="0"/>
              </a:spcBef>
              <a:spcAft>
                <a:spcPts val="0"/>
              </a:spcAft>
              <a:buClr>
                <a:schemeClr val="dk1"/>
              </a:buClr>
              <a:buSzPct val="100000"/>
              <a:buChar char="●"/>
            </a:pPr>
            <a:r>
              <a:rPr lang="en" sz="2800">
                <a:solidFill>
                  <a:schemeClr val="dk1"/>
                </a:solidFill>
              </a:rPr>
              <a:t>Người lập trình thích lập trình hơn là kiểm thử</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Thường đi tắt trong việc viết test</a:t>
            </a:r>
            <a:endParaRPr sz="2800">
              <a:solidFill>
                <a:schemeClr val="dk1"/>
              </a:solidFill>
            </a:endParaRPr>
          </a:p>
          <a:p>
            <a:pPr indent="-313055" lvl="0" marL="457200" rtl="0" algn="l">
              <a:spcBef>
                <a:spcPts val="0"/>
              </a:spcBef>
              <a:spcAft>
                <a:spcPts val="0"/>
              </a:spcAft>
              <a:buClr>
                <a:schemeClr val="dk1"/>
              </a:buClr>
              <a:buSzPct val="100000"/>
              <a:buChar char="●"/>
            </a:pPr>
            <a:r>
              <a:rPr lang="en" sz="2800">
                <a:solidFill>
                  <a:schemeClr val="dk1"/>
                </a:solidFill>
              </a:rPr>
              <a:t>Một số test khó có thể viết theo kiểu tăng dần</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Ví dụ: trong giao diện người dùng phức tạp, thường khó viết các unit test cho đoạn mã cài đặt việc hiển thị và các luồng chuyển tiếp giữa các màn hình.</a:t>
            </a:r>
            <a:endParaRPr sz="2800">
              <a:solidFill>
                <a:schemeClr val="dk1"/>
              </a:solidFill>
            </a:endParaRPr>
          </a:p>
          <a:p>
            <a:pPr indent="-313055" lvl="0" marL="457200" rtl="0" algn="l">
              <a:spcBef>
                <a:spcPts val="0"/>
              </a:spcBef>
              <a:spcAft>
                <a:spcPts val="0"/>
              </a:spcAft>
              <a:buClr>
                <a:schemeClr val="dk1"/>
              </a:buClr>
              <a:buSzPct val="100000"/>
              <a:buChar char="●"/>
            </a:pPr>
            <a:r>
              <a:rPr lang="en" sz="2800">
                <a:solidFill>
                  <a:schemeClr val="dk1"/>
                </a:solidFill>
              </a:rPr>
              <a:t>Khó đánh giá được tính đầy đủ của bộ test</a:t>
            </a:r>
            <a:endParaRPr sz="2800">
              <a:solidFill>
                <a:schemeClr val="dk1"/>
              </a:solidFill>
            </a:endParaRPr>
          </a:p>
          <a:p>
            <a:pPr indent="-313055" lvl="1" marL="914400" rtl="0" algn="l">
              <a:spcBef>
                <a:spcPts val="0"/>
              </a:spcBef>
              <a:spcAft>
                <a:spcPts val="0"/>
              </a:spcAft>
              <a:buClr>
                <a:schemeClr val="dk1"/>
              </a:buClr>
              <a:buSzPct val="100000"/>
              <a:buChar char="○"/>
            </a:pPr>
            <a:r>
              <a:rPr lang="en" sz="2800">
                <a:solidFill>
                  <a:schemeClr val="dk1"/>
                </a:solidFill>
              </a:rPr>
              <a:t>Bộ test cũng không thể bao phủ hết được tất cả.</a:t>
            </a:r>
            <a:endParaRPr sz="28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42" name="Google Shape;142;p27"/>
          <p:cNvSpPr txBox="1"/>
          <p:nvPr>
            <p:ph idx="1" type="body"/>
          </p:nvPr>
        </p:nvSpPr>
        <p:spPr>
          <a:xfrm>
            <a:off x="361050" y="1139975"/>
            <a:ext cx="8520600" cy="34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Phát triển theo hướng test: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Việc viết test trước khi viết mã nguồn làm rõ các yêu cầu cần cài đặt.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Các test được viết như là chương trình hơn là dữ liệu để có thể chạy tự động.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Thường sử dụng một framework để kiểm thử: JUnit chẳng hạn.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Tất cả các test cũ và mới được chạy tự động khi một tính năng mới được cài đặt -&gt; kiểm tra được tính năng mới không gây ra lỗi.</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48" name="Google Shape;148;p28"/>
          <p:cNvSpPr txBox="1"/>
          <p:nvPr>
            <p:ph idx="1" type="body"/>
          </p:nvPr>
        </p:nvSpPr>
        <p:spPr>
          <a:xfrm>
            <a:off x="361050" y="1139975"/>
            <a:ext cx="8520600" cy="34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Phát triển theo hướng test: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Việc viết test trước khi viết mã nguồn làm rõ các yêu cầu cần cài đặt.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Các test được viết như là chương trình hơn là dữ liệu để có thể chạy tự động.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Thường sử dụng một framework để kiểm thử: JUnit chẳng hạn.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Tất cả các test cũ và mới được chạy tự động khi một tính năng mới được cài đặt -&gt; kiểm tra được tính năng mới không gây ra lỗi.</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8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 Extreme programming</a:t>
            </a:r>
            <a:endParaRPr sz="2500"/>
          </a:p>
          <a:p>
            <a:pPr indent="0" lvl="0" marL="0" rtl="0" algn="l">
              <a:spcBef>
                <a:spcPts val="0"/>
              </a:spcBef>
              <a:spcAft>
                <a:spcPts val="0"/>
              </a:spcAft>
              <a:buNone/>
            </a:pPr>
            <a:r>
              <a:t/>
            </a:r>
            <a:endParaRPr/>
          </a:p>
        </p:txBody>
      </p:sp>
      <p:sp>
        <p:nvSpPr>
          <p:cNvPr id="154" name="Google Shape;154;p29"/>
          <p:cNvSpPr txBox="1"/>
          <p:nvPr>
            <p:ph idx="1" type="body"/>
          </p:nvPr>
        </p:nvSpPr>
        <p:spPr>
          <a:xfrm>
            <a:off x="361050" y="1139975"/>
            <a:ext cx="8520600" cy="347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Lập trình cặp: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Người lập trình làm việc theo cặp, ngồi cùng nhau tại một nơi để phát triển mã nguồn.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Khuyến khích cải tiến mã nguồn vì toàn bộ nhóm phát triển có thể hưởng lợi từ việc này.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Năng suất của việc lập trình cặp tương đương với năng suất của hai người làm việc độc lập.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Các cặp được tạo ra một cách linh động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Việc chia sẻ kiến thức xảy ra khi làm việc cặp là quan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trọng -&gt; Giảm thiểu các nguy cơ cho dự án khi có thành viên rời khỏi nhóm.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a:p>
            <a:pPr indent="0" lvl="0" marL="0" rtl="0" algn="l">
              <a:spcBef>
                <a:spcPts val="0"/>
              </a:spcBef>
              <a:spcAft>
                <a:spcPts val="0"/>
              </a:spcAft>
              <a:buNone/>
            </a:pPr>
            <a:r>
              <a:rPr lang="en"/>
              <a:t> </a:t>
            </a:r>
            <a:endParaRPr/>
          </a:p>
        </p:txBody>
      </p:sp>
      <p:sp>
        <p:nvSpPr>
          <p:cNvPr id="160" name="Google Shape;160;p30"/>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Quản trị dự án linh hoạt nhằm quản lý dự án sao cho phần mềm được phân phối đúng hạn và trong hạn mức tài chính cho phép đã được lên kế hoạch trước</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Phương pháp chuẩn là hoạch định sẵn</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Người quản lý cần lên kế hoạch cho dự án, xác định phân phối cái nào, khi nào phân phối và ai tham gia vào việc phát triển các phần được phân phối.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Nếu trước đây việc quản lý dự án theo mô hình waterfall giới hạn về khả năng thích ứng trước sự thay đổi liên tục từ khách hàng và thời gian hoàn thiện sản phẩm chậm thì quản lý dự án linh hoạt theo mô hình Scrum</a:t>
            </a:r>
            <a:r>
              <a:rPr b="1" lang="en">
                <a:solidFill>
                  <a:schemeClr val="dk1"/>
                </a:solidFill>
                <a:highlight>
                  <a:srgbClr val="FFFFFF"/>
                </a:highlight>
              </a:rPr>
              <a:t> </a:t>
            </a:r>
            <a:r>
              <a:rPr lang="en">
                <a:solidFill>
                  <a:schemeClr val="dk1"/>
                </a:solidFill>
                <a:highlight>
                  <a:srgbClr val="FFFFFF"/>
                </a:highlight>
              </a:rPr>
              <a:t>đã khắc phục được những hạn chế trên</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652825"/>
            <a:ext cx="8520600" cy="43125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Mô hình Scrum: </a:t>
            </a:r>
            <a:r>
              <a:rPr lang="en" sz="1600"/>
              <a:t>Là phương pháp tổng quát. Tập trung vào quản lý việc phát triển vòng lặp hơn là các nguyên lý về phương pháp linh hoạt.</a:t>
            </a:r>
            <a:endParaRPr sz="1600"/>
          </a:p>
          <a:p>
            <a:pPr indent="-330200" lvl="0" marL="457200" rtl="0" algn="l">
              <a:lnSpc>
                <a:spcPct val="95000"/>
              </a:lnSpc>
              <a:spcBef>
                <a:spcPts val="0"/>
              </a:spcBef>
              <a:spcAft>
                <a:spcPts val="0"/>
              </a:spcAft>
              <a:buSzPts val="1600"/>
              <a:buChar char="-"/>
            </a:pPr>
            <a:r>
              <a:rPr lang="en" sz="1600"/>
              <a:t>Thuật ngữ:</a:t>
            </a:r>
            <a:endParaRPr sz="1600"/>
          </a:p>
          <a:p>
            <a:pPr indent="-330200" lvl="0" marL="914400" rtl="0" algn="l">
              <a:lnSpc>
                <a:spcPct val="95000"/>
              </a:lnSpc>
              <a:spcBef>
                <a:spcPts val="0"/>
              </a:spcBef>
              <a:spcAft>
                <a:spcPts val="0"/>
              </a:spcAft>
              <a:buSzPts val="1600"/>
              <a:buChar char="+"/>
            </a:pPr>
            <a:r>
              <a:rPr lang="en" sz="1600"/>
              <a:t>Development team: Một nhóm tự tổ chức các lập trình viên chịu trách nhiệm cho việc phát triển phần mềm và tài liệu cho dự án.</a:t>
            </a:r>
            <a:endParaRPr sz="1600"/>
          </a:p>
          <a:p>
            <a:pPr indent="-330200" lvl="0" marL="914400" rtl="0" algn="l">
              <a:lnSpc>
                <a:spcPct val="95000"/>
              </a:lnSpc>
              <a:spcBef>
                <a:spcPts val="0"/>
              </a:spcBef>
              <a:spcAft>
                <a:spcPts val="0"/>
              </a:spcAft>
              <a:buSzPts val="1600"/>
              <a:buChar char="+"/>
            </a:pPr>
            <a:r>
              <a:rPr lang="en" sz="1600"/>
              <a:t>Potentially shippable product increment: Các phần nhỏ được phát triển từ một sprint.</a:t>
            </a:r>
            <a:endParaRPr sz="1600"/>
          </a:p>
          <a:p>
            <a:pPr indent="-330200" lvl="0" marL="914400" rtl="0" algn="l">
              <a:lnSpc>
                <a:spcPct val="95000"/>
              </a:lnSpc>
              <a:spcBef>
                <a:spcPts val="0"/>
              </a:spcBef>
              <a:spcAft>
                <a:spcPts val="0"/>
              </a:spcAft>
              <a:buSzPts val="1600"/>
              <a:buChar char="+"/>
            </a:pPr>
            <a:r>
              <a:rPr lang="en" sz="1600"/>
              <a:t>Product backlog: là ’to do’ list mà nhóm Scrum phải giải quyết.</a:t>
            </a:r>
            <a:endParaRPr sz="1600"/>
          </a:p>
          <a:p>
            <a:pPr indent="-330200" lvl="0" marL="914400" rtl="0" algn="l">
              <a:lnSpc>
                <a:spcPct val="95000"/>
              </a:lnSpc>
              <a:spcBef>
                <a:spcPts val="0"/>
              </a:spcBef>
              <a:spcAft>
                <a:spcPts val="0"/>
              </a:spcAft>
              <a:buSzPts val="1600"/>
              <a:buChar char="+"/>
            </a:pPr>
            <a:r>
              <a:rPr lang="en" sz="1600"/>
              <a:t>Product owner: Một cá nhân (có thể một nhóm nhỏ) chịu trách nhiệm nhận diện các đặc tính, chức năng của hệ thống, xếp độ ưu tiên, và review lại các product backlog để đảm bảo rằng dự án đáp ứng được các yêu cầu nghiệp vụ.</a:t>
            </a:r>
            <a:endParaRPr sz="1600"/>
          </a:p>
          <a:p>
            <a:pPr indent="-330200" lvl="0" marL="914400" rtl="0" algn="l">
              <a:lnSpc>
                <a:spcPct val="95000"/>
              </a:lnSpc>
              <a:spcBef>
                <a:spcPts val="0"/>
              </a:spcBef>
              <a:spcAft>
                <a:spcPts val="0"/>
              </a:spcAft>
              <a:buSzPts val="1600"/>
              <a:buChar char="+"/>
            </a:pPr>
            <a:r>
              <a:rPr lang="en" sz="1600"/>
              <a:t>Scrum: Một cuộc họp ngắn hàng ngày của nhóm Scrum để review lại tiến độ và xếp độ ưu tiên các việc phải làm.</a:t>
            </a:r>
            <a:endParaRPr sz="1600"/>
          </a:p>
          <a:p>
            <a:pPr indent="-330200" lvl="0" marL="914400" rtl="0" algn="l">
              <a:lnSpc>
                <a:spcPct val="95000"/>
              </a:lnSpc>
              <a:spcBef>
                <a:spcPts val="0"/>
              </a:spcBef>
              <a:spcAft>
                <a:spcPts val="0"/>
              </a:spcAft>
              <a:buSzPts val="1600"/>
              <a:buChar char="+"/>
            </a:pPr>
            <a:r>
              <a:rPr lang="en" sz="1600"/>
              <a:t>ScrumMaster: chịu trách nhiệm đảm bảo rằng quy trình Scrum được tuân thủ và chỉ dẫn nhóm sử dụng Scrum một cách hiệu quả.</a:t>
            </a:r>
            <a:endParaRPr sz="1600"/>
          </a:p>
          <a:p>
            <a:pPr indent="-330200" lvl="0" marL="914400" rtl="0" algn="l">
              <a:lnSpc>
                <a:spcPct val="95000"/>
              </a:lnSpc>
              <a:spcBef>
                <a:spcPts val="0"/>
              </a:spcBef>
              <a:spcAft>
                <a:spcPts val="0"/>
              </a:spcAft>
              <a:buSzPts val="1600"/>
              <a:buChar char="+"/>
            </a:pPr>
            <a:r>
              <a:rPr lang="en" sz="1600"/>
              <a:t>Sprint: Là một vòng lặp phát triển. Sprint thường kéo dài 2-4 tuần.</a:t>
            </a:r>
            <a:endParaRPr sz="1600"/>
          </a:p>
          <a:p>
            <a:pPr indent="-330200" lvl="0" marL="914400" rtl="0" algn="l">
              <a:lnSpc>
                <a:spcPct val="95000"/>
              </a:lnSpc>
              <a:spcBef>
                <a:spcPts val="0"/>
              </a:spcBef>
              <a:spcAft>
                <a:spcPts val="0"/>
              </a:spcAft>
              <a:buSzPts val="1600"/>
              <a:buChar char="+"/>
            </a:pPr>
            <a:r>
              <a:rPr lang="en" sz="1600"/>
              <a:t>Velocity: Một ước lượng về nỗ lực mà nhóm thực hiện trong một sprint.</a:t>
            </a:r>
            <a:endParaRPr sz="1700"/>
          </a:p>
        </p:txBody>
      </p:sp>
      <p:sp>
        <p:nvSpPr>
          <p:cNvPr id="166" name="Google Shape;166;p31"/>
          <p:cNvSpPr txBox="1"/>
          <p:nvPr>
            <p:ph type="title"/>
          </p:nvPr>
        </p:nvSpPr>
        <p:spPr>
          <a:xfrm>
            <a:off x="351275" y="18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p:txBody>
      </p:sp>
      <p:sp>
        <p:nvSpPr>
          <p:cNvPr id="172" name="Google Shape;172;p32"/>
          <p:cNvSpPr txBox="1"/>
          <p:nvPr>
            <p:ph idx="1" type="body"/>
          </p:nvPr>
        </p:nvSpPr>
        <p:spPr>
          <a:xfrm>
            <a:off x="672600" y="863550"/>
            <a:ext cx="815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Quy trình Scrum:</a:t>
            </a:r>
            <a:endParaRPr/>
          </a:p>
        </p:txBody>
      </p:sp>
      <p:pic>
        <p:nvPicPr>
          <p:cNvPr id="173" name="Google Shape;173;p32"/>
          <p:cNvPicPr preferRelativeResize="0"/>
          <p:nvPr/>
        </p:nvPicPr>
        <p:blipFill>
          <a:blip r:embed="rId3">
            <a:alphaModFix/>
          </a:blip>
          <a:stretch>
            <a:fillRect/>
          </a:stretch>
        </p:blipFill>
        <p:spPr>
          <a:xfrm>
            <a:off x="1194112" y="1455600"/>
            <a:ext cx="6755774" cy="258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247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p:txBody>
      </p:sp>
      <p:sp>
        <p:nvSpPr>
          <p:cNvPr id="179" name="Google Shape;179;p33"/>
          <p:cNvSpPr txBox="1"/>
          <p:nvPr>
            <p:ph idx="1" type="body"/>
          </p:nvPr>
        </p:nvSpPr>
        <p:spPr>
          <a:xfrm>
            <a:off x="682500" y="751750"/>
            <a:ext cx="8149800" cy="41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Chu trình sprint[1]</a:t>
            </a:r>
            <a:endParaRPr sz="1600"/>
          </a:p>
          <a:p>
            <a:pPr indent="-330200" lvl="0" marL="457200" rtl="0" algn="l">
              <a:spcBef>
                <a:spcPts val="1200"/>
              </a:spcBef>
              <a:spcAft>
                <a:spcPts val="0"/>
              </a:spcAft>
              <a:buSzPts val="1600"/>
              <a:buChar char="-"/>
            </a:pPr>
            <a:r>
              <a:rPr lang="en" sz="1600"/>
              <a:t>Độ dài Sprint cố định, thường từ 2-4 tuần tương đương với sự phát triển của một bản release của hệ thống.</a:t>
            </a:r>
            <a:endParaRPr sz="1600"/>
          </a:p>
          <a:p>
            <a:pPr indent="-330200" lvl="0" marL="457200" rtl="0" algn="l">
              <a:spcBef>
                <a:spcPts val="0"/>
              </a:spcBef>
              <a:spcAft>
                <a:spcPts val="0"/>
              </a:spcAft>
              <a:buSzPts val="1600"/>
              <a:buChar char="-"/>
            </a:pPr>
            <a:r>
              <a:rPr lang="en" sz="1600"/>
              <a:t>Điểm bắt đầu cho kế hoạch là product backlog, là danh sách các công việc phải làm trong dự án.</a:t>
            </a:r>
            <a:endParaRPr sz="1600"/>
          </a:p>
          <a:p>
            <a:pPr indent="-330200" lvl="0" marL="457200" rtl="0" algn="l">
              <a:spcBef>
                <a:spcPts val="0"/>
              </a:spcBef>
              <a:spcAft>
                <a:spcPts val="0"/>
              </a:spcAft>
              <a:buSzPts val="1600"/>
              <a:buChar char="-"/>
            </a:pPr>
            <a:r>
              <a:rPr lang="en" sz="1600"/>
              <a:t>Pha chọn (Select): cả nhóm phát triển dự án làm việc với khách hàng để chọn ra các đặc tính và chức năng được cài đặt trong sprint.</a:t>
            </a:r>
            <a:endParaRPr sz="1600"/>
          </a:p>
          <a:p>
            <a:pPr indent="0" lvl="0" marL="0" rtl="0" algn="l">
              <a:spcBef>
                <a:spcPts val="1200"/>
              </a:spcBef>
              <a:spcAft>
                <a:spcPts val="1200"/>
              </a:spcAft>
              <a:buNone/>
            </a:pPr>
            <a:r>
              <a:t/>
            </a:r>
            <a:endParaRPr sz="1600"/>
          </a:p>
        </p:txBody>
      </p:sp>
      <p:pic>
        <p:nvPicPr>
          <p:cNvPr id="180" name="Google Shape;180;p33"/>
          <p:cNvPicPr preferRelativeResize="0"/>
          <p:nvPr/>
        </p:nvPicPr>
        <p:blipFill>
          <a:blip r:embed="rId3">
            <a:alphaModFix/>
          </a:blip>
          <a:stretch>
            <a:fillRect/>
          </a:stretch>
        </p:blipFill>
        <p:spPr>
          <a:xfrm>
            <a:off x="3163438" y="3026750"/>
            <a:ext cx="2817125" cy="192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26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p:txBody>
      </p:sp>
      <p:sp>
        <p:nvSpPr>
          <p:cNvPr id="186" name="Google Shape;186;p34"/>
          <p:cNvSpPr txBox="1"/>
          <p:nvPr>
            <p:ph idx="1" type="body"/>
          </p:nvPr>
        </p:nvSpPr>
        <p:spPr>
          <a:xfrm>
            <a:off x="712175" y="839675"/>
            <a:ext cx="8120100" cy="3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Chu trình sprint[2]:</a:t>
            </a:r>
            <a:endParaRPr sz="1600"/>
          </a:p>
          <a:p>
            <a:pPr indent="-330200" lvl="0" marL="457200" rtl="0" algn="l">
              <a:spcBef>
                <a:spcPts val="1200"/>
              </a:spcBef>
              <a:spcAft>
                <a:spcPts val="0"/>
              </a:spcAft>
              <a:buSzPts val="1600"/>
              <a:buChar char="-"/>
            </a:pPr>
            <a:r>
              <a:rPr lang="en" sz="1600"/>
              <a:t>Pha phát triển (Develop): Một khi các chức năng được lựa chọn, nhóm tự tổ chức để phát triển phần mềm.</a:t>
            </a:r>
            <a:endParaRPr sz="1600"/>
          </a:p>
          <a:p>
            <a:pPr indent="-330200" lvl="0" marL="457200" rtl="0" algn="l">
              <a:spcBef>
                <a:spcPts val="0"/>
              </a:spcBef>
              <a:spcAft>
                <a:spcPts val="0"/>
              </a:spcAft>
              <a:buSzPts val="1600"/>
              <a:buChar char="-"/>
            </a:pPr>
            <a:r>
              <a:rPr lang="en" sz="1600"/>
              <a:t>Pha duyệt (Review): Công việc đã thực hiện được duyệt lại và chuyển cho stakeholder. Chu trình sprint tiếp theo lại bắt đầu.</a:t>
            </a:r>
            <a:endParaRPr sz="1600"/>
          </a:p>
        </p:txBody>
      </p:sp>
      <p:pic>
        <p:nvPicPr>
          <p:cNvPr id="187" name="Google Shape;187;p34"/>
          <p:cNvPicPr preferRelativeResize="0"/>
          <p:nvPr/>
        </p:nvPicPr>
        <p:blipFill>
          <a:blip r:embed="rId3">
            <a:alphaModFix/>
          </a:blip>
          <a:stretch>
            <a:fillRect/>
          </a:stretch>
        </p:blipFill>
        <p:spPr>
          <a:xfrm>
            <a:off x="2804476" y="2618950"/>
            <a:ext cx="3535050" cy="2259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27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p:txBody>
      </p:sp>
      <p:sp>
        <p:nvSpPr>
          <p:cNvPr id="193" name="Google Shape;193;p35"/>
          <p:cNvSpPr txBox="1"/>
          <p:nvPr>
            <p:ph idx="1" type="body"/>
          </p:nvPr>
        </p:nvSpPr>
        <p:spPr>
          <a:xfrm>
            <a:off x="311700" y="1004100"/>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Scrum sprint cycle:</a:t>
            </a:r>
            <a:endParaRPr/>
          </a:p>
        </p:txBody>
      </p:sp>
      <p:pic>
        <p:nvPicPr>
          <p:cNvPr id="194" name="Google Shape;194;p35"/>
          <p:cNvPicPr preferRelativeResize="0"/>
          <p:nvPr/>
        </p:nvPicPr>
        <p:blipFill>
          <a:blip r:embed="rId3">
            <a:alphaModFix/>
          </a:blip>
          <a:stretch>
            <a:fillRect/>
          </a:stretch>
        </p:blipFill>
        <p:spPr>
          <a:xfrm>
            <a:off x="1163225" y="1641975"/>
            <a:ext cx="6817526" cy="287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21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Quản trị dự án linh hoạt</a:t>
            </a:r>
            <a:endParaRPr/>
          </a:p>
        </p:txBody>
      </p:sp>
      <p:sp>
        <p:nvSpPr>
          <p:cNvPr id="200" name="Google Shape;200;p36"/>
          <p:cNvSpPr txBox="1"/>
          <p:nvPr>
            <p:ph idx="1" type="body"/>
          </p:nvPr>
        </p:nvSpPr>
        <p:spPr>
          <a:xfrm>
            <a:off x="722075" y="790225"/>
            <a:ext cx="8110200" cy="41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Nhóm làm việc trong Scrum:</a:t>
            </a:r>
            <a:endParaRPr sz="1600"/>
          </a:p>
          <a:p>
            <a:pPr indent="-330200" lvl="0" marL="457200" rtl="0" algn="l">
              <a:spcBef>
                <a:spcPts val="1200"/>
              </a:spcBef>
              <a:spcAft>
                <a:spcPts val="0"/>
              </a:spcAft>
              <a:buSzPts val="1600"/>
              <a:buChar char="-"/>
            </a:pPr>
            <a:r>
              <a:rPr lang="en" sz="1600"/>
              <a:t>‘Scrum master’ là người tổ chức họp hàng ngày, theo dõi tiến độ công việc, giao tiếp với khách hàng và quản lý bên ngoài nhóm.</a:t>
            </a:r>
            <a:endParaRPr sz="1600"/>
          </a:p>
          <a:p>
            <a:pPr indent="-330200" lvl="0" marL="457200" rtl="0" algn="l">
              <a:spcBef>
                <a:spcPts val="0"/>
              </a:spcBef>
              <a:spcAft>
                <a:spcPts val="0"/>
              </a:spcAft>
              <a:buSzPts val="1600"/>
              <a:buChar char="-"/>
            </a:pPr>
            <a:r>
              <a:rPr lang="en" sz="1600"/>
              <a:t>Toàn đội tham dự một cuộc họp ngắn hàng ngày: Các thành viên chia sẻ thông tin, mô tả tiến độ của họ, các vấn đề phát sinh và lên kế hoạch cho ngày tiếp theo.</a:t>
            </a:r>
            <a:endParaRPr sz="1600"/>
          </a:p>
          <a:p>
            <a:pPr indent="0" lvl="0" marL="0" rtl="0" algn="l">
              <a:spcBef>
                <a:spcPts val="1200"/>
              </a:spcBef>
              <a:spcAft>
                <a:spcPts val="0"/>
              </a:spcAft>
              <a:buNone/>
            </a:pPr>
            <a:r>
              <a:rPr lang="en" sz="1600"/>
              <a:t>Lợi ích của Scrum:</a:t>
            </a:r>
            <a:endParaRPr sz="1600"/>
          </a:p>
          <a:p>
            <a:pPr indent="-330200" lvl="0" marL="457200" rtl="0" algn="l">
              <a:spcBef>
                <a:spcPts val="1200"/>
              </a:spcBef>
              <a:spcAft>
                <a:spcPts val="0"/>
              </a:spcAft>
              <a:buSzPts val="1600"/>
              <a:buChar char="-"/>
            </a:pPr>
            <a:r>
              <a:rPr lang="en" sz="1600"/>
              <a:t>Sản phẩm được chia thành các phần nhỏ dễ hiểu và dễ quản lý.</a:t>
            </a:r>
            <a:endParaRPr sz="1600"/>
          </a:p>
          <a:p>
            <a:pPr indent="-330200" lvl="0" marL="457200" rtl="0" algn="l">
              <a:spcBef>
                <a:spcPts val="0"/>
              </a:spcBef>
              <a:spcAft>
                <a:spcPts val="0"/>
              </a:spcAft>
              <a:buSzPts val="1600"/>
              <a:buChar char="-"/>
            </a:pPr>
            <a:r>
              <a:rPr lang="en" sz="1600"/>
              <a:t>Các yêu cầu không ổn định sẽ không làm chậm trễ tiến độ.</a:t>
            </a:r>
            <a:endParaRPr sz="1600"/>
          </a:p>
          <a:p>
            <a:pPr indent="-330200" lvl="0" marL="457200" rtl="0" algn="l">
              <a:spcBef>
                <a:spcPts val="0"/>
              </a:spcBef>
              <a:spcAft>
                <a:spcPts val="0"/>
              </a:spcAft>
              <a:buSzPts val="1600"/>
              <a:buChar char="-"/>
            </a:pPr>
            <a:r>
              <a:rPr lang="en" sz="1600"/>
              <a:t>Toàn đội thấy được mọi thứ từ đó giao tiếp nhóm được cải thiện.</a:t>
            </a:r>
            <a:endParaRPr sz="1600"/>
          </a:p>
          <a:p>
            <a:pPr indent="-330200" lvl="0" marL="457200" rtl="0" algn="l">
              <a:spcBef>
                <a:spcPts val="0"/>
              </a:spcBef>
              <a:spcAft>
                <a:spcPts val="0"/>
              </a:spcAft>
              <a:buSzPts val="1600"/>
              <a:buChar char="-"/>
            </a:pPr>
            <a:r>
              <a:rPr lang="en" sz="1600"/>
              <a:t>Khách hàng nhận từng phần đúng hạn và phản hồi về sản phẩm.</a:t>
            </a:r>
            <a:endParaRPr sz="1600"/>
          </a:p>
          <a:p>
            <a:pPr indent="-330200" lvl="0" marL="457200" rtl="0" algn="l">
              <a:spcBef>
                <a:spcPts val="0"/>
              </a:spcBef>
              <a:spcAft>
                <a:spcPts val="0"/>
              </a:spcAft>
              <a:buSzPts val="1600"/>
              <a:buChar char="-"/>
            </a:pPr>
            <a:r>
              <a:rPr lang="en" sz="1600"/>
              <a:t>Niềm tin giữa khách hàng và đội phát triển tăng lên</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30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Mở rộng quy mô</a:t>
            </a:r>
            <a:endParaRPr/>
          </a:p>
        </p:txBody>
      </p:sp>
      <p:sp>
        <p:nvSpPr>
          <p:cNvPr id="206" name="Google Shape;206;p37"/>
          <p:cNvSpPr txBox="1"/>
          <p:nvPr>
            <p:ph idx="1" type="body"/>
          </p:nvPr>
        </p:nvSpPr>
        <p:spPr>
          <a:xfrm>
            <a:off x="311700" y="989125"/>
            <a:ext cx="8520600" cy="357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Phù hợp với quy mô dự án vừa và nhỏ, được phát triển bởi các nhóm nhỏ làm việc cùng một nơi, giao tiếp giữa các thành viên trong nhóm được cải thiện</a:t>
            </a:r>
            <a:r>
              <a:rPr lang="en"/>
              <a:t>.</a:t>
            </a:r>
            <a:endParaRPr/>
          </a:p>
          <a:p>
            <a:pPr indent="-342900" lvl="0" marL="457200" rtl="0" algn="l">
              <a:spcBef>
                <a:spcPts val="0"/>
              </a:spcBef>
              <a:spcAft>
                <a:spcPts val="0"/>
              </a:spcAft>
              <a:buSzPts val="1800"/>
              <a:buChar char="-"/>
            </a:pPr>
            <a:r>
              <a:rPr lang="en"/>
              <a:t>Mở rộng quy mô nhằm đưa phương pháp này phù hợp với dự án lớn hơn nhằm phát triển ứng dụng cho các tổ chức lớn.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Mở rộng quy mô</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Scaling up: sử dụng phương pháp linh hoạt để phát triển các hệ thống lớn.</a:t>
            </a:r>
            <a:endParaRPr/>
          </a:p>
          <a:p>
            <a:pPr indent="-342900" lvl="0" marL="457200" rtl="0" algn="l">
              <a:spcBef>
                <a:spcPts val="0"/>
              </a:spcBef>
              <a:spcAft>
                <a:spcPts val="0"/>
              </a:spcAft>
              <a:buSzPts val="1800"/>
              <a:buChar char="-"/>
            </a:pPr>
            <a:r>
              <a:rPr lang="en"/>
              <a:t>Scaling out: cách các phương pháp linh hoạt được giới thiệu đến các tổ chức đã có nhiều năm kinh nghiệm về sản xuất phần mềm.</a:t>
            </a:r>
            <a:endParaRPr/>
          </a:p>
          <a:p>
            <a:pPr indent="-342900" lvl="0" marL="457200" rtl="0" algn="l">
              <a:spcBef>
                <a:spcPts val="0"/>
              </a:spcBef>
              <a:spcAft>
                <a:spcPts val="0"/>
              </a:spcAft>
              <a:buSzPts val="1800"/>
              <a:buChar char="-"/>
            </a:pPr>
            <a:r>
              <a:rPr lang="en"/>
              <a:t>Khi mở rộng quy mô các dự án linh hoạt cần có kế hoạch linh động, các bản release ra thường xuyên, tích hợp liên tục, phát triển theo hướng kiểm thử và giao tiếp nhóm tốt.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Mở rộng quy mô</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Các vấn đề gặp phải:</a:t>
            </a:r>
            <a:endParaRPr/>
          </a:p>
          <a:p>
            <a:pPr indent="-342900" lvl="0" marL="457200" rtl="0" algn="l">
              <a:spcBef>
                <a:spcPts val="0"/>
              </a:spcBef>
              <a:spcAft>
                <a:spcPts val="0"/>
              </a:spcAft>
              <a:buSzPts val="1800"/>
              <a:buChar char="+"/>
            </a:pPr>
            <a:r>
              <a:rPr lang="en"/>
              <a:t>Tính phi hình thức của việc phát triển linh hoạt không tương thích với cách tiếp cận pháp lý.</a:t>
            </a:r>
            <a:endParaRPr/>
          </a:p>
          <a:p>
            <a:pPr indent="-342900" lvl="0" marL="457200" rtl="0" algn="l">
              <a:spcBef>
                <a:spcPts val="0"/>
              </a:spcBef>
              <a:spcAft>
                <a:spcPts val="0"/>
              </a:spcAft>
              <a:buSzPts val="1800"/>
              <a:buChar char="+"/>
            </a:pPr>
            <a:r>
              <a:rPr lang="en"/>
              <a:t>Phù hợp nhất với việc phát triển phần mềm mới hơn là bảo trì phần mềm.</a:t>
            </a:r>
            <a:endParaRPr/>
          </a:p>
          <a:p>
            <a:pPr indent="-342900" lvl="0" marL="457200" rtl="0" algn="l">
              <a:spcBef>
                <a:spcPts val="0"/>
              </a:spcBef>
              <a:spcAft>
                <a:spcPts val="0"/>
              </a:spcAft>
              <a:buSzPts val="1800"/>
              <a:buChar char="+"/>
            </a:pPr>
            <a:r>
              <a:rPr lang="en"/>
              <a:t>Được thiết kế cho các team làm việc cùng nhau, vẫn chưa thật sự phù hợp với các team phân tán toàn cầu.</a:t>
            </a:r>
            <a:endParaRPr/>
          </a:p>
          <a:p>
            <a:pPr indent="-342900" lvl="0" marL="457200" rtl="0" algn="l">
              <a:spcBef>
                <a:spcPts val="0"/>
              </a:spcBef>
              <a:spcAft>
                <a:spcPts val="0"/>
              </a:spcAft>
              <a:buSzPts val="1800"/>
              <a:buChar char="-"/>
            </a:pPr>
            <a:r>
              <a:rPr lang="en"/>
              <a:t>Vấn đề liên quan đến hợp đồng:</a:t>
            </a:r>
            <a:endParaRPr/>
          </a:p>
          <a:p>
            <a:pPr indent="-342900" lvl="0" marL="457200" rtl="0" algn="l">
              <a:spcBef>
                <a:spcPts val="0"/>
              </a:spcBef>
              <a:spcAft>
                <a:spcPts val="0"/>
              </a:spcAft>
              <a:buSzPts val="1800"/>
              <a:buChar char="+"/>
            </a:pPr>
            <a:r>
              <a:rPr lang="en"/>
              <a:t>Hầu hết các hợp đồng phần mềm cho các hệ thống đặt hàng dựa vào đặc tả, thiết lập ra cái gì phải cài đặt bởi người phát triển cho khách hàng hệ thống.</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4. Mở rộng quy mô</a:t>
            </a:r>
            <a:endParaRPr/>
          </a:p>
        </p:txBody>
      </p:sp>
      <p:sp>
        <p:nvSpPr>
          <p:cNvPr id="224" name="Google Shape;224;p40"/>
          <p:cNvSpPr txBox="1"/>
          <p:nvPr>
            <p:ph idx="1" type="body"/>
          </p:nvPr>
        </p:nvSpPr>
        <p:spPr>
          <a:xfrm>
            <a:off x="707350" y="1132700"/>
            <a:ext cx="807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Bảo trì phần mềm:</a:t>
            </a:r>
            <a:endParaRPr/>
          </a:p>
          <a:p>
            <a:pPr indent="-342900" lvl="0" marL="457200" rtl="0" algn="l">
              <a:spcBef>
                <a:spcPts val="1200"/>
              </a:spcBef>
              <a:spcAft>
                <a:spcPts val="0"/>
              </a:spcAft>
              <a:buSzPts val="1800"/>
              <a:buChar char="-"/>
            </a:pPr>
            <a:r>
              <a:rPr lang="en"/>
              <a:t>Các vấn đề chính: Thiếu tài liệu, duy trì tính liên tục, đảm bảo việc tham gia của khách hàng.</a:t>
            </a:r>
            <a:endParaRPr/>
          </a:p>
          <a:p>
            <a:pPr indent="-342900" lvl="0" marL="457200" rtl="0" algn="l">
              <a:spcBef>
                <a:spcPts val="0"/>
              </a:spcBef>
              <a:spcAft>
                <a:spcPts val="0"/>
              </a:spcAft>
              <a:buSzPts val="1800"/>
              <a:buChar char="-"/>
            </a:pPr>
            <a:r>
              <a:rPr lang="en"/>
              <a:t>H</a:t>
            </a:r>
            <a:r>
              <a:rPr lang="en"/>
              <a:t>iểu được cái gì cần phải làm.</a:t>
            </a:r>
            <a:endParaRPr/>
          </a:p>
          <a:p>
            <a:pPr indent="-342900" lvl="0" marL="457200" rtl="0" algn="l">
              <a:spcBef>
                <a:spcPts val="0"/>
              </a:spcBef>
              <a:spcAft>
                <a:spcPts val="0"/>
              </a:spcAft>
              <a:buSzPts val="1800"/>
              <a:buChar char="-"/>
            </a:pPr>
            <a:r>
              <a:rPr lang="en"/>
              <a:t>Những hệ thống được sử dụng lâu dài, đây là vấn đề khó khăn.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Bài 10: </a:t>
            </a:r>
            <a:r>
              <a:rPr b="1" lang="en"/>
              <a:t>Phát triển phần mềm linh hoạt</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Các phương pháp linh hoạt</a:t>
            </a:r>
            <a:endParaRPr/>
          </a:p>
          <a:p>
            <a:pPr indent="-342900" lvl="0" marL="457200" rtl="0" algn="l">
              <a:spcBef>
                <a:spcPts val="0"/>
              </a:spcBef>
              <a:spcAft>
                <a:spcPts val="0"/>
              </a:spcAft>
              <a:buSzPts val="1800"/>
              <a:buAutoNum type="arabicPeriod"/>
            </a:pPr>
            <a:r>
              <a:rPr lang="en"/>
              <a:t>Extreme programming</a:t>
            </a:r>
            <a:endParaRPr/>
          </a:p>
          <a:p>
            <a:pPr indent="-342900" lvl="0" marL="457200" rtl="0" algn="l">
              <a:spcBef>
                <a:spcPts val="0"/>
              </a:spcBef>
              <a:spcAft>
                <a:spcPts val="0"/>
              </a:spcAft>
              <a:buSzPts val="1800"/>
              <a:buAutoNum type="arabicPeriod"/>
            </a:pPr>
            <a:r>
              <a:rPr lang="en"/>
              <a:t>Quản trị dự án linh hoạt</a:t>
            </a:r>
            <a:endParaRPr/>
          </a:p>
          <a:p>
            <a:pPr indent="-342900" lvl="0" marL="457200" rtl="0" algn="l">
              <a:spcBef>
                <a:spcPts val="0"/>
              </a:spcBef>
              <a:spcAft>
                <a:spcPts val="0"/>
              </a:spcAft>
              <a:buSzPts val="1800"/>
              <a:buAutoNum type="arabicPeriod"/>
            </a:pPr>
            <a:r>
              <a:rPr lang="en"/>
              <a:t>Mở rộng quy mô các phương pháp linh hoạt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6697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Các phương pháp linh hoạt</a:t>
            </a:r>
            <a:endParaRPr/>
          </a:p>
        </p:txBody>
      </p:sp>
      <p:sp>
        <p:nvSpPr>
          <p:cNvPr id="73" name="Google Shape;73;p16"/>
          <p:cNvSpPr txBox="1"/>
          <p:nvPr>
            <p:ph idx="1" type="body"/>
          </p:nvPr>
        </p:nvSpPr>
        <p:spPr>
          <a:xfrm>
            <a:off x="311700" y="839675"/>
            <a:ext cx="8520600" cy="396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	Gồm 3 phương pháp:</a:t>
            </a:r>
            <a:endParaRPr sz="1500"/>
          </a:p>
          <a:p>
            <a:pPr indent="-323850" lvl="0" marL="457200" rtl="0" algn="l">
              <a:spcBef>
                <a:spcPts val="1200"/>
              </a:spcBef>
              <a:spcAft>
                <a:spcPts val="0"/>
              </a:spcAft>
              <a:buSzPts val="1500"/>
              <a:buChar char="-"/>
            </a:pPr>
            <a:r>
              <a:rPr lang="en" sz="1500"/>
              <a:t>Phát triển phần mềm nhanh (p</a:t>
            </a:r>
            <a:r>
              <a:rPr lang="en" sz="1500"/>
              <a:t>hát triển và phân phối phần mềm nhanh):</a:t>
            </a:r>
            <a:endParaRPr sz="1500"/>
          </a:p>
          <a:p>
            <a:pPr indent="-323850" lvl="0" marL="914400" rtl="0" algn="l">
              <a:spcBef>
                <a:spcPts val="0"/>
              </a:spcBef>
              <a:spcAft>
                <a:spcPts val="0"/>
              </a:spcAft>
              <a:buSzPts val="1500"/>
              <a:buChar char="+"/>
            </a:pPr>
            <a:r>
              <a:rPr lang="en" sz="1500"/>
              <a:t>T</a:t>
            </a:r>
            <a:r>
              <a:rPr lang="en" sz="1500"/>
              <a:t>hường là yêu cầu quan trọng nhất đối với hệ thống phần mềm hiện nay.</a:t>
            </a:r>
            <a:endParaRPr sz="1500"/>
          </a:p>
          <a:p>
            <a:pPr indent="-323850" lvl="0" marL="914400" rtl="0" algn="l">
              <a:spcBef>
                <a:spcPts val="0"/>
              </a:spcBef>
              <a:spcAft>
                <a:spcPts val="0"/>
              </a:spcAft>
              <a:buSzPts val="1500"/>
              <a:buChar char="+"/>
            </a:pPr>
            <a:r>
              <a:rPr lang="en" sz="1500"/>
              <a:t>Thường cần thiết cho một số hệ thống nhưng không đáp ứng được yêu cầu của các tác vụ thương mại.</a:t>
            </a:r>
            <a:endParaRPr sz="1500"/>
          </a:p>
          <a:p>
            <a:pPr indent="-323850" lvl="0" marL="914400" rtl="0" algn="l">
              <a:spcBef>
                <a:spcPts val="0"/>
              </a:spcBef>
              <a:spcAft>
                <a:spcPts val="0"/>
              </a:spcAft>
              <a:buSzPts val="1500"/>
              <a:buChar char="+"/>
            </a:pPr>
            <a:r>
              <a:rPr lang="en" sz="1500"/>
              <a:t>nổi lên từ cuối những năm 90, giúp giảm thời gian phân phối các hệ thống phần mềm sử dụng được.</a:t>
            </a:r>
            <a:endParaRPr sz="1500"/>
          </a:p>
          <a:p>
            <a:pPr indent="-330200" lvl="0" marL="457200" rtl="0" algn="l">
              <a:spcBef>
                <a:spcPts val="0"/>
              </a:spcBef>
              <a:spcAft>
                <a:spcPts val="0"/>
              </a:spcAft>
              <a:buSzPts val="1600"/>
              <a:buChar char="-"/>
            </a:pPr>
            <a:r>
              <a:rPr lang="en" sz="1600"/>
              <a:t>Phát triển linh hoạt:</a:t>
            </a:r>
            <a:endParaRPr sz="1600"/>
          </a:p>
          <a:p>
            <a:pPr indent="-330200" lvl="0" marL="914400" rtl="0" algn="l">
              <a:spcBef>
                <a:spcPts val="0"/>
              </a:spcBef>
              <a:spcAft>
                <a:spcPts val="0"/>
              </a:spcAft>
              <a:buSzPts val="1600"/>
              <a:buChar char="+"/>
            </a:pPr>
            <a:r>
              <a:rPr lang="en" sz="1600"/>
              <a:t>Đặc tả, thiết kế và cài đặt đan xen nhau.</a:t>
            </a:r>
            <a:endParaRPr sz="1600"/>
          </a:p>
          <a:p>
            <a:pPr indent="-330200" lvl="0" marL="914400" rtl="0" algn="l">
              <a:spcBef>
                <a:spcPts val="0"/>
              </a:spcBef>
              <a:spcAft>
                <a:spcPts val="0"/>
              </a:spcAft>
              <a:buSzPts val="1600"/>
              <a:buChar char="+"/>
            </a:pPr>
            <a:r>
              <a:rPr lang="en" sz="1600"/>
              <a:t>Hệ thống được phát triển như là một chuỗi các phiên bản, stakeholder tham gia vào việc đánh giá các phiên bản.</a:t>
            </a:r>
            <a:endParaRPr sz="1600"/>
          </a:p>
          <a:p>
            <a:pPr indent="-330200" lvl="0" marL="914400" rtl="0" algn="l">
              <a:spcBef>
                <a:spcPts val="0"/>
              </a:spcBef>
              <a:spcAft>
                <a:spcPts val="0"/>
              </a:spcAft>
              <a:buSzPts val="1600"/>
              <a:buChar char="+"/>
            </a:pPr>
            <a:r>
              <a:rPr lang="en" sz="1600"/>
              <a:t>Phân phối phiên bản mới thường xuyên để đánh giá.</a:t>
            </a:r>
            <a:endParaRPr sz="1600"/>
          </a:p>
          <a:p>
            <a:pPr indent="-330200" lvl="0" marL="914400" rtl="0" algn="l">
              <a:spcBef>
                <a:spcPts val="0"/>
              </a:spcBef>
              <a:spcAft>
                <a:spcPts val="0"/>
              </a:spcAft>
              <a:buSzPts val="1600"/>
              <a:buChar char="+"/>
            </a:pPr>
            <a:r>
              <a:rPr lang="en" sz="1600"/>
              <a:t>Giao diện người dùng thường được phát triển sử dụng IDE và các công cụ đồ họa.</a:t>
            </a:r>
            <a:endParaRPr sz="1600"/>
          </a:p>
          <a:p>
            <a:pPr indent="-330200" lvl="0" marL="914400" rtl="0" algn="l">
              <a:spcBef>
                <a:spcPts val="0"/>
              </a:spcBef>
              <a:spcAft>
                <a:spcPts val="0"/>
              </a:spcAft>
              <a:buSzPts val="1600"/>
              <a:buChar char="+"/>
            </a:pPr>
            <a:r>
              <a:rPr lang="en" sz="1600"/>
              <a:t>Giảm thiểu tài liệu, tập trung vào mã nguồn hoạt động được.</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4720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Các phương pháp linh hoạt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lang="en" sz="1600"/>
              <a:t>Phát triển linh hoạt và hoạch định sẵn:</a:t>
            </a:r>
            <a:endParaRPr sz="1500"/>
          </a:p>
          <a:p>
            <a:pPr indent="-323850" lvl="0" marL="457200" rtl="0" algn="l">
              <a:spcBef>
                <a:spcPts val="1200"/>
              </a:spcBef>
              <a:spcAft>
                <a:spcPts val="0"/>
              </a:spcAft>
              <a:buSzPts val="1500"/>
              <a:buChar char="-"/>
            </a:pPr>
            <a:r>
              <a:rPr lang="en" sz="1500"/>
              <a:t>Phát triển linh hoạt: </a:t>
            </a:r>
            <a:endParaRPr sz="1500"/>
          </a:p>
          <a:p>
            <a:pPr indent="-323850" lvl="0" marL="914400" rtl="0" algn="l">
              <a:spcBef>
                <a:spcPts val="0"/>
              </a:spcBef>
              <a:spcAft>
                <a:spcPts val="0"/>
              </a:spcAft>
              <a:buSzPts val="1500"/>
              <a:buChar char="+"/>
            </a:pPr>
            <a:r>
              <a:rPr lang="en" sz="1500"/>
              <a:t>Đặc tả, thiết kế, cài đặt và kiểm thử đan xen nhau.</a:t>
            </a:r>
            <a:endParaRPr sz="1500"/>
          </a:p>
          <a:p>
            <a:pPr indent="-323850" lvl="0" marL="914400" rtl="0" algn="l">
              <a:spcBef>
                <a:spcPts val="0"/>
              </a:spcBef>
              <a:spcAft>
                <a:spcPts val="0"/>
              </a:spcAft>
              <a:buSzPts val="1500"/>
              <a:buChar char="+"/>
            </a:pPr>
            <a:r>
              <a:rPr lang="en" sz="1500"/>
              <a:t>Đầu ra từ quy trình phát triển được quyết định thông qua việc thương lượng trong suốt quá trình phát triển phần mềm.</a:t>
            </a:r>
            <a:endParaRPr sz="1500"/>
          </a:p>
          <a:p>
            <a:pPr indent="-323850" lvl="0" marL="457200" rtl="0" algn="l">
              <a:spcBef>
                <a:spcPts val="0"/>
              </a:spcBef>
              <a:spcAft>
                <a:spcPts val="0"/>
              </a:spcAft>
              <a:buSzPts val="1500"/>
              <a:buChar char="-"/>
            </a:pPr>
            <a:r>
              <a:rPr lang="en" sz="1500"/>
              <a:t>Phát triển hoạch định sẵn:</a:t>
            </a:r>
            <a:endParaRPr sz="1500"/>
          </a:p>
          <a:p>
            <a:pPr indent="-323850" lvl="0" marL="914400" rtl="0" algn="l">
              <a:spcBef>
                <a:spcPts val="0"/>
              </a:spcBef>
              <a:spcAft>
                <a:spcPts val="0"/>
              </a:spcAft>
              <a:buSzPts val="1500"/>
              <a:buChar char="+"/>
            </a:pPr>
            <a:r>
              <a:rPr lang="en" sz="1500"/>
              <a:t>Các giai đoạn phát triển tách biệt, đầu ra ở mỗi giai đoạn đã được lên kế hoạch trước.</a:t>
            </a:r>
            <a:endParaRPr sz="1500"/>
          </a:p>
          <a:p>
            <a:pPr indent="-323850" lvl="0" marL="914400" rtl="0" algn="l">
              <a:spcBef>
                <a:spcPts val="0"/>
              </a:spcBef>
              <a:spcAft>
                <a:spcPts val="0"/>
              </a:spcAft>
              <a:buSzPts val="1500"/>
              <a:buChar char="+"/>
            </a:pPr>
            <a:r>
              <a:rPr lang="en" sz="1500"/>
              <a:t>Phát triển theo mô hình thác nước hoặc pháp phát triển dần dần.</a:t>
            </a:r>
            <a:endParaRPr sz="1500"/>
          </a:p>
          <a:p>
            <a:pPr indent="-323850" lvl="0" marL="914400" rtl="0" algn="l">
              <a:spcBef>
                <a:spcPts val="0"/>
              </a:spcBef>
              <a:spcAft>
                <a:spcPts val="0"/>
              </a:spcAft>
              <a:buSzPts val="1500"/>
              <a:buChar char="+"/>
            </a:pPr>
            <a:r>
              <a:rPr lang="en" sz="1500"/>
              <a:t>Vòng lặp xảy ra bên trong các hoạt động.</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Các phương pháp linh hoạt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Mục tiêu: giảm các phụ phí trong quy trình phần mềm.</a:t>
            </a:r>
            <a:endParaRPr/>
          </a:p>
          <a:p>
            <a:pPr indent="0" lvl="0" marL="0" rtl="0" algn="l">
              <a:spcBef>
                <a:spcPts val="1200"/>
              </a:spcBef>
              <a:spcAft>
                <a:spcPts val="0"/>
              </a:spcAft>
              <a:buNone/>
            </a:pPr>
            <a:r>
              <a:rPr lang="en"/>
              <a:t>	Phạm vi ứng dụng:</a:t>
            </a:r>
            <a:endParaRPr/>
          </a:p>
          <a:p>
            <a:pPr indent="-342900" lvl="0" marL="457200" rtl="0" algn="l">
              <a:spcBef>
                <a:spcPts val="1200"/>
              </a:spcBef>
              <a:spcAft>
                <a:spcPts val="0"/>
              </a:spcAft>
              <a:buSzPts val="1800"/>
              <a:buChar char="-"/>
            </a:pPr>
            <a:r>
              <a:rPr lang="en"/>
              <a:t>S</a:t>
            </a:r>
            <a:r>
              <a:rPr lang="en"/>
              <a:t>ản phẩm nhỏ và vừa để bán.</a:t>
            </a:r>
            <a:endParaRPr/>
          </a:p>
          <a:p>
            <a:pPr indent="-342900" lvl="0" marL="457200" rtl="0" algn="l">
              <a:spcBef>
                <a:spcPts val="0"/>
              </a:spcBef>
              <a:spcAft>
                <a:spcPts val="0"/>
              </a:spcAft>
              <a:buSzPts val="1800"/>
              <a:buChar char="-"/>
            </a:pPr>
            <a:r>
              <a:rPr lang="en"/>
              <a:t>Phát triển các sản phẩm đặt hàng trong đó.</a:t>
            </a:r>
            <a:endParaRPr/>
          </a:p>
          <a:p>
            <a:pPr indent="-342900" lvl="0" marL="457200" rtl="0" algn="l">
              <a:spcBef>
                <a:spcPts val="0"/>
              </a:spcBef>
              <a:spcAft>
                <a:spcPts val="0"/>
              </a:spcAft>
              <a:buSzPts val="1800"/>
              <a:buChar char="-"/>
            </a:pPr>
            <a:r>
              <a:rPr lang="en"/>
              <a:t>Trọng tâm tập trung vào các nhóm phát triển nhỏ, gắn kết chặt chẽ với nhau -&gt; Phát sinh nhiều vấn đề khi mở rộng phương pháp linh hoạt cho các hệ thống lớn.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9760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Các phương pháp linh hoạt</a:t>
            </a:r>
            <a:endParaRPr/>
          </a:p>
        </p:txBody>
      </p:sp>
      <p:sp>
        <p:nvSpPr>
          <p:cNvPr id="91" name="Google Shape;91;p19"/>
          <p:cNvSpPr txBox="1"/>
          <p:nvPr>
            <p:ph idx="1" type="body"/>
          </p:nvPr>
        </p:nvSpPr>
        <p:spPr>
          <a:xfrm>
            <a:off x="781425" y="863550"/>
            <a:ext cx="8051100" cy="41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Đặc tả phát triển linh hoạt: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Đặc tả phát triển hoạch định sẵn:</a:t>
            </a:r>
            <a:endParaRPr/>
          </a:p>
        </p:txBody>
      </p:sp>
      <p:pic>
        <p:nvPicPr>
          <p:cNvPr id="92" name="Google Shape;92;p19"/>
          <p:cNvPicPr preferRelativeResize="0"/>
          <p:nvPr/>
        </p:nvPicPr>
        <p:blipFill>
          <a:blip r:embed="rId3">
            <a:alphaModFix/>
          </a:blip>
          <a:stretch>
            <a:fillRect/>
          </a:stretch>
        </p:blipFill>
        <p:spPr>
          <a:xfrm>
            <a:off x="3748800" y="863550"/>
            <a:ext cx="4510475" cy="1698975"/>
          </a:xfrm>
          <a:prstGeom prst="rect">
            <a:avLst/>
          </a:prstGeom>
          <a:noFill/>
          <a:ln>
            <a:noFill/>
          </a:ln>
        </p:spPr>
      </p:pic>
      <p:pic>
        <p:nvPicPr>
          <p:cNvPr id="93" name="Google Shape;93;p19"/>
          <p:cNvPicPr preferRelativeResize="0"/>
          <p:nvPr/>
        </p:nvPicPr>
        <p:blipFill>
          <a:blip r:embed="rId4">
            <a:alphaModFix/>
          </a:blip>
          <a:stretch>
            <a:fillRect/>
          </a:stretch>
        </p:blipFill>
        <p:spPr>
          <a:xfrm>
            <a:off x="2227563" y="3096275"/>
            <a:ext cx="4688875" cy="188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4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 </a:t>
            </a:r>
            <a:r>
              <a:rPr lang="en" sz="2500"/>
              <a:t>Extreme programming</a:t>
            </a:r>
            <a:endParaRPr sz="2500"/>
          </a:p>
          <a:p>
            <a:pPr indent="0" lvl="0" marL="0" rtl="0" algn="l">
              <a:spcBef>
                <a:spcPts val="0"/>
              </a:spcBef>
              <a:spcAft>
                <a:spcPts val="0"/>
              </a:spcAft>
              <a:buNone/>
            </a:pPr>
            <a:r>
              <a:t/>
            </a:r>
            <a:endParaRPr/>
          </a:p>
        </p:txBody>
      </p:sp>
      <p:sp>
        <p:nvSpPr>
          <p:cNvPr id="99" name="Google Shape;99;p20"/>
          <p:cNvSpPr txBox="1"/>
          <p:nvPr>
            <p:ph idx="1" type="body"/>
          </p:nvPr>
        </p:nvSpPr>
        <p:spPr>
          <a:xfrm>
            <a:off x="311700" y="826675"/>
            <a:ext cx="8520600" cy="3862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Extreme Programming (viết tắt là XP) là một phương pháp phát triển phần mềm dựa theo Agile</a:t>
            </a:r>
            <a:r>
              <a:rPr lang="en" sz="1400">
                <a:solidFill>
                  <a:schemeClr val="dk1"/>
                </a:solidFill>
              </a:rPr>
              <a: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Phương pháp linh hoạt nổi tiếng và được sử dụng rộng rãi nhất.</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Có cách tiếp cận “cực đoan” đối với việc phát triển vòng lặp.</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Các phiên bản mới có thể được xây dựng vài lần mỗi ngày.</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Các phần được phân phối đến khách hàng hai tuần một lần.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Tất cả các test phải được chạy ở mỗi phiên bản và phiên bản đó chỉ được chấp nhận nếu các test đều thành công.</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Việc phát triển từng phần được hỗ trợ thông qua các bản release nhỏ, thường xuyên.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Sự tham gia của khách hàng đồng nghĩa với việc cam kết tham gia toàn thời gian với đội ngũ phát triển.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Đặt nặng yếu tố con người hơn là quy trình thông qua lập trình cặp.</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Các thay đổi được hỗ trợ thông qua các bản release thường xuyên.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Duy trì tính đơn giản thông qua việc cải thiện thường xuyên mã nguồn.</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0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sz="2500"/>
              <a:t>2. Extreme programming</a:t>
            </a:r>
            <a:endParaRPr sz="2500"/>
          </a:p>
          <a:p>
            <a:pPr indent="0" lvl="0" marL="0" rtl="0" algn="l">
              <a:spcBef>
                <a:spcPts val="0"/>
              </a:spcBef>
              <a:spcAft>
                <a:spcPts val="0"/>
              </a:spcAft>
              <a:buNone/>
            </a:pPr>
            <a:r>
              <a:t/>
            </a:r>
            <a:endParaRPr/>
          </a:p>
        </p:txBody>
      </p:sp>
      <p:sp>
        <p:nvSpPr>
          <p:cNvPr id="105" name="Google Shape;105;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Các vòng lặp tạo ra các bản release trong XP</a:t>
            </a:r>
            <a:endParaRPr>
              <a:solidFill>
                <a:schemeClr val="dk1"/>
              </a:solidFill>
            </a:endParaRPr>
          </a:p>
          <a:p>
            <a:pPr indent="0" lvl="0" marL="0" rtl="0" algn="l">
              <a:spcBef>
                <a:spcPts val="120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889413" y="1400425"/>
            <a:ext cx="7365176" cy="325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