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embeddedFontLst>
    <p:embeddedFont>
      <p:font typeface="Robo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A57658-CE79-495C-8E21-EA84946BBA3D}">
  <a:tblStyle styleId="{53A57658-CE79-495C-8E21-EA84946BBA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oboto-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ffde11de7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ffde11de7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ffde11de7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ffde11de7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ffde11de7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ffde11de7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ffde11de7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ffde11de7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ffde11de7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ffde11de7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ffde11de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ffde11de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ffde11de7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ffde11de7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ffde11de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ffde11de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ffde11de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ffde11de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ffde11de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ffde11de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fff19ce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fff19ce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ffde11de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ffde11de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ffde11de7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ffde11de7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ffde11de7_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ffde11de7_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ffde11de7_1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ffde11de7_1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ffde11de7_1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ffde11de7_1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ffde11de7_1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ffde11de7_1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ffde11de7_1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ffde11de7_1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ffde11de7_1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ffde11de7_1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ffde11de7_1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ffde11de7_1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fde11de7_1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fde11de7_1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ffde11de7_1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ffde11de7_1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ffde11de7_1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ffde11de7_1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ffde11de7_1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ffde11de7_1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ffde11de7_1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cffde11de7_1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ffde11de7_1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ffde11de7_1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ffde11de7_1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ffde11de7_1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ffde11de7_1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ffde11de7_1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ffde11de7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ffde11de7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ffde11de7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ffde11de7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ffde11de7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ffde11de7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ffde11de7_1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ffde11de7_1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ffde11de7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ffde11de7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ffde11de7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ffde11de7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ffde11de7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cffde11de7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ffde11de7_1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ffde11de7_1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ffde11de7_1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cffde11de7_1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ffde11de7_1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cffde11de7_1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cffde11de7_1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cffde11de7_1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cffde11de7_1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cffde11de7_1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cffde11de7_1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cffde11de7_1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ffde11de7_1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ffde11de7_1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cffde11de7_1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cffde11de7_1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ffde11de7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ffde11de7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ffde11de7_1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ffde11de7_1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ffde11de7_1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cffde11de7_1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ffde11de7_1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ffde11de7_1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cffde11de7_1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cffde11de7_1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cffde11de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cffde11de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cffde11de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cffde11de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cffde11de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cffde11de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cffde11de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cffde11de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cffde11de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cffde11de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cffde11de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cffde11de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ffde11de7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ffde11de7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cffde11de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cffde11de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cffde11de7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cffde11de7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fde11de7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ffde11de7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ffde11de7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ffde11de7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ffde11de7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ffde11de7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t>Ôn tập</a:t>
            </a:r>
            <a:endParaRPr b="1" sz="4400"/>
          </a:p>
          <a:p>
            <a:pPr indent="0" lvl="0" marL="0" rtl="0" algn="l">
              <a:spcBef>
                <a:spcPts val="0"/>
              </a:spcBef>
              <a:spcAft>
                <a:spcPts val="0"/>
              </a:spcAft>
              <a:buNone/>
            </a:pPr>
            <a:r>
              <a:t/>
            </a:r>
            <a:endParaRPr b="1" sz="3400"/>
          </a:p>
          <a:p>
            <a:pPr indent="0" lvl="0" marL="0" rtl="0" algn="l">
              <a:spcBef>
                <a:spcPts val="0"/>
              </a:spcBef>
              <a:spcAft>
                <a:spcPts val="0"/>
              </a:spcAft>
              <a:buNone/>
            </a:pPr>
            <a:r>
              <a:rPr b="1" lang="en" sz="3400"/>
              <a:t>Do and share</a:t>
            </a:r>
            <a:endParaRPr sz="5800"/>
          </a:p>
        </p:txBody>
      </p:sp>
      <p:sp>
        <p:nvSpPr>
          <p:cNvPr id="86" name="Google Shape;86;p13"/>
          <p:cNvSpPr txBox="1"/>
          <p:nvPr>
            <p:ph idx="1" type="subTitle"/>
          </p:nvPr>
        </p:nvSpPr>
        <p:spPr>
          <a:xfrm>
            <a:off x="311700" y="2834125"/>
            <a:ext cx="8520600" cy="195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Nhóm: Complex</a:t>
            </a:r>
            <a:endParaRPr/>
          </a:p>
          <a:p>
            <a:pPr indent="0" lvl="0" marL="3657600" rtl="0" algn="l">
              <a:spcBef>
                <a:spcPts val="0"/>
              </a:spcBef>
              <a:spcAft>
                <a:spcPts val="0"/>
              </a:spcAft>
              <a:buClr>
                <a:schemeClr val="dk1"/>
              </a:buClr>
              <a:buSzPts val="1100"/>
              <a:buFont typeface="Arial"/>
              <a:buNone/>
            </a:pPr>
            <a:r>
              <a:rPr lang="en" sz="2456"/>
              <a:t>19120081 – Nguyễn Gia Huy</a:t>
            </a:r>
            <a:endParaRPr sz="2456"/>
          </a:p>
          <a:p>
            <a:pPr indent="0" lvl="0" marL="3657600" rtl="0" algn="l">
              <a:spcBef>
                <a:spcPts val="0"/>
              </a:spcBef>
              <a:spcAft>
                <a:spcPts val="0"/>
              </a:spcAft>
              <a:buClr>
                <a:schemeClr val="dk1"/>
              </a:buClr>
              <a:buSzPts val="1100"/>
              <a:buFont typeface="Arial"/>
              <a:buNone/>
            </a:pPr>
            <a:r>
              <a:rPr lang="en" sz="2456"/>
              <a:t>19120061</a:t>
            </a:r>
            <a:r>
              <a:rPr lang="en" sz="2456"/>
              <a:t> – Ngô Trọng Đức</a:t>
            </a:r>
            <a:endParaRPr sz="2456"/>
          </a:p>
          <a:p>
            <a:pPr indent="0" lvl="0" marL="3657600" rtl="0" algn="l">
              <a:spcBef>
                <a:spcPts val="0"/>
              </a:spcBef>
              <a:spcAft>
                <a:spcPts val="0"/>
              </a:spcAft>
              <a:buClr>
                <a:schemeClr val="dk1"/>
              </a:buClr>
              <a:buSzPts val="1100"/>
              <a:buFont typeface="Arial"/>
              <a:buNone/>
            </a:pPr>
            <a:r>
              <a:rPr lang="en" sz="2456"/>
              <a:t>19120062 – Trần Mạnh Đức</a:t>
            </a:r>
            <a:endParaRPr sz="2456"/>
          </a:p>
          <a:p>
            <a:pPr indent="0" lvl="0" marL="3657600" rtl="0" algn="l">
              <a:spcBef>
                <a:spcPts val="0"/>
              </a:spcBef>
              <a:spcAft>
                <a:spcPts val="0"/>
              </a:spcAft>
              <a:buClr>
                <a:schemeClr val="dk1"/>
              </a:buClr>
              <a:buSzPts val="1100"/>
              <a:buFont typeface="Arial"/>
              <a:buNone/>
            </a:pPr>
            <a:r>
              <a:rPr lang="en" sz="2456"/>
              <a:t>19120079 – Đoàn Thế Huy</a:t>
            </a:r>
            <a:endParaRPr sz="2456"/>
          </a:p>
          <a:p>
            <a:pPr indent="0" lvl="0" marL="3657600" rtl="0" algn="l">
              <a:spcBef>
                <a:spcPts val="0"/>
              </a:spcBef>
              <a:spcAft>
                <a:spcPts val="0"/>
              </a:spcAft>
              <a:buClr>
                <a:schemeClr val="dk1"/>
              </a:buClr>
              <a:buSzPts val="1100"/>
              <a:buFont typeface="Arial"/>
              <a:buNone/>
            </a:pPr>
            <a:r>
              <a:rPr lang="en" sz="2456"/>
              <a:t>19120125 – Cao Hải Síl</a:t>
            </a:r>
            <a:endParaRPr sz="2456"/>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78575" y="2124000"/>
            <a:ext cx="4045200" cy="89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Các mô hình</a:t>
            </a:r>
            <a:endParaRPr b="1"/>
          </a:p>
        </p:txBody>
      </p:sp>
      <p:sp>
        <p:nvSpPr>
          <p:cNvPr id="138" name="Google Shape;138;p22"/>
          <p:cNvSpPr txBox="1"/>
          <p:nvPr>
            <p:ph idx="2" type="body"/>
          </p:nvPr>
        </p:nvSpPr>
        <p:spPr>
          <a:xfrm>
            <a:off x="4939500" y="724200"/>
            <a:ext cx="3986700" cy="3695100"/>
          </a:xfrm>
          <a:prstGeom prst="rect">
            <a:avLst/>
          </a:prstGeom>
        </p:spPr>
        <p:txBody>
          <a:bodyPr anchorCtr="0" anchor="ctr" bIns="91425" lIns="91425" spcFirstLastPara="1" rIns="91425" wrap="square" tIns="91425">
            <a:normAutofit/>
          </a:bodyPr>
          <a:lstStyle/>
          <a:p>
            <a:pPr indent="-342900" lvl="0" marL="457200" rtl="0" algn="just">
              <a:spcBef>
                <a:spcPts val="0"/>
              </a:spcBef>
              <a:spcAft>
                <a:spcPts val="0"/>
              </a:spcAft>
              <a:buSzPts val="1800"/>
              <a:buChar char="❏"/>
            </a:pPr>
            <a:r>
              <a:rPr lang="en"/>
              <a:t>Mô hình thác nước (waterfall model)</a:t>
            </a:r>
            <a:endParaRPr/>
          </a:p>
          <a:p>
            <a:pPr indent="-342900" lvl="0" marL="457200" rtl="0" algn="just">
              <a:spcBef>
                <a:spcPts val="0"/>
              </a:spcBef>
              <a:spcAft>
                <a:spcPts val="0"/>
              </a:spcAft>
              <a:buSzPts val="1800"/>
              <a:buChar char="❏"/>
            </a:pPr>
            <a:r>
              <a:rPr lang="en"/>
              <a:t>Mô hình phát triển dần dần (incremental development)</a:t>
            </a:r>
            <a:endParaRPr/>
          </a:p>
          <a:p>
            <a:pPr indent="-342900" lvl="0" marL="457200" rtl="0" algn="just">
              <a:spcBef>
                <a:spcPts val="0"/>
              </a:spcBef>
              <a:spcAft>
                <a:spcPts val="0"/>
              </a:spcAft>
              <a:buSzPts val="1800"/>
              <a:buChar char="❏"/>
            </a:pPr>
            <a:r>
              <a:rPr lang="en"/>
              <a:t>CNPM theo hướng tái sử dụng (reuse-oriented software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Mô hình thác nước (Waterfall Model)</a:t>
            </a:r>
            <a:endParaRPr b="1"/>
          </a:p>
        </p:txBody>
      </p:sp>
      <p:pic>
        <p:nvPicPr>
          <p:cNvPr id="144" name="Google Shape;144;p23"/>
          <p:cNvPicPr preferRelativeResize="0"/>
          <p:nvPr/>
        </p:nvPicPr>
        <p:blipFill rotWithShape="1">
          <a:blip r:embed="rId3">
            <a:alphaModFix/>
          </a:blip>
          <a:srcRect b="0" l="0" r="0" t="0"/>
          <a:stretch/>
        </p:blipFill>
        <p:spPr>
          <a:xfrm>
            <a:off x="152400" y="1415063"/>
            <a:ext cx="8839204" cy="23133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540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Ưu điểm</a:t>
            </a:r>
            <a:endParaRPr b="1"/>
          </a:p>
        </p:txBody>
      </p:sp>
      <p:sp>
        <p:nvSpPr>
          <p:cNvPr id="150" name="Google Shape;150;p24"/>
          <p:cNvSpPr txBox="1"/>
          <p:nvPr>
            <p:ph idx="1" type="body"/>
          </p:nvPr>
        </p:nvSpPr>
        <p:spPr>
          <a:xfrm>
            <a:off x="311700" y="1576350"/>
            <a:ext cx="8520600" cy="19908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lang="en" sz="2000"/>
              <a:t>Quy trình rõ ràng nê việc quản lý dễ dàng hơn.</a:t>
            </a:r>
            <a:endParaRPr sz="2000"/>
          </a:p>
          <a:p>
            <a:pPr indent="-355600" lvl="0" marL="457200" rtl="0" algn="just">
              <a:spcBef>
                <a:spcPts val="0"/>
              </a:spcBef>
              <a:spcAft>
                <a:spcPts val="0"/>
              </a:spcAft>
              <a:buClr>
                <a:schemeClr val="dk1"/>
              </a:buClr>
              <a:buSzPts val="2000"/>
              <a:buChar char="❏"/>
            </a:pPr>
            <a:r>
              <a:rPr lang="en" sz="2000"/>
              <a:t>Mô hình này được sử dụng trong các hệ thống lớn trong đó hệ thống được phát triển tại nhiều địa điểm khác nhau</a:t>
            </a:r>
            <a:endParaRPr sz="2000"/>
          </a:p>
          <a:p>
            <a:pPr indent="-355600" lvl="0" marL="457200" rtl="0" algn="just">
              <a:spcBef>
                <a:spcPts val="0"/>
              </a:spcBef>
              <a:spcAft>
                <a:spcPts val="0"/>
              </a:spcAft>
              <a:buClr>
                <a:schemeClr val="dk1"/>
              </a:buClr>
              <a:buSzPts val="2000"/>
              <a:buChar char="❏"/>
            </a:pPr>
            <a:r>
              <a:rPr lang="en" sz="2000"/>
              <a:t>Vì là quy trình hoạch định sẵn nên giúp cho việc phối hợp trong công việc dễ dàng hơn.</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370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Nhược</a:t>
            </a:r>
            <a:r>
              <a:rPr b="1" lang="en"/>
              <a:t> điểm</a:t>
            </a:r>
            <a:endParaRPr b="1"/>
          </a:p>
        </p:txBody>
      </p:sp>
      <p:sp>
        <p:nvSpPr>
          <p:cNvPr id="156" name="Google Shape;156;p25"/>
          <p:cNvSpPr txBox="1"/>
          <p:nvPr>
            <p:ph idx="1" type="body"/>
          </p:nvPr>
        </p:nvSpPr>
        <p:spPr>
          <a:xfrm>
            <a:off x="311700" y="1148675"/>
            <a:ext cx="8520600" cy="3175500"/>
          </a:xfrm>
          <a:prstGeom prst="rect">
            <a:avLst/>
          </a:prstGeom>
        </p:spPr>
        <p:txBody>
          <a:bodyPr anchorCtr="0" anchor="t" bIns="91425" lIns="91425" spcFirstLastPara="1" rIns="91425" wrap="square" tIns="91425">
            <a:normAutofit lnSpcReduction="10000"/>
          </a:bodyPr>
          <a:lstStyle/>
          <a:p>
            <a:pPr indent="-355600" lvl="0" marL="457200" rtl="0" algn="just">
              <a:spcBef>
                <a:spcPts val="0"/>
              </a:spcBef>
              <a:spcAft>
                <a:spcPts val="0"/>
              </a:spcAft>
              <a:buClr>
                <a:schemeClr val="dk1"/>
              </a:buClr>
              <a:buSzPts val="2000"/>
              <a:buChar char="❏"/>
            </a:pPr>
            <a:r>
              <a:rPr lang="en" sz="2000"/>
              <a:t>Khó khăn trong việc thích nghi với sự thay đổi sau khi quy trình đã vào guồng.</a:t>
            </a:r>
            <a:endParaRPr sz="2000"/>
          </a:p>
          <a:p>
            <a:pPr indent="-355600" lvl="0" marL="914400" rtl="0" algn="just">
              <a:spcBef>
                <a:spcPts val="0"/>
              </a:spcBef>
              <a:spcAft>
                <a:spcPts val="0"/>
              </a:spcAft>
              <a:buClr>
                <a:schemeClr val="dk1"/>
              </a:buClr>
              <a:buSzPts val="2000"/>
              <a:buChar char="●"/>
            </a:pPr>
            <a:r>
              <a:rPr lang="en" sz="2000"/>
              <a:t>Về nguyên tắc, pha này phải hoàn thành trước khi bắt đầu pha tiếp theo.</a:t>
            </a:r>
            <a:endParaRPr sz="2000"/>
          </a:p>
          <a:p>
            <a:pPr indent="-355600" lvl="0" marL="457200" rtl="0" algn="just">
              <a:spcBef>
                <a:spcPts val="0"/>
              </a:spcBef>
              <a:spcAft>
                <a:spcPts val="0"/>
              </a:spcAft>
              <a:buClr>
                <a:schemeClr val="dk1"/>
              </a:buClr>
              <a:buSzPts val="2000"/>
              <a:buChar char="❏"/>
            </a:pPr>
            <a:r>
              <a:rPr lang="en" sz="2000"/>
              <a:t>Không linh động trong việc phân chia dự án thành những giai đoạn tách biệt  nên gây khó khăn trong việc đáp ứng sự thay đổi yêu cầu người dùng.</a:t>
            </a:r>
            <a:endParaRPr sz="2000"/>
          </a:p>
          <a:p>
            <a:pPr indent="-355600" lvl="0" marL="457200" rtl="0" algn="just">
              <a:spcBef>
                <a:spcPts val="0"/>
              </a:spcBef>
              <a:spcAft>
                <a:spcPts val="0"/>
              </a:spcAft>
              <a:buClr>
                <a:schemeClr val="dk1"/>
              </a:buClr>
              <a:buSzPts val="2000"/>
              <a:buChar char="❏"/>
            </a:pPr>
            <a:r>
              <a:rPr lang="en" sz="2000"/>
              <a:t>Mô hình này chỉ hợp lý khi yêu cầu được hiểu rõ và ít thay đổi trong suốt quá trình phát triển.</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Biến thể của mô hình thác nước</a:t>
            </a:r>
            <a:endParaRPr b="1"/>
          </a:p>
        </p:txBody>
      </p:sp>
      <p:sp>
        <p:nvSpPr>
          <p:cNvPr id="162" name="Google Shape;162;p26"/>
          <p:cNvSpPr txBox="1"/>
          <p:nvPr>
            <p:ph idx="1" type="body"/>
          </p:nvPr>
        </p:nvSpPr>
        <p:spPr>
          <a:xfrm>
            <a:off x="311700" y="1301550"/>
            <a:ext cx="8520600" cy="2540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Clr>
                <a:schemeClr val="dk1"/>
              </a:buClr>
              <a:buSzPts val="1900"/>
              <a:buChar char="❏"/>
            </a:pPr>
            <a:r>
              <a:rPr lang="en" sz="1900"/>
              <a:t>Phát triển hệ thống theo kiểu hình thức </a:t>
            </a:r>
            <a:endParaRPr sz="1900"/>
          </a:p>
          <a:p>
            <a:pPr indent="-349250" lvl="0" marL="914400" rtl="0" algn="just">
              <a:spcBef>
                <a:spcPts val="0"/>
              </a:spcBef>
              <a:spcAft>
                <a:spcPts val="0"/>
              </a:spcAft>
              <a:buClr>
                <a:schemeClr val="dk1"/>
              </a:buClr>
              <a:buSzPts val="1900"/>
              <a:buChar char="●"/>
            </a:pPr>
            <a:r>
              <a:rPr lang="en" sz="1900"/>
              <a:t>Sử dụng mô hình toán học để đặc tả hệ thống. </a:t>
            </a:r>
            <a:endParaRPr sz="1900"/>
          </a:p>
          <a:p>
            <a:pPr indent="-349250" lvl="0" marL="914400" rtl="0" algn="just">
              <a:spcBef>
                <a:spcPts val="0"/>
              </a:spcBef>
              <a:spcAft>
                <a:spcPts val="0"/>
              </a:spcAft>
              <a:buClr>
                <a:schemeClr val="dk1"/>
              </a:buClr>
              <a:buSzPts val="1900"/>
              <a:buChar char="●"/>
            </a:pPr>
            <a:r>
              <a:rPr lang="en" sz="1900"/>
              <a:t>Sử dụng các chuyển đổi toán học để chuyển các đặc tả thành chương trình chạy được → lý do thuyết phục để đảm bảo rằng một chương trình được phát sinh nhất quán với đặc tả đưa ra.</a:t>
            </a:r>
            <a:endParaRPr sz="1900"/>
          </a:p>
          <a:p>
            <a:pPr indent="-349250" lvl="0" marL="457200" rtl="0" algn="just">
              <a:spcBef>
                <a:spcPts val="0"/>
              </a:spcBef>
              <a:spcAft>
                <a:spcPts val="0"/>
              </a:spcAft>
              <a:buClr>
                <a:schemeClr val="dk1"/>
              </a:buClr>
              <a:buSzPts val="1900"/>
              <a:buChar char="❏"/>
            </a:pPr>
            <a:r>
              <a:rPr lang="en" sz="1900"/>
              <a:t>Những quy trình phát triển hình thức (sử dụng B-method) phù hợp với việc phát triển hệ thống có độ tin cậy cao, độ an toàn cao và tính bảo mật cao.</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252950"/>
            <a:ext cx="45444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Mô hình phát triển dần dần (incremental development)</a:t>
            </a:r>
            <a:endParaRPr b="1"/>
          </a:p>
        </p:txBody>
      </p:sp>
      <p:sp>
        <p:nvSpPr>
          <p:cNvPr id="168" name="Google Shape;168;p27"/>
          <p:cNvSpPr txBox="1"/>
          <p:nvPr>
            <p:ph idx="1" type="body"/>
          </p:nvPr>
        </p:nvSpPr>
        <p:spPr>
          <a:xfrm>
            <a:off x="311700" y="1465200"/>
            <a:ext cx="8520600" cy="22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Đặc điểm:</a:t>
            </a:r>
            <a:endParaRPr b="1"/>
          </a:p>
          <a:p>
            <a:pPr indent="-342900" lvl="0" marL="457200" rtl="0" algn="l">
              <a:spcBef>
                <a:spcPts val="1200"/>
              </a:spcBef>
              <a:spcAft>
                <a:spcPts val="0"/>
              </a:spcAft>
              <a:buClr>
                <a:schemeClr val="dk1"/>
              </a:buClr>
              <a:buSzPts val="1800"/>
              <a:buChar char="❏"/>
            </a:pPr>
            <a:r>
              <a:rPr lang="en"/>
              <a:t>Dựa ý tưởng phát triển phiên bản đầu tiên, kết hợp ý kiến khách hàng và cải tiến cho đến khi sản phẩm hoàn thiện.</a:t>
            </a:r>
            <a:endParaRPr/>
          </a:p>
          <a:p>
            <a:pPr indent="-342900" lvl="0" marL="457200" rtl="0" algn="l">
              <a:spcBef>
                <a:spcPts val="0"/>
              </a:spcBef>
              <a:spcAft>
                <a:spcPts val="0"/>
              </a:spcAft>
              <a:buClr>
                <a:schemeClr val="dk1"/>
              </a:buClr>
              <a:buSzPts val="1800"/>
              <a:buChar char="❏"/>
            </a:pPr>
            <a:r>
              <a:rPr lang="en"/>
              <a:t>Các pha đặc tả, phát triển và thẩm định đan xen nhau.</a:t>
            </a:r>
            <a:endParaRPr/>
          </a:p>
          <a:p>
            <a:pPr indent="-342900" lvl="0" marL="457200" rtl="0" algn="l">
              <a:spcBef>
                <a:spcPts val="0"/>
              </a:spcBef>
              <a:spcAft>
                <a:spcPts val="0"/>
              </a:spcAft>
              <a:buClr>
                <a:schemeClr val="dk1"/>
              </a:buClr>
              <a:buSzPts val="1800"/>
              <a:buChar char="❏"/>
            </a:pPr>
            <a:r>
              <a:rPr lang="en"/>
              <a:t>Lấy phản hồi nhanh và thường xuyên từ khách hàng.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152400" y="1153925"/>
            <a:ext cx="8839197" cy="3542807"/>
          </a:xfrm>
          <a:prstGeom prst="rect">
            <a:avLst/>
          </a:prstGeom>
          <a:noFill/>
          <a:ln>
            <a:noFill/>
          </a:ln>
        </p:spPr>
      </p:pic>
      <p:sp>
        <p:nvSpPr>
          <p:cNvPr id="174" name="Google Shape;174;p28"/>
          <p:cNvSpPr txBox="1"/>
          <p:nvPr>
            <p:ph type="title"/>
          </p:nvPr>
        </p:nvSpPr>
        <p:spPr>
          <a:xfrm>
            <a:off x="311700" y="252950"/>
            <a:ext cx="45444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Mô hình phát triển dần dần (incremental development)</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187525"/>
            <a:ext cx="44265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Mô hình phát triển dần dần (incremental development)</a:t>
            </a:r>
            <a:endParaRPr b="1"/>
          </a:p>
          <a:p>
            <a:pPr indent="0" lvl="0" marL="0" rtl="0" algn="l">
              <a:spcBef>
                <a:spcPts val="0"/>
              </a:spcBef>
              <a:spcAft>
                <a:spcPts val="0"/>
              </a:spcAft>
              <a:buNone/>
            </a:pPr>
            <a:r>
              <a:t/>
            </a:r>
            <a:endParaRPr b="1"/>
          </a:p>
        </p:txBody>
      </p:sp>
      <p:sp>
        <p:nvSpPr>
          <p:cNvPr id="180" name="Google Shape;180;p29"/>
          <p:cNvSpPr txBox="1"/>
          <p:nvPr>
            <p:ph idx="1" type="body"/>
          </p:nvPr>
        </p:nvSpPr>
        <p:spPr>
          <a:xfrm>
            <a:off x="311700" y="1186950"/>
            <a:ext cx="8520600" cy="32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Ưu điểm:</a:t>
            </a:r>
            <a:endParaRPr b="1"/>
          </a:p>
          <a:p>
            <a:pPr indent="-342900" lvl="0" marL="457200" rtl="0" algn="l">
              <a:spcBef>
                <a:spcPts val="1200"/>
              </a:spcBef>
              <a:spcAft>
                <a:spcPts val="0"/>
              </a:spcAft>
              <a:buClr>
                <a:schemeClr val="dk1"/>
              </a:buClr>
              <a:buSzPts val="1800"/>
              <a:buChar char="❏"/>
            </a:pPr>
            <a:r>
              <a:rPr lang="en"/>
              <a:t>Không tốn quá nhiều chi phí khi có sự thay đổi yêu cầu từ phía khách hàng.</a:t>
            </a:r>
            <a:endParaRPr/>
          </a:p>
          <a:p>
            <a:pPr indent="-342900" lvl="0" marL="457200" rtl="0" algn="l">
              <a:spcBef>
                <a:spcPts val="0"/>
              </a:spcBef>
              <a:spcAft>
                <a:spcPts val="0"/>
              </a:spcAft>
              <a:buClr>
                <a:schemeClr val="dk1"/>
              </a:buClr>
              <a:buSzPts val="1800"/>
              <a:buChar char="❏"/>
            </a:pPr>
            <a:r>
              <a:rPr lang="en"/>
              <a:t>Dễ dàng và nhanh chóng trong việc lấy phản hồi từ khách hàng.</a:t>
            </a:r>
            <a:endParaRPr/>
          </a:p>
          <a:p>
            <a:pPr indent="-342900" lvl="0" marL="457200" rtl="0" algn="l">
              <a:spcBef>
                <a:spcPts val="0"/>
              </a:spcBef>
              <a:spcAft>
                <a:spcPts val="0"/>
              </a:spcAft>
              <a:buClr>
                <a:schemeClr val="dk1"/>
              </a:buClr>
              <a:buSzPts val="1800"/>
              <a:buChar char="❏"/>
            </a:pPr>
            <a:r>
              <a:rPr lang="en"/>
              <a:t>Phân phối và triển khai phần mềm đến khách hàng nhanh.</a:t>
            </a:r>
            <a:endParaRPr/>
          </a:p>
          <a:p>
            <a:pPr indent="0" lvl="0" marL="0" rtl="0" algn="l">
              <a:spcBef>
                <a:spcPts val="1200"/>
              </a:spcBef>
              <a:spcAft>
                <a:spcPts val="0"/>
              </a:spcAft>
              <a:buNone/>
            </a:pPr>
            <a:r>
              <a:rPr b="1" lang="en"/>
              <a:t>Nhược</a:t>
            </a:r>
            <a:r>
              <a:rPr b="1" lang="en"/>
              <a:t> điểm:</a:t>
            </a:r>
            <a:endParaRPr b="1"/>
          </a:p>
          <a:p>
            <a:pPr indent="-342900" lvl="0" marL="457200" rtl="0" algn="l">
              <a:spcBef>
                <a:spcPts val="1200"/>
              </a:spcBef>
              <a:spcAft>
                <a:spcPts val="0"/>
              </a:spcAft>
              <a:buClr>
                <a:schemeClr val="dk1"/>
              </a:buClr>
              <a:buSzPts val="1800"/>
              <a:buChar char="❏"/>
            </a:pPr>
            <a:r>
              <a:rPr lang="en"/>
              <a:t>Quy trình không rõ ràng.</a:t>
            </a:r>
            <a:endParaRPr/>
          </a:p>
          <a:p>
            <a:pPr indent="-342900" lvl="0" marL="457200" rtl="0" algn="l">
              <a:spcBef>
                <a:spcPts val="0"/>
              </a:spcBef>
              <a:spcAft>
                <a:spcPts val="0"/>
              </a:spcAft>
              <a:buClr>
                <a:schemeClr val="dk1"/>
              </a:buClr>
              <a:buSzPts val="1800"/>
              <a:buChar char="❏"/>
            </a:pPr>
            <a:r>
              <a:rPr lang="en"/>
              <a:t>Cấu trúc hệ thống có xu hướng giảm vì các pha mới của hệ thống dần được thêm vào.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10000"/>
            <a:ext cx="8520600" cy="94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CNPM theo hướng tái sử dụng (reuse-oriented software engineering)</a:t>
            </a:r>
            <a:endParaRPr b="1"/>
          </a:p>
          <a:p>
            <a:pPr indent="0" lvl="0" marL="0" rtl="0" algn="l">
              <a:spcBef>
                <a:spcPts val="0"/>
              </a:spcBef>
              <a:spcAft>
                <a:spcPts val="0"/>
              </a:spcAft>
              <a:buNone/>
            </a:pPr>
            <a:r>
              <a:t/>
            </a:r>
            <a:endParaRPr b="1"/>
          </a:p>
        </p:txBody>
      </p:sp>
      <p:sp>
        <p:nvSpPr>
          <p:cNvPr id="186" name="Google Shape;186;p30"/>
          <p:cNvSpPr txBox="1"/>
          <p:nvPr>
            <p:ph idx="1" type="body"/>
          </p:nvPr>
        </p:nvSpPr>
        <p:spPr>
          <a:xfrm>
            <a:off x="311700" y="1413425"/>
            <a:ext cx="8520600" cy="315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0"/>
          <p:cNvPicPr preferRelativeResize="0"/>
          <p:nvPr/>
        </p:nvPicPr>
        <p:blipFill>
          <a:blip r:embed="rId3">
            <a:alphaModFix/>
          </a:blip>
          <a:stretch>
            <a:fillRect/>
          </a:stretch>
        </p:blipFill>
        <p:spPr>
          <a:xfrm>
            <a:off x="311700" y="1413425"/>
            <a:ext cx="8520601" cy="2480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CNPM theo hướng tái sử dụng (reuse-oriented software engineering)</a:t>
            </a:r>
            <a:endParaRPr b="1"/>
          </a:p>
        </p:txBody>
      </p:sp>
      <p:sp>
        <p:nvSpPr>
          <p:cNvPr id="193" name="Google Shape;193;p31"/>
          <p:cNvSpPr txBox="1"/>
          <p:nvPr>
            <p:ph idx="4294967295" type="body"/>
          </p:nvPr>
        </p:nvSpPr>
        <p:spPr>
          <a:xfrm>
            <a:off x="382500" y="1504800"/>
            <a:ext cx="8379000" cy="2567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b="1" lang="en" sz="1729"/>
              <a:t>Đặc điểm:</a:t>
            </a:r>
            <a:endParaRPr b="1" sz="1729"/>
          </a:p>
          <a:p>
            <a:pPr indent="-351155" lvl="0" marL="457200" rtl="0" algn="just">
              <a:lnSpc>
                <a:spcPct val="95000"/>
              </a:lnSpc>
              <a:spcBef>
                <a:spcPts val="1200"/>
              </a:spcBef>
              <a:spcAft>
                <a:spcPts val="0"/>
              </a:spcAft>
              <a:buClr>
                <a:schemeClr val="dk1"/>
              </a:buClr>
              <a:buSzPts val="1930"/>
              <a:buChar char="❏"/>
            </a:pPr>
            <a:r>
              <a:rPr lang="en" sz="1929"/>
              <a:t>Tái sử dụng một cách có hệ thống:</a:t>
            </a:r>
            <a:endParaRPr sz="1929"/>
          </a:p>
          <a:p>
            <a:pPr indent="-351155" lvl="0" marL="914400" rtl="0" algn="just">
              <a:lnSpc>
                <a:spcPct val="95000"/>
              </a:lnSpc>
              <a:spcBef>
                <a:spcPts val="0"/>
              </a:spcBef>
              <a:spcAft>
                <a:spcPts val="0"/>
              </a:spcAft>
              <a:buClr>
                <a:schemeClr val="dk1"/>
              </a:buClr>
              <a:buSzPts val="1930"/>
              <a:buChar char="●"/>
            </a:pPr>
            <a:r>
              <a:rPr lang="en" sz="1929"/>
              <a:t>Được tích hợp từ những thành phần có sẵn hoặc các hệ thống COTS (commercial-off-the-shelf).</a:t>
            </a:r>
            <a:endParaRPr sz="1929"/>
          </a:p>
          <a:p>
            <a:pPr indent="-351155" lvl="0" marL="457200" rtl="0" algn="just">
              <a:lnSpc>
                <a:spcPct val="95000"/>
              </a:lnSpc>
              <a:spcBef>
                <a:spcPts val="0"/>
              </a:spcBef>
              <a:spcAft>
                <a:spcPts val="0"/>
              </a:spcAft>
              <a:buClr>
                <a:schemeClr val="dk1"/>
              </a:buClr>
              <a:buSzPts val="1930"/>
              <a:buChar char="❏"/>
            </a:pPr>
            <a:r>
              <a:rPr lang="en" sz="1929"/>
              <a:t>Các giai đoạn của quy trình:</a:t>
            </a:r>
            <a:endParaRPr sz="1929"/>
          </a:p>
          <a:p>
            <a:pPr indent="-351155" lvl="0" marL="914400" rtl="0" algn="just">
              <a:lnSpc>
                <a:spcPct val="95000"/>
              </a:lnSpc>
              <a:spcBef>
                <a:spcPts val="0"/>
              </a:spcBef>
              <a:spcAft>
                <a:spcPts val="0"/>
              </a:spcAft>
              <a:buClr>
                <a:schemeClr val="dk1"/>
              </a:buClr>
              <a:buSzPts val="1930"/>
              <a:buChar char="●"/>
            </a:pPr>
            <a:r>
              <a:rPr lang="en" sz="1929"/>
              <a:t>Phân tích component;</a:t>
            </a:r>
            <a:endParaRPr sz="1929"/>
          </a:p>
          <a:p>
            <a:pPr indent="-351155" lvl="0" marL="914400" rtl="0" algn="just">
              <a:lnSpc>
                <a:spcPct val="95000"/>
              </a:lnSpc>
              <a:spcBef>
                <a:spcPts val="0"/>
              </a:spcBef>
              <a:spcAft>
                <a:spcPts val="0"/>
              </a:spcAft>
              <a:buClr>
                <a:schemeClr val="dk1"/>
              </a:buClr>
              <a:buSzPts val="1930"/>
              <a:buChar char="●"/>
            </a:pPr>
            <a:r>
              <a:rPr lang="en" sz="1929"/>
              <a:t>Bổ sung yêu cầu;</a:t>
            </a:r>
            <a:endParaRPr sz="1929"/>
          </a:p>
          <a:p>
            <a:pPr indent="-351155" lvl="0" marL="914400" rtl="0" algn="just">
              <a:lnSpc>
                <a:spcPct val="95000"/>
              </a:lnSpc>
              <a:spcBef>
                <a:spcPts val="0"/>
              </a:spcBef>
              <a:spcAft>
                <a:spcPts val="0"/>
              </a:spcAft>
              <a:buClr>
                <a:schemeClr val="dk1"/>
              </a:buClr>
              <a:buSzPts val="1930"/>
              <a:buChar char="●"/>
            </a:pPr>
            <a:r>
              <a:rPr lang="en" sz="1929"/>
              <a:t>Thiết kế hệ thống với việc tái sử dụng;</a:t>
            </a:r>
            <a:endParaRPr sz="1929"/>
          </a:p>
          <a:p>
            <a:pPr indent="-351155" lvl="0" marL="914400" rtl="0" algn="just">
              <a:lnSpc>
                <a:spcPct val="95000"/>
              </a:lnSpc>
              <a:spcBef>
                <a:spcPts val="0"/>
              </a:spcBef>
              <a:spcAft>
                <a:spcPts val="0"/>
              </a:spcAft>
              <a:buClr>
                <a:schemeClr val="dk1"/>
              </a:buClr>
              <a:buSzPts val="1930"/>
              <a:buChar char="●"/>
            </a:pPr>
            <a:r>
              <a:rPr lang="en" sz="1929"/>
              <a:t>Phát triển và tích hợp.</a:t>
            </a:r>
            <a:endParaRPr sz="1929"/>
          </a:p>
          <a:p>
            <a:pPr indent="-351155" lvl="0" marL="457200" rtl="0" algn="just">
              <a:lnSpc>
                <a:spcPct val="95000"/>
              </a:lnSpc>
              <a:spcBef>
                <a:spcPts val="0"/>
              </a:spcBef>
              <a:spcAft>
                <a:spcPts val="0"/>
              </a:spcAft>
              <a:buClr>
                <a:schemeClr val="dk1"/>
              </a:buClr>
              <a:buSzPts val="1930"/>
              <a:buChar char="❏"/>
            </a:pPr>
            <a:r>
              <a:rPr lang="en" sz="1929"/>
              <a:t>Tái sử dụng là phương pháp chuẩn cho xây dựng nhiều hệ thống thương mại.</a:t>
            </a:r>
            <a:endParaRPr sz="192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Yêu cầu</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69570" lvl="0" marL="457200" rtl="0" algn="l">
              <a:spcBef>
                <a:spcPts val="600"/>
              </a:spcBef>
              <a:spcAft>
                <a:spcPts val="0"/>
              </a:spcAft>
              <a:buClr>
                <a:schemeClr val="dk1"/>
              </a:buClr>
              <a:buSzPct val="100000"/>
              <a:buChar char="❏"/>
            </a:pPr>
            <a:r>
              <a:rPr lang="en" sz="2400">
                <a:solidFill>
                  <a:schemeClr val="dk1"/>
                </a:solidFill>
              </a:rPr>
              <a:t>Đây là Bài tập nhóm.</a:t>
            </a:r>
            <a:endParaRPr sz="2400">
              <a:solidFill>
                <a:schemeClr val="dk1"/>
              </a:solidFill>
            </a:endParaRPr>
          </a:p>
          <a:p>
            <a:pPr indent="-369570" lvl="0" marL="457200" rtl="0" algn="l">
              <a:spcBef>
                <a:spcPts val="0"/>
              </a:spcBef>
              <a:spcAft>
                <a:spcPts val="0"/>
              </a:spcAft>
              <a:buClr>
                <a:schemeClr val="dk1"/>
              </a:buClr>
              <a:buSzPct val="100000"/>
              <a:buChar char="❏"/>
            </a:pPr>
            <a:r>
              <a:rPr lang="en" sz="2400">
                <a:solidFill>
                  <a:schemeClr val="dk1"/>
                </a:solidFill>
              </a:rPr>
              <a:t>Thời gian thực hiện : 1 giờ	</a:t>
            </a:r>
            <a:endParaRPr sz="2400">
              <a:solidFill>
                <a:schemeClr val="dk1"/>
              </a:solidFill>
            </a:endParaRPr>
          </a:p>
          <a:p>
            <a:pPr indent="-369570" lvl="0" marL="457200" rtl="0" algn="l">
              <a:spcBef>
                <a:spcPts val="0"/>
              </a:spcBef>
              <a:spcAft>
                <a:spcPts val="0"/>
              </a:spcAft>
              <a:buClr>
                <a:schemeClr val="dk1"/>
              </a:buClr>
              <a:buSzPct val="100000"/>
              <a:buChar char="❏"/>
            </a:pPr>
            <a:r>
              <a:rPr lang="en" sz="2400">
                <a:solidFill>
                  <a:schemeClr val="dk1"/>
                </a:solidFill>
              </a:rPr>
              <a:t>Nội dung</a:t>
            </a:r>
            <a:endParaRPr sz="2400">
              <a:solidFill>
                <a:schemeClr val="dk1"/>
              </a:solidFill>
            </a:endParaRPr>
          </a:p>
          <a:p>
            <a:pPr indent="-334327" lvl="1" marL="914400" rtl="0" algn="l">
              <a:spcBef>
                <a:spcPts val="0"/>
              </a:spcBef>
              <a:spcAft>
                <a:spcPts val="0"/>
              </a:spcAft>
              <a:buSzPct val="100000"/>
              <a:buChar char="❏"/>
            </a:pPr>
            <a:r>
              <a:rPr lang="en" sz="1800"/>
              <a:t>Nhóm sẽ xem lại một bài học được gán cho nhóm (xem file Google Sheet cùng thư mục), chọn các ý chính của bài học và biểu diễn lại theo cách của các bạn, sử dụng từ ngữ của bạn.</a:t>
            </a:r>
            <a:endParaRPr sz="1800"/>
          </a:p>
          <a:p>
            <a:pPr indent="-334327" lvl="1" marL="914400" rtl="0" algn="l">
              <a:spcBef>
                <a:spcPts val="0"/>
              </a:spcBef>
              <a:spcAft>
                <a:spcPts val="0"/>
              </a:spcAft>
              <a:buSzPct val="100000"/>
              <a:buChar char="❏"/>
            </a:pPr>
            <a:r>
              <a:rPr lang="en" sz="1800"/>
              <a:t>Nhóm có thể sử dụng bất kỳ cách biểu diễn nào (tự vẽ hình, sử dụng mind map, viết text. …)</a:t>
            </a:r>
            <a:endParaRPr sz="2000">
              <a:solidFill>
                <a:schemeClr val="dk1"/>
              </a:solidFill>
            </a:endParaRPr>
          </a:p>
          <a:p>
            <a:pPr indent="0" lvl="0" marL="914400" rtl="0" algn="just">
              <a:spcBef>
                <a:spcPts val="1200"/>
              </a:spcBef>
              <a:spcAft>
                <a:spcPts val="0"/>
              </a:spcAft>
              <a:buNone/>
            </a:pPr>
            <a:r>
              <a:t/>
            </a:r>
            <a:endParaRPr sz="2000">
              <a:solidFill>
                <a:schemeClr val="dk1"/>
              </a:solidFill>
            </a:endParaRPr>
          </a:p>
          <a:p>
            <a:pPr indent="0" lvl="0" marL="914400" rtl="0" algn="just">
              <a:spcBef>
                <a:spcPts val="700"/>
              </a:spcBef>
              <a:spcAft>
                <a:spcPts val="0"/>
              </a:spcAft>
              <a:buNone/>
            </a:pPr>
            <a:r>
              <a:t/>
            </a:r>
            <a:endParaRPr sz="2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10000"/>
            <a:ext cx="8520600" cy="90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CNPM theo hướng tái sử dụng (reuse-oriented software engineering)</a:t>
            </a:r>
            <a:endParaRPr b="1"/>
          </a:p>
          <a:p>
            <a:pPr indent="0" lvl="0" marL="0" rtl="0" algn="l">
              <a:spcBef>
                <a:spcPts val="0"/>
              </a:spcBef>
              <a:spcAft>
                <a:spcPts val="0"/>
              </a:spcAft>
              <a:buNone/>
            </a:pPr>
            <a:r>
              <a:t/>
            </a:r>
            <a:endParaRPr b="1"/>
          </a:p>
        </p:txBody>
      </p:sp>
      <p:sp>
        <p:nvSpPr>
          <p:cNvPr id="199" name="Google Shape;199;p32"/>
          <p:cNvSpPr txBox="1"/>
          <p:nvPr>
            <p:ph idx="1" type="body"/>
          </p:nvPr>
        </p:nvSpPr>
        <p:spPr>
          <a:xfrm>
            <a:off x="311700" y="1370150"/>
            <a:ext cx="8520600" cy="31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Các loại component:</a:t>
            </a:r>
            <a:endParaRPr b="1"/>
          </a:p>
          <a:p>
            <a:pPr indent="-342900" lvl="0" marL="457200" rtl="0" algn="l">
              <a:spcBef>
                <a:spcPts val="1200"/>
              </a:spcBef>
              <a:spcAft>
                <a:spcPts val="0"/>
              </a:spcAft>
              <a:buClr>
                <a:schemeClr val="dk1"/>
              </a:buClr>
              <a:buSzPts val="1800"/>
              <a:buChar char="❏"/>
            </a:pPr>
            <a:r>
              <a:rPr lang="en"/>
              <a:t>Dịch vụ web (Web service): được phát triển theo chuẩn dịch vụ và có sẵn phục vụ cho việc gọi từ xa.</a:t>
            </a:r>
            <a:endParaRPr/>
          </a:p>
          <a:p>
            <a:pPr indent="-342900" lvl="0" marL="457200" rtl="0" algn="l">
              <a:spcBef>
                <a:spcPts val="0"/>
              </a:spcBef>
              <a:spcAft>
                <a:spcPts val="0"/>
              </a:spcAft>
              <a:buClr>
                <a:schemeClr val="dk1"/>
              </a:buClr>
              <a:buSzPts val="1800"/>
              <a:buChar char="❏"/>
            </a:pPr>
            <a:r>
              <a:rPr lang="en"/>
              <a:t>Các tập các đối tượng được phát triển như một gói (package) tích hợp trong các framework như .NET hay J2EE.</a:t>
            </a:r>
            <a:endParaRPr/>
          </a:p>
          <a:p>
            <a:pPr indent="-342900" lvl="0" marL="457200" rtl="0" algn="l">
              <a:spcBef>
                <a:spcPts val="0"/>
              </a:spcBef>
              <a:spcAft>
                <a:spcPts val="0"/>
              </a:spcAft>
              <a:buClr>
                <a:schemeClr val="dk1"/>
              </a:buClr>
              <a:buSzPts val="1800"/>
              <a:buChar char="❏"/>
            </a:pPr>
            <a:r>
              <a:rPr lang="en"/>
              <a:t>Những hệ thống phần mềm độc lập (COTS): được cấu hình để sử dụng cho một môi trường cụ thể.</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400"/>
              <a:t>2. CÁC HOẠT ĐỘNG CỦA QUY TRÌNH</a:t>
            </a:r>
            <a:endParaRPr sz="5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Các hoạt động của quy trình</a:t>
            </a:r>
            <a:endParaRPr b="1"/>
          </a:p>
        </p:txBody>
      </p:sp>
      <p:sp>
        <p:nvSpPr>
          <p:cNvPr id="210" name="Google Shape;21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t>4 hoạt động quy trình cơ bản</a:t>
            </a:r>
            <a:endParaRPr sz="2000"/>
          </a:p>
          <a:p>
            <a:pPr indent="-355600" lvl="0" marL="914400" rtl="0" algn="l">
              <a:spcBef>
                <a:spcPts val="0"/>
              </a:spcBef>
              <a:spcAft>
                <a:spcPts val="0"/>
              </a:spcAft>
              <a:buClr>
                <a:schemeClr val="dk1"/>
              </a:buClr>
              <a:buSzPts val="2000"/>
              <a:buChar char="●"/>
            </a:pPr>
            <a:r>
              <a:rPr lang="en" sz="2000"/>
              <a:t>Đặc tả</a:t>
            </a:r>
            <a:endParaRPr sz="2000"/>
          </a:p>
          <a:p>
            <a:pPr indent="-355600" lvl="0" marL="914400" rtl="0" algn="l">
              <a:spcBef>
                <a:spcPts val="0"/>
              </a:spcBef>
              <a:spcAft>
                <a:spcPts val="0"/>
              </a:spcAft>
              <a:buClr>
                <a:schemeClr val="dk1"/>
              </a:buClr>
              <a:buSzPts val="2000"/>
              <a:buChar char="●"/>
            </a:pPr>
            <a:r>
              <a:rPr lang="en" sz="2000"/>
              <a:t>Thiết kế và cài đặt (phát triển)</a:t>
            </a:r>
            <a:endParaRPr sz="2000"/>
          </a:p>
          <a:p>
            <a:pPr indent="-355600" lvl="0" marL="914400" rtl="0" algn="l">
              <a:spcBef>
                <a:spcPts val="0"/>
              </a:spcBef>
              <a:spcAft>
                <a:spcPts val="0"/>
              </a:spcAft>
              <a:buClr>
                <a:schemeClr val="dk1"/>
              </a:buClr>
              <a:buSzPts val="2000"/>
              <a:buChar char="●"/>
            </a:pPr>
            <a:r>
              <a:rPr lang="en" sz="2000"/>
              <a:t>Thẩm định và kiểm định</a:t>
            </a:r>
            <a:endParaRPr sz="2000"/>
          </a:p>
          <a:p>
            <a:pPr indent="-355600" lvl="0" marL="914400" rtl="0" algn="l">
              <a:spcBef>
                <a:spcPts val="0"/>
              </a:spcBef>
              <a:spcAft>
                <a:spcPts val="0"/>
              </a:spcAft>
              <a:buClr>
                <a:schemeClr val="dk1"/>
              </a:buClr>
              <a:buSzPts val="2000"/>
              <a:buChar char="●"/>
            </a:pPr>
            <a:r>
              <a:rPr lang="en" sz="2000"/>
              <a:t>Cải tiến</a:t>
            </a:r>
            <a:endParaRPr sz="2000"/>
          </a:p>
          <a:p>
            <a:pPr indent="-355600" lvl="0" marL="457200" rtl="0" algn="l">
              <a:spcBef>
                <a:spcPts val="0"/>
              </a:spcBef>
              <a:spcAft>
                <a:spcPts val="0"/>
              </a:spcAft>
              <a:buClr>
                <a:schemeClr val="dk1"/>
              </a:buClr>
              <a:buSzPts val="2000"/>
              <a:buChar char="❏"/>
            </a:pPr>
            <a:r>
              <a:rPr lang="en" sz="2000"/>
              <a:t>Các mô hình phát triển khác nhau sẽ có các hoạt động quy trình khác nhau</a:t>
            </a:r>
            <a:endParaRPr sz="2000"/>
          </a:p>
          <a:p>
            <a:pPr indent="-355600" lvl="0" marL="914400" rtl="0" algn="l">
              <a:spcBef>
                <a:spcPts val="0"/>
              </a:spcBef>
              <a:spcAft>
                <a:spcPts val="0"/>
              </a:spcAft>
              <a:buClr>
                <a:schemeClr val="dk1"/>
              </a:buClr>
              <a:buSzPts val="2000"/>
              <a:buChar char="●"/>
            </a:pPr>
            <a:r>
              <a:rPr lang="en" sz="2000"/>
              <a:t>Mô hình phát triển dần dần: tổ chức đan xen</a:t>
            </a:r>
            <a:endParaRPr sz="2000"/>
          </a:p>
          <a:p>
            <a:pPr indent="-355600" lvl="0" marL="914400" rtl="0" algn="l">
              <a:spcBef>
                <a:spcPts val="0"/>
              </a:spcBef>
              <a:spcAft>
                <a:spcPts val="0"/>
              </a:spcAft>
              <a:buClr>
                <a:schemeClr val="dk1"/>
              </a:buClr>
              <a:buSzPts val="2000"/>
              <a:buChar char="●"/>
            </a:pPr>
            <a:r>
              <a:rPr lang="en" sz="2000"/>
              <a:t>Mô hình thác nước: tổ chức tuần tự</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278575" y="2124000"/>
            <a:ext cx="4045200" cy="89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Đặc tả</a:t>
            </a:r>
            <a:endParaRPr b="1"/>
          </a:p>
        </p:txBody>
      </p:sp>
      <p:sp>
        <p:nvSpPr>
          <p:cNvPr id="216" name="Google Shape;216;p35"/>
          <p:cNvSpPr txBox="1"/>
          <p:nvPr>
            <p:ph idx="2" type="body"/>
          </p:nvPr>
        </p:nvSpPr>
        <p:spPr>
          <a:xfrm>
            <a:off x="4939500" y="724200"/>
            <a:ext cx="3986700" cy="3695100"/>
          </a:xfrm>
          <a:prstGeom prst="rect">
            <a:avLst/>
          </a:prstGeom>
        </p:spPr>
        <p:txBody>
          <a:bodyPr anchorCtr="0" anchor="ctr" bIns="91425" lIns="91425" spcFirstLastPara="1" rIns="91425" wrap="square" tIns="91425">
            <a:normAutofit/>
          </a:bodyPr>
          <a:lstStyle/>
          <a:p>
            <a:pPr indent="0" lvl="0" marL="457200" rtl="0" algn="l">
              <a:spcBef>
                <a:spcPts val="0"/>
              </a:spcBef>
              <a:spcAft>
                <a:spcPts val="1200"/>
              </a:spcAft>
              <a:buNone/>
            </a:pPr>
            <a:r>
              <a:rPr lang="en"/>
              <a:t>Là quy trình thiết lập các dịch vụ được yêu cầu và các ràng buộc đối với hoạt động của hệ thống và phát triển hệ thống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b="1" lang="en"/>
              <a:t>Đặc tả</a:t>
            </a:r>
            <a:endParaRPr b="1"/>
          </a:p>
        </p:txBody>
      </p:sp>
      <p:sp>
        <p:nvSpPr>
          <p:cNvPr id="222" name="Google Shape;222;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t>Quy trình công nghệ yêu cầu</a:t>
            </a:r>
            <a:endParaRPr sz="2000"/>
          </a:p>
          <a:p>
            <a:pPr indent="-355600" lvl="0" marL="914400" rtl="0" algn="l">
              <a:spcBef>
                <a:spcPts val="0"/>
              </a:spcBef>
              <a:spcAft>
                <a:spcPts val="0"/>
              </a:spcAft>
              <a:buClr>
                <a:schemeClr val="dk1"/>
              </a:buClr>
              <a:buSzPts val="2000"/>
              <a:buChar char="●"/>
            </a:pPr>
            <a:r>
              <a:rPr lang="en" sz="2000"/>
              <a:t>Nghiên cứu khả thi</a:t>
            </a:r>
            <a:endParaRPr sz="2000"/>
          </a:p>
          <a:p>
            <a:pPr indent="-355600" lvl="0" marL="914400" rtl="0" algn="l">
              <a:spcBef>
                <a:spcPts val="0"/>
              </a:spcBef>
              <a:spcAft>
                <a:spcPts val="0"/>
              </a:spcAft>
              <a:buClr>
                <a:schemeClr val="dk1"/>
              </a:buClr>
              <a:buSzPts val="2000"/>
              <a:buChar char="●"/>
            </a:pPr>
            <a:r>
              <a:rPr lang="en" sz="2000"/>
              <a:t>Thu thập và phân tích yêu cầu</a:t>
            </a:r>
            <a:endParaRPr sz="2000"/>
          </a:p>
          <a:p>
            <a:pPr indent="-355600" lvl="0" marL="914400" rtl="0" algn="l">
              <a:spcBef>
                <a:spcPts val="0"/>
              </a:spcBef>
              <a:spcAft>
                <a:spcPts val="0"/>
              </a:spcAft>
              <a:buClr>
                <a:schemeClr val="dk1"/>
              </a:buClr>
              <a:buSzPts val="2000"/>
              <a:buChar char="●"/>
            </a:pPr>
            <a:r>
              <a:rPr lang="en" sz="2000"/>
              <a:t>Đặc tả yêu cầu</a:t>
            </a:r>
            <a:endParaRPr sz="2000"/>
          </a:p>
          <a:p>
            <a:pPr indent="-355600" lvl="0" marL="914400" rtl="0" algn="l">
              <a:spcBef>
                <a:spcPts val="0"/>
              </a:spcBef>
              <a:spcAft>
                <a:spcPts val="0"/>
              </a:spcAft>
              <a:buClr>
                <a:schemeClr val="dk1"/>
              </a:buClr>
              <a:buSzPts val="2000"/>
              <a:buChar char="●"/>
            </a:pPr>
            <a:r>
              <a:rPr lang="en" sz="2000"/>
              <a:t>Thẩm định yêu cầu</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p:nvPr/>
        </p:nvSpPr>
        <p:spPr>
          <a:xfrm>
            <a:off x="703975" y="317925"/>
            <a:ext cx="1782600" cy="783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Nghiên cứu khả thi</a:t>
            </a:r>
            <a:endParaRPr/>
          </a:p>
        </p:txBody>
      </p:sp>
      <p:sp>
        <p:nvSpPr>
          <p:cNvPr id="228" name="Google Shape;228;p37"/>
          <p:cNvSpPr/>
          <p:nvPr/>
        </p:nvSpPr>
        <p:spPr>
          <a:xfrm>
            <a:off x="2763900" y="583850"/>
            <a:ext cx="1782600" cy="783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Thu thập, phân tích yêu cầu</a:t>
            </a:r>
            <a:endParaRPr/>
          </a:p>
        </p:txBody>
      </p:sp>
      <p:sp>
        <p:nvSpPr>
          <p:cNvPr id="229" name="Google Shape;229;p37"/>
          <p:cNvSpPr/>
          <p:nvPr/>
        </p:nvSpPr>
        <p:spPr>
          <a:xfrm>
            <a:off x="4823825" y="831900"/>
            <a:ext cx="1782600" cy="783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Đặc tả yêu cầu</a:t>
            </a:r>
            <a:endParaRPr/>
          </a:p>
        </p:txBody>
      </p:sp>
      <p:sp>
        <p:nvSpPr>
          <p:cNvPr id="230" name="Google Shape;230;p37"/>
          <p:cNvSpPr/>
          <p:nvPr/>
        </p:nvSpPr>
        <p:spPr>
          <a:xfrm>
            <a:off x="6883750" y="1101525"/>
            <a:ext cx="1782600" cy="783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Thẩm định yêu cầu</a:t>
            </a:r>
            <a:endParaRPr/>
          </a:p>
        </p:txBody>
      </p:sp>
      <p:sp>
        <p:nvSpPr>
          <p:cNvPr id="231" name="Google Shape;231;p37"/>
          <p:cNvSpPr/>
          <p:nvPr/>
        </p:nvSpPr>
        <p:spPr>
          <a:xfrm>
            <a:off x="703913" y="2004025"/>
            <a:ext cx="1782600" cy="783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Báo cáo khả thi</a:t>
            </a:r>
            <a:endParaRPr/>
          </a:p>
        </p:txBody>
      </p:sp>
      <p:sp>
        <p:nvSpPr>
          <p:cNvPr id="232" name="Google Shape;232;p37"/>
          <p:cNvSpPr/>
          <p:nvPr/>
        </p:nvSpPr>
        <p:spPr>
          <a:xfrm>
            <a:off x="2763838" y="2253825"/>
            <a:ext cx="1782600" cy="783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Mô hình hệ thống</a:t>
            </a:r>
            <a:endParaRPr/>
          </a:p>
        </p:txBody>
      </p:sp>
      <p:sp>
        <p:nvSpPr>
          <p:cNvPr id="233" name="Google Shape;233;p37"/>
          <p:cNvSpPr/>
          <p:nvPr/>
        </p:nvSpPr>
        <p:spPr>
          <a:xfrm>
            <a:off x="4823763" y="2569975"/>
            <a:ext cx="1782600" cy="783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Yêu cầu hệ thống, yêu cầu người dùng</a:t>
            </a:r>
            <a:endParaRPr/>
          </a:p>
        </p:txBody>
      </p:sp>
      <p:sp>
        <p:nvSpPr>
          <p:cNvPr id="234" name="Google Shape;234;p37"/>
          <p:cNvSpPr/>
          <p:nvPr/>
        </p:nvSpPr>
        <p:spPr>
          <a:xfrm>
            <a:off x="6883738" y="3056275"/>
            <a:ext cx="1782600" cy="783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Tài liệu yêu cầu</a:t>
            </a:r>
            <a:endParaRPr/>
          </a:p>
        </p:txBody>
      </p:sp>
      <p:cxnSp>
        <p:nvCxnSpPr>
          <p:cNvPr id="235" name="Google Shape;235;p37"/>
          <p:cNvCxnSpPr>
            <a:stCxn id="227" idx="3"/>
            <a:endCxn id="228" idx="1"/>
          </p:cNvCxnSpPr>
          <p:nvPr/>
        </p:nvCxnSpPr>
        <p:spPr>
          <a:xfrm>
            <a:off x="2486575" y="709725"/>
            <a:ext cx="277200" cy="265800"/>
          </a:xfrm>
          <a:prstGeom prst="bentConnector3">
            <a:avLst>
              <a:gd fmla="val 50023" name="adj1"/>
            </a:avLst>
          </a:prstGeom>
          <a:noFill/>
          <a:ln cap="flat" cmpd="sng" w="9525">
            <a:solidFill>
              <a:schemeClr val="dk2"/>
            </a:solidFill>
            <a:prstDash val="solid"/>
            <a:round/>
            <a:headEnd len="med" w="med" type="none"/>
            <a:tailEnd len="med" w="med" type="triangle"/>
          </a:ln>
        </p:spPr>
      </p:cxnSp>
      <p:cxnSp>
        <p:nvCxnSpPr>
          <p:cNvPr id="236" name="Google Shape;236;p37"/>
          <p:cNvCxnSpPr>
            <a:stCxn id="228" idx="3"/>
            <a:endCxn id="229" idx="1"/>
          </p:cNvCxnSpPr>
          <p:nvPr/>
        </p:nvCxnSpPr>
        <p:spPr>
          <a:xfrm>
            <a:off x="4546500" y="975650"/>
            <a:ext cx="277200" cy="248100"/>
          </a:xfrm>
          <a:prstGeom prst="bentConnector3">
            <a:avLst>
              <a:gd fmla="val 50023" name="adj1"/>
            </a:avLst>
          </a:prstGeom>
          <a:noFill/>
          <a:ln cap="flat" cmpd="sng" w="9525">
            <a:solidFill>
              <a:schemeClr val="dk2"/>
            </a:solidFill>
            <a:prstDash val="solid"/>
            <a:round/>
            <a:headEnd len="med" w="med" type="none"/>
            <a:tailEnd len="med" w="med" type="triangle"/>
          </a:ln>
        </p:spPr>
      </p:cxnSp>
      <p:cxnSp>
        <p:nvCxnSpPr>
          <p:cNvPr id="237" name="Google Shape;237;p37"/>
          <p:cNvCxnSpPr>
            <a:stCxn id="229" idx="3"/>
            <a:endCxn id="230" idx="1"/>
          </p:cNvCxnSpPr>
          <p:nvPr/>
        </p:nvCxnSpPr>
        <p:spPr>
          <a:xfrm>
            <a:off x="6606425" y="1223700"/>
            <a:ext cx="277200" cy="269700"/>
          </a:xfrm>
          <a:prstGeom prst="bentConnector3">
            <a:avLst>
              <a:gd fmla="val 50023" name="adj1"/>
            </a:avLst>
          </a:prstGeom>
          <a:noFill/>
          <a:ln cap="flat" cmpd="sng" w="9525">
            <a:solidFill>
              <a:schemeClr val="dk2"/>
            </a:solidFill>
            <a:prstDash val="solid"/>
            <a:round/>
            <a:headEnd len="med" w="med" type="none"/>
            <a:tailEnd len="med" w="med" type="triangle"/>
          </a:ln>
        </p:spPr>
      </p:cxnSp>
      <p:cxnSp>
        <p:nvCxnSpPr>
          <p:cNvPr id="238" name="Google Shape;238;p37"/>
          <p:cNvCxnSpPr>
            <a:stCxn id="230" idx="0"/>
            <a:endCxn id="229" idx="0"/>
          </p:cNvCxnSpPr>
          <p:nvPr/>
        </p:nvCxnSpPr>
        <p:spPr>
          <a:xfrm flipH="1" rot="5400000">
            <a:off x="6610300" y="-63225"/>
            <a:ext cx="269700" cy="2059800"/>
          </a:xfrm>
          <a:prstGeom prst="curvedConnector3">
            <a:avLst>
              <a:gd fmla="val 188265" name="adj1"/>
            </a:avLst>
          </a:prstGeom>
          <a:noFill/>
          <a:ln cap="flat" cmpd="sng" w="9525">
            <a:solidFill>
              <a:schemeClr val="dk2"/>
            </a:solidFill>
            <a:prstDash val="solid"/>
            <a:round/>
            <a:headEnd len="med" w="med" type="none"/>
            <a:tailEnd len="med" w="med" type="triangle"/>
          </a:ln>
        </p:spPr>
      </p:cxnSp>
      <p:cxnSp>
        <p:nvCxnSpPr>
          <p:cNvPr id="239" name="Google Shape;239;p37"/>
          <p:cNvCxnSpPr>
            <a:endCxn id="228" idx="0"/>
          </p:cNvCxnSpPr>
          <p:nvPr/>
        </p:nvCxnSpPr>
        <p:spPr>
          <a:xfrm rot="10800000">
            <a:off x="3655200" y="583850"/>
            <a:ext cx="1658700" cy="256500"/>
          </a:xfrm>
          <a:prstGeom prst="curvedConnector4">
            <a:avLst>
              <a:gd fmla="val 6850" name="adj1"/>
              <a:gd fmla="val 192836" name="adj2"/>
            </a:avLst>
          </a:prstGeom>
          <a:noFill/>
          <a:ln cap="flat" cmpd="sng" w="9525">
            <a:solidFill>
              <a:schemeClr val="dk2"/>
            </a:solidFill>
            <a:prstDash val="solid"/>
            <a:round/>
            <a:headEnd len="med" w="med" type="none"/>
            <a:tailEnd len="med" w="med" type="triangle"/>
          </a:ln>
        </p:spPr>
      </p:cxnSp>
      <p:cxnSp>
        <p:nvCxnSpPr>
          <p:cNvPr id="240" name="Google Shape;240;p37"/>
          <p:cNvCxnSpPr>
            <a:stCxn id="227" idx="2"/>
            <a:endCxn id="231" idx="0"/>
          </p:cNvCxnSpPr>
          <p:nvPr/>
        </p:nvCxnSpPr>
        <p:spPr>
          <a:xfrm>
            <a:off x="1595275" y="1101525"/>
            <a:ext cx="0" cy="9024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37"/>
          <p:cNvCxnSpPr>
            <a:stCxn id="228" idx="2"/>
            <a:endCxn id="232" idx="0"/>
          </p:cNvCxnSpPr>
          <p:nvPr/>
        </p:nvCxnSpPr>
        <p:spPr>
          <a:xfrm>
            <a:off x="3655200" y="1367450"/>
            <a:ext cx="0" cy="8865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37"/>
          <p:cNvCxnSpPr>
            <a:stCxn id="229" idx="2"/>
            <a:endCxn id="233" idx="0"/>
          </p:cNvCxnSpPr>
          <p:nvPr/>
        </p:nvCxnSpPr>
        <p:spPr>
          <a:xfrm>
            <a:off x="5715125" y="1615500"/>
            <a:ext cx="0" cy="95460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p37"/>
          <p:cNvCxnSpPr>
            <a:stCxn id="230" idx="2"/>
            <a:endCxn id="234" idx="0"/>
          </p:cNvCxnSpPr>
          <p:nvPr/>
        </p:nvCxnSpPr>
        <p:spPr>
          <a:xfrm>
            <a:off x="7775050" y="1885125"/>
            <a:ext cx="0" cy="117120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p37"/>
          <p:cNvCxnSpPr>
            <a:stCxn id="233" idx="2"/>
          </p:cNvCxnSpPr>
          <p:nvPr/>
        </p:nvCxnSpPr>
        <p:spPr>
          <a:xfrm flipH="1" rot="-5400000">
            <a:off x="6203313" y="2865325"/>
            <a:ext cx="189000" cy="1165500"/>
          </a:xfrm>
          <a:prstGeom prst="bentConnector2">
            <a:avLst/>
          </a:prstGeom>
          <a:noFill/>
          <a:ln cap="flat" cmpd="sng" w="9525">
            <a:solidFill>
              <a:schemeClr val="dk2"/>
            </a:solidFill>
            <a:prstDash val="solid"/>
            <a:round/>
            <a:headEnd len="med" w="med" type="none"/>
            <a:tailEnd len="med" w="med" type="triangle"/>
          </a:ln>
        </p:spPr>
      </p:cxnSp>
      <p:cxnSp>
        <p:nvCxnSpPr>
          <p:cNvPr id="245" name="Google Shape;245;p37"/>
          <p:cNvCxnSpPr>
            <a:stCxn id="232" idx="2"/>
          </p:cNvCxnSpPr>
          <p:nvPr/>
        </p:nvCxnSpPr>
        <p:spPr>
          <a:xfrm flipH="1" rot="-5400000">
            <a:off x="4918888" y="1773675"/>
            <a:ext cx="720900" cy="3248400"/>
          </a:xfrm>
          <a:prstGeom prst="bent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278575" y="2124000"/>
            <a:ext cx="4045200" cy="89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Đặc tả</a:t>
            </a:r>
            <a:endParaRPr b="1"/>
          </a:p>
        </p:txBody>
      </p:sp>
      <p:sp>
        <p:nvSpPr>
          <p:cNvPr id="251" name="Google Shape;251;p38"/>
          <p:cNvSpPr txBox="1"/>
          <p:nvPr>
            <p:ph idx="2" type="body"/>
          </p:nvPr>
        </p:nvSpPr>
        <p:spPr>
          <a:xfrm>
            <a:off x="4572000" y="724200"/>
            <a:ext cx="4216200" cy="3695100"/>
          </a:xfrm>
          <a:prstGeom prst="rect">
            <a:avLst/>
          </a:prstGeom>
        </p:spPr>
        <p:txBody>
          <a:bodyPr anchorCtr="0" anchor="ctr" bIns="91425" lIns="91425" spcFirstLastPara="1" rIns="91425" wrap="square" tIns="91425">
            <a:normAutofit/>
          </a:bodyPr>
          <a:lstStyle/>
          <a:p>
            <a:pPr indent="0" lvl="0" marL="457200" rtl="0" algn="l">
              <a:spcBef>
                <a:spcPts val="0"/>
              </a:spcBef>
              <a:spcAft>
                <a:spcPts val="1200"/>
              </a:spcAft>
              <a:buNone/>
            </a:pPr>
            <a:r>
              <a:rPr lang="en"/>
              <a:t>Là quy trình chuyển hóa các đặc tả thành hệ thống thực thi được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Thiết kế và cài đặt</a:t>
            </a:r>
            <a:endParaRPr b="1"/>
          </a:p>
        </p:txBody>
      </p:sp>
      <p:sp>
        <p:nvSpPr>
          <p:cNvPr id="257" name="Google Shape;257;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t>Thiết kế phần mềm</a:t>
            </a:r>
            <a:endParaRPr sz="2000"/>
          </a:p>
          <a:p>
            <a:pPr indent="-355600" lvl="0" marL="914400" rtl="0" algn="l">
              <a:spcBef>
                <a:spcPts val="0"/>
              </a:spcBef>
              <a:spcAft>
                <a:spcPts val="0"/>
              </a:spcAft>
              <a:buClr>
                <a:schemeClr val="dk1"/>
              </a:buClr>
              <a:buSzPts val="2000"/>
              <a:buChar char="●"/>
            </a:pPr>
            <a:r>
              <a:rPr lang="en" sz="2000"/>
              <a:t>Thiết kế cấu trúc của phần mềm để thực hiện hóa được các đặc tả</a:t>
            </a:r>
            <a:endParaRPr sz="2000"/>
          </a:p>
          <a:p>
            <a:pPr indent="-355600" lvl="0" marL="457200" rtl="0" algn="l">
              <a:spcBef>
                <a:spcPts val="0"/>
              </a:spcBef>
              <a:spcAft>
                <a:spcPts val="0"/>
              </a:spcAft>
              <a:buClr>
                <a:schemeClr val="dk1"/>
              </a:buClr>
              <a:buSzPts val="2000"/>
              <a:buChar char="❏"/>
            </a:pPr>
            <a:r>
              <a:rPr lang="en" sz="2000"/>
              <a:t>Cài đặt</a:t>
            </a:r>
            <a:endParaRPr sz="2000"/>
          </a:p>
          <a:p>
            <a:pPr indent="-355600" lvl="0" marL="914400" rtl="0" algn="l">
              <a:spcBef>
                <a:spcPts val="0"/>
              </a:spcBef>
              <a:spcAft>
                <a:spcPts val="0"/>
              </a:spcAft>
              <a:buClr>
                <a:schemeClr val="dk1"/>
              </a:buClr>
              <a:buSzPts val="2000"/>
              <a:buChar char="●"/>
            </a:pPr>
            <a:r>
              <a:rPr lang="en" sz="2000"/>
              <a:t>Dịch cấu trúc đó và viết ra các chương trình thực thi được</a:t>
            </a:r>
            <a:endParaRPr sz="2000"/>
          </a:p>
          <a:p>
            <a:pPr indent="-355600" lvl="0" marL="457200" rtl="0" algn="l">
              <a:spcBef>
                <a:spcPts val="0"/>
              </a:spcBef>
              <a:spcAft>
                <a:spcPts val="0"/>
              </a:spcAft>
              <a:buClr>
                <a:schemeClr val="dk1"/>
              </a:buClr>
              <a:buSzPts val="2000"/>
              <a:buChar char="❏"/>
            </a:pPr>
            <a:r>
              <a:rPr lang="en" sz="2000"/>
              <a:t>Các hoạt động của hai pha thiết kế và cài đặt thường đan xen lẫn nhau</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Các hoạt động của thiết kế</a:t>
            </a:r>
            <a:endParaRPr b="1"/>
          </a:p>
        </p:txBody>
      </p:sp>
      <p:sp>
        <p:nvSpPr>
          <p:cNvPr id="263" name="Google Shape;263;p40"/>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t>Thiết kế kiến trúc</a:t>
            </a:r>
            <a:endParaRPr sz="2000"/>
          </a:p>
          <a:p>
            <a:pPr indent="-355600" lvl="0" marL="914400" rtl="0" algn="l">
              <a:spcBef>
                <a:spcPts val="0"/>
              </a:spcBef>
              <a:spcAft>
                <a:spcPts val="0"/>
              </a:spcAft>
              <a:buClr>
                <a:schemeClr val="dk1"/>
              </a:buClr>
              <a:buSzPts val="2000"/>
              <a:buChar char="●"/>
            </a:pPr>
            <a:r>
              <a:rPr lang="en" sz="2000"/>
              <a:t>Nhận diện cấu trúc toàn bộ hệ thống, các component chính, mối liên hệ giữa những component và cách chúng phân bố</a:t>
            </a:r>
            <a:endParaRPr sz="2000"/>
          </a:p>
          <a:p>
            <a:pPr indent="-355600" lvl="0" marL="457200" rtl="0" algn="l">
              <a:spcBef>
                <a:spcPts val="0"/>
              </a:spcBef>
              <a:spcAft>
                <a:spcPts val="0"/>
              </a:spcAft>
              <a:buClr>
                <a:schemeClr val="dk1"/>
              </a:buClr>
              <a:buSzPts val="2000"/>
              <a:buChar char="❏"/>
            </a:pPr>
            <a:r>
              <a:rPr lang="en" sz="2000"/>
              <a:t>Thiết kế giao diện</a:t>
            </a:r>
            <a:endParaRPr sz="2000"/>
          </a:p>
          <a:p>
            <a:pPr indent="-355600" lvl="0" marL="914400" rtl="0" algn="l">
              <a:spcBef>
                <a:spcPts val="0"/>
              </a:spcBef>
              <a:spcAft>
                <a:spcPts val="0"/>
              </a:spcAft>
              <a:buClr>
                <a:schemeClr val="dk1"/>
              </a:buClr>
              <a:buSzPts val="2000"/>
              <a:buChar char="●"/>
            </a:pPr>
            <a:r>
              <a:rPr lang="en" sz="2000"/>
              <a:t>Định nghĩa giao diện cho các component của hệ thống</a:t>
            </a:r>
            <a:endParaRPr sz="2000"/>
          </a:p>
          <a:p>
            <a:pPr indent="-355600" lvl="0" marL="457200" rtl="0" algn="l">
              <a:spcBef>
                <a:spcPts val="0"/>
              </a:spcBef>
              <a:spcAft>
                <a:spcPts val="0"/>
              </a:spcAft>
              <a:buClr>
                <a:schemeClr val="dk1"/>
              </a:buClr>
              <a:buSzPts val="2000"/>
              <a:buChar char="❏"/>
            </a:pPr>
            <a:r>
              <a:rPr lang="en" sz="2000"/>
              <a:t>Thiết kế component</a:t>
            </a:r>
            <a:endParaRPr sz="2000"/>
          </a:p>
          <a:p>
            <a:pPr indent="-355600" lvl="0" marL="914400" rtl="0" algn="l">
              <a:spcBef>
                <a:spcPts val="0"/>
              </a:spcBef>
              <a:spcAft>
                <a:spcPts val="0"/>
              </a:spcAft>
              <a:buClr>
                <a:schemeClr val="dk1"/>
              </a:buClr>
              <a:buSzPts val="2000"/>
              <a:buChar char="●"/>
            </a:pPr>
            <a:r>
              <a:rPr lang="en" sz="2000"/>
              <a:t>Quan sát từng component và thiết kế cách hoạt động của chúng</a:t>
            </a:r>
            <a:endParaRPr sz="2000"/>
          </a:p>
          <a:p>
            <a:pPr indent="-355600" lvl="0" marL="457200" rtl="0" algn="l">
              <a:spcBef>
                <a:spcPts val="0"/>
              </a:spcBef>
              <a:spcAft>
                <a:spcPts val="0"/>
              </a:spcAft>
              <a:buClr>
                <a:schemeClr val="dk1"/>
              </a:buClr>
              <a:buSzPts val="2000"/>
              <a:buChar char="❏"/>
            </a:pPr>
            <a:r>
              <a:rPr lang="en" sz="2000"/>
              <a:t>Thiết kế CSDL</a:t>
            </a:r>
            <a:endParaRPr sz="2000"/>
          </a:p>
          <a:p>
            <a:pPr indent="-355600" lvl="0" marL="914400" rtl="0" algn="l">
              <a:spcBef>
                <a:spcPts val="0"/>
              </a:spcBef>
              <a:spcAft>
                <a:spcPts val="0"/>
              </a:spcAft>
              <a:buClr>
                <a:schemeClr val="dk1"/>
              </a:buClr>
              <a:buSzPts val="2000"/>
              <a:buChar char="●"/>
            </a:pPr>
            <a:r>
              <a:rPr lang="en" sz="2000"/>
              <a:t>Thiết kế cấu trúc dữ liệu và cách chúng được biểu diễn trong CSDL</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278575" y="2124000"/>
            <a:ext cx="4045200" cy="895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Thẩm định phần mềm</a:t>
            </a:r>
            <a:endParaRPr b="1"/>
          </a:p>
        </p:txBody>
      </p:sp>
      <p:sp>
        <p:nvSpPr>
          <p:cNvPr id="269" name="Google Shape;269;p41"/>
          <p:cNvSpPr txBox="1"/>
          <p:nvPr>
            <p:ph idx="2" type="body"/>
          </p:nvPr>
        </p:nvSpPr>
        <p:spPr>
          <a:xfrm>
            <a:off x="4572000" y="724200"/>
            <a:ext cx="4216200" cy="36951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
              <a:t>Kiểm định và thẩm định nhằm mục đích chỉ ra rằng</a:t>
            </a:r>
            <a:endParaRPr/>
          </a:p>
          <a:p>
            <a:pPr indent="-342900" lvl="0" marL="914400" rtl="0" algn="l">
              <a:spcBef>
                <a:spcPts val="1200"/>
              </a:spcBef>
              <a:spcAft>
                <a:spcPts val="0"/>
              </a:spcAft>
              <a:buSzPts val="1800"/>
              <a:buChar char="➔"/>
            </a:pPr>
            <a:r>
              <a:rPr lang="en"/>
              <a:t>Một hệ thống tuân theo đặc tả của nó</a:t>
            </a:r>
            <a:endParaRPr/>
          </a:p>
          <a:p>
            <a:pPr indent="-342900" lvl="0" marL="914400" rtl="0" algn="l">
              <a:spcBef>
                <a:spcPts val="0"/>
              </a:spcBef>
              <a:spcAft>
                <a:spcPts val="0"/>
              </a:spcAft>
              <a:buSzPts val="1800"/>
              <a:buChar char="➔"/>
            </a:pPr>
            <a:r>
              <a:rPr lang="en"/>
              <a:t>Thỏa mãn các yêu cầu của khách hàng về hệ thống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715900" y="2019300"/>
            <a:ext cx="6587400" cy="1104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400"/>
              <a:t>QUY TRÌNH PHẦN MỀM</a:t>
            </a:r>
            <a:endParaRPr sz="5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Thẩm định phần mềm</a:t>
            </a:r>
            <a:endParaRPr b="1"/>
          </a:p>
        </p:txBody>
      </p:sp>
      <p:sp>
        <p:nvSpPr>
          <p:cNvPr id="275" name="Google Shape;275;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t>Bao gồm các quy trình kiểm tra, duyệt và kiểm thử hệ thống</a:t>
            </a:r>
            <a:endParaRPr sz="2000"/>
          </a:p>
          <a:p>
            <a:pPr indent="-355600" lvl="0" marL="457200" rtl="0" algn="l">
              <a:spcBef>
                <a:spcPts val="0"/>
              </a:spcBef>
              <a:spcAft>
                <a:spcPts val="0"/>
              </a:spcAft>
              <a:buClr>
                <a:schemeClr val="dk1"/>
              </a:buClr>
              <a:buSzPts val="2000"/>
              <a:buChar char="❏"/>
            </a:pPr>
            <a:r>
              <a:rPr lang="en" sz="2000"/>
              <a:t>Kiểm thử hệ thống bao gồm việc chạy hệ thống dựa vào các test case được viết ra</a:t>
            </a:r>
            <a:endParaRPr sz="2000"/>
          </a:p>
          <a:p>
            <a:pPr indent="-355600" lvl="0" marL="457200" rtl="0" algn="l">
              <a:spcBef>
                <a:spcPts val="0"/>
              </a:spcBef>
              <a:spcAft>
                <a:spcPts val="0"/>
              </a:spcAft>
              <a:buClr>
                <a:schemeClr val="dk1"/>
              </a:buClr>
              <a:buSzPts val="2000"/>
              <a:buChar char="❏"/>
            </a:pPr>
            <a:r>
              <a:rPr lang="en" sz="2000"/>
              <a:t>Kiểm thử là hoạt động V&amp;V được sử dụng nhiều nhất</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Các giai đoạn kiểm thử phần mềm</a:t>
            </a:r>
            <a:endParaRPr b="1"/>
          </a:p>
        </p:txBody>
      </p:sp>
      <p:sp>
        <p:nvSpPr>
          <p:cNvPr id="281" name="Google Shape;281;p43"/>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t>Kiểm thử trong khi phát triển</a:t>
            </a:r>
            <a:endParaRPr sz="2000"/>
          </a:p>
          <a:p>
            <a:pPr indent="-355600" lvl="0" marL="914400" rtl="0" algn="l">
              <a:spcBef>
                <a:spcPts val="0"/>
              </a:spcBef>
              <a:spcAft>
                <a:spcPts val="0"/>
              </a:spcAft>
              <a:buClr>
                <a:schemeClr val="dk1"/>
              </a:buClr>
              <a:buSzPts val="2000"/>
              <a:buChar char="●"/>
            </a:pPr>
            <a:r>
              <a:rPr lang="en" sz="2000"/>
              <a:t>Các component được kiểm thử một cách độc lập</a:t>
            </a:r>
            <a:endParaRPr sz="2000">
              <a:solidFill>
                <a:schemeClr val="dk1"/>
              </a:solidFill>
            </a:endParaRPr>
          </a:p>
          <a:p>
            <a:pPr indent="-355600" lvl="0" marL="914400" rtl="0" algn="l">
              <a:spcBef>
                <a:spcPts val="0"/>
              </a:spcBef>
              <a:spcAft>
                <a:spcPts val="0"/>
              </a:spcAft>
              <a:buClr>
                <a:schemeClr val="dk1"/>
              </a:buClr>
              <a:buSzPts val="2000"/>
              <a:buChar char="●"/>
            </a:pPr>
            <a:r>
              <a:rPr lang="en" sz="2000"/>
              <a:t>Các component có thể là hàm hoặc đối tượng hoặc nhóm đồng nhất các thực thể</a:t>
            </a:r>
            <a:endParaRPr sz="2000"/>
          </a:p>
          <a:p>
            <a:pPr indent="-355600" lvl="0" marL="457200" rtl="0" algn="l">
              <a:spcBef>
                <a:spcPts val="0"/>
              </a:spcBef>
              <a:spcAft>
                <a:spcPts val="0"/>
              </a:spcAft>
              <a:buClr>
                <a:schemeClr val="dk1"/>
              </a:buClr>
              <a:buSzPts val="2000"/>
              <a:buChar char="❏"/>
            </a:pPr>
            <a:r>
              <a:rPr lang="en" sz="2000"/>
              <a:t>Kiểm thử hệ thống</a:t>
            </a:r>
            <a:endParaRPr sz="2000"/>
          </a:p>
          <a:p>
            <a:pPr indent="-355600" lvl="0" marL="914400" rtl="0" algn="l">
              <a:spcBef>
                <a:spcPts val="0"/>
              </a:spcBef>
              <a:spcAft>
                <a:spcPts val="0"/>
              </a:spcAft>
              <a:buClr>
                <a:schemeClr val="dk1"/>
              </a:buClr>
              <a:buSzPts val="2000"/>
              <a:buChar char="●"/>
            </a:pPr>
            <a:r>
              <a:rPr lang="en" sz="2000"/>
              <a:t>Kiểm thử toàn bộ hệ thống</a:t>
            </a:r>
            <a:endParaRPr sz="2000"/>
          </a:p>
          <a:p>
            <a:pPr indent="-355600" lvl="0" marL="457200" rtl="0" algn="l">
              <a:spcBef>
                <a:spcPts val="0"/>
              </a:spcBef>
              <a:spcAft>
                <a:spcPts val="0"/>
              </a:spcAft>
              <a:buClr>
                <a:schemeClr val="dk1"/>
              </a:buClr>
              <a:buSzPts val="2000"/>
              <a:buChar char="❏"/>
            </a:pPr>
            <a:r>
              <a:rPr lang="en" sz="2000"/>
              <a:t>Kiểm thử người dùng</a:t>
            </a:r>
            <a:endParaRPr sz="2000"/>
          </a:p>
          <a:p>
            <a:pPr indent="-355600" lvl="0" marL="914400" rtl="0" algn="l">
              <a:spcBef>
                <a:spcPts val="0"/>
              </a:spcBef>
              <a:spcAft>
                <a:spcPts val="0"/>
              </a:spcAft>
              <a:buClr>
                <a:schemeClr val="dk1"/>
              </a:buClr>
              <a:buSzPts val="2000"/>
              <a:buChar char="●"/>
            </a:pPr>
            <a:r>
              <a:rPr lang="en" sz="2000"/>
              <a:t>Kiểm thử với dữ liệu của khách hàng để kiểm tra rằng hệ thống đáp ứng được các yêu cầu của khách hàng</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Các giai đoạn kiểm thử phần mềm</a:t>
            </a:r>
            <a:endParaRPr b="1"/>
          </a:p>
        </p:txBody>
      </p:sp>
      <p:sp>
        <p:nvSpPr>
          <p:cNvPr id="287" name="Google Shape;287;p44"/>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t>Kiểm thử trong khi phát triển</a:t>
            </a:r>
            <a:endParaRPr sz="2000"/>
          </a:p>
          <a:p>
            <a:pPr indent="-355600" lvl="0" marL="914400" rtl="0" algn="l">
              <a:spcBef>
                <a:spcPts val="0"/>
              </a:spcBef>
              <a:spcAft>
                <a:spcPts val="0"/>
              </a:spcAft>
              <a:buClr>
                <a:schemeClr val="dk1"/>
              </a:buClr>
              <a:buSzPts val="2000"/>
              <a:buChar char="●"/>
            </a:pPr>
            <a:r>
              <a:rPr lang="en" sz="2000"/>
              <a:t>Các component được kiểm thử một cách độc lập</a:t>
            </a:r>
            <a:endParaRPr sz="2000"/>
          </a:p>
          <a:p>
            <a:pPr indent="-355600" lvl="0" marL="914400" rtl="0" algn="l">
              <a:spcBef>
                <a:spcPts val="0"/>
              </a:spcBef>
              <a:spcAft>
                <a:spcPts val="0"/>
              </a:spcAft>
              <a:buClr>
                <a:schemeClr val="dk1"/>
              </a:buClr>
              <a:buSzPts val="2000"/>
              <a:buChar char="●"/>
            </a:pPr>
            <a:r>
              <a:rPr lang="en" sz="2000"/>
              <a:t>Các component có thể là hàm hoặc đối tượng hoặc nhóm đồng nhất các thực thể</a:t>
            </a:r>
            <a:endParaRPr sz="2000"/>
          </a:p>
          <a:p>
            <a:pPr indent="-355600" lvl="0" marL="457200" rtl="0" algn="l">
              <a:spcBef>
                <a:spcPts val="0"/>
              </a:spcBef>
              <a:spcAft>
                <a:spcPts val="0"/>
              </a:spcAft>
              <a:buClr>
                <a:schemeClr val="dk1"/>
              </a:buClr>
              <a:buSzPts val="2000"/>
              <a:buChar char="❏"/>
            </a:pPr>
            <a:r>
              <a:rPr lang="en" sz="2000"/>
              <a:t>Kiểm thử hệ thống</a:t>
            </a:r>
            <a:endParaRPr sz="2000"/>
          </a:p>
          <a:p>
            <a:pPr indent="-355600" lvl="0" marL="914400" rtl="0" algn="l">
              <a:spcBef>
                <a:spcPts val="0"/>
              </a:spcBef>
              <a:spcAft>
                <a:spcPts val="0"/>
              </a:spcAft>
              <a:buClr>
                <a:schemeClr val="dk1"/>
              </a:buClr>
              <a:buSzPts val="2000"/>
              <a:buChar char="●"/>
            </a:pPr>
            <a:r>
              <a:rPr lang="en" sz="2000"/>
              <a:t>Kiểm thử toàn bộ hệ thống</a:t>
            </a:r>
            <a:endParaRPr sz="2000"/>
          </a:p>
          <a:p>
            <a:pPr indent="-355600" lvl="0" marL="457200" rtl="0" algn="l">
              <a:spcBef>
                <a:spcPts val="0"/>
              </a:spcBef>
              <a:spcAft>
                <a:spcPts val="0"/>
              </a:spcAft>
              <a:buClr>
                <a:schemeClr val="dk1"/>
              </a:buClr>
              <a:buSzPts val="2000"/>
              <a:buChar char="❏"/>
            </a:pPr>
            <a:r>
              <a:rPr lang="en" sz="2000"/>
              <a:t>Kiểm thử người dùng</a:t>
            </a:r>
            <a:endParaRPr sz="2000"/>
          </a:p>
          <a:p>
            <a:pPr indent="-355600" lvl="0" marL="914400" rtl="0" algn="l">
              <a:spcBef>
                <a:spcPts val="0"/>
              </a:spcBef>
              <a:spcAft>
                <a:spcPts val="0"/>
              </a:spcAft>
              <a:buClr>
                <a:schemeClr val="dk1"/>
              </a:buClr>
              <a:buSzPts val="2000"/>
              <a:buChar char="●"/>
            </a:pPr>
            <a:r>
              <a:rPr lang="en" sz="2000"/>
              <a:t>Kiểm thử với dữ liệu của khách hàng để kiểm tra rằng hệ thống đáp ứng được các yêu cầu của khách hàng</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Các giai đoạn kiểm thử phần mềm</a:t>
            </a:r>
            <a:endParaRPr b="1"/>
          </a:p>
        </p:txBody>
      </p:sp>
      <p:sp>
        <p:nvSpPr>
          <p:cNvPr id="293" name="Google Shape;293;p45"/>
          <p:cNvSpPr/>
          <p:nvPr/>
        </p:nvSpPr>
        <p:spPr>
          <a:xfrm>
            <a:off x="681250" y="2009700"/>
            <a:ext cx="1839300" cy="976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Kiểm thử component</a:t>
            </a:r>
            <a:endParaRPr/>
          </a:p>
        </p:txBody>
      </p:sp>
      <p:sp>
        <p:nvSpPr>
          <p:cNvPr id="294" name="Google Shape;294;p45"/>
          <p:cNvSpPr/>
          <p:nvPr/>
        </p:nvSpPr>
        <p:spPr>
          <a:xfrm>
            <a:off x="3592750" y="2009700"/>
            <a:ext cx="1839300" cy="976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Kiểm thử hệ thống</a:t>
            </a:r>
            <a:endParaRPr/>
          </a:p>
        </p:txBody>
      </p:sp>
      <p:sp>
        <p:nvSpPr>
          <p:cNvPr id="295" name="Google Shape;295;p45"/>
          <p:cNvSpPr/>
          <p:nvPr/>
        </p:nvSpPr>
        <p:spPr>
          <a:xfrm>
            <a:off x="6629125" y="2009700"/>
            <a:ext cx="1839300" cy="976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Kiểm thử chấp nhận</a:t>
            </a:r>
            <a:endParaRPr/>
          </a:p>
        </p:txBody>
      </p:sp>
      <p:cxnSp>
        <p:nvCxnSpPr>
          <p:cNvPr id="296" name="Google Shape;296;p45"/>
          <p:cNvCxnSpPr>
            <a:stCxn id="293" idx="0"/>
            <a:endCxn id="295" idx="0"/>
          </p:cNvCxnSpPr>
          <p:nvPr/>
        </p:nvCxnSpPr>
        <p:spPr>
          <a:xfrm flipH="1" rot="-5400000">
            <a:off x="4574500" y="-963900"/>
            <a:ext cx="600" cy="5947800"/>
          </a:xfrm>
          <a:prstGeom prst="bentConnector3">
            <a:avLst>
              <a:gd fmla="val -119216667" name="adj1"/>
            </a:avLst>
          </a:prstGeom>
          <a:noFill/>
          <a:ln cap="flat" cmpd="sng" w="9525">
            <a:solidFill>
              <a:schemeClr val="dk2"/>
            </a:solidFill>
            <a:prstDash val="solid"/>
            <a:round/>
            <a:headEnd len="med" w="med" type="none"/>
            <a:tailEnd len="med" w="med" type="triangle"/>
          </a:ln>
        </p:spPr>
      </p:cxnSp>
      <p:cxnSp>
        <p:nvCxnSpPr>
          <p:cNvPr id="297" name="Google Shape;297;p45"/>
          <p:cNvCxnSpPr>
            <a:stCxn id="295" idx="2"/>
            <a:endCxn id="293" idx="2"/>
          </p:cNvCxnSpPr>
          <p:nvPr/>
        </p:nvCxnSpPr>
        <p:spPr>
          <a:xfrm rot="5400000">
            <a:off x="4574575" y="12600"/>
            <a:ext cx="600" cy="5947800"/>
          </a:xfrm>
          <a:prstGeom prst="bentConnector3">
            <a:avLst>
              <a:gd fmla="val 153279167" name="adj1"/>
            </a:avLst>
          </a:prstGeom>
          <a:noFill/>
          <a:ln cap="flat" cmpd="sng" w="9525">
            <a:solidFill>
              <a:schemeClr val="dk2"/>
            </a:solidFill>
            <a:prstDash val="solid"/>
            <a:round/>
            <a:headEnd len="med" w="med" type="none"/>
            <a:tailEnd len="med" w="med" type="triangle"/>
          </a:ln>
        </p:spPr>
      </p:cxnSp>
      <p:cxnSp>
        <p:nvCxnSpPr>
          <p:cNvPr id="298" name="Google Shape;298;p45"/>
          <p:cNvCxnSpPr>
            <a:stCxn id="293" idx="3"/>
            <a:endCxn id="294" idx="1"/>
          </p:cNvCxnSpPr>
          <p:nvPr/>
        </p:nvCxnSpPr>
        <p:spPr>
          <a:xfrm>
            <a:off x="2520550" y="2497950"/>
            <a:ext cx="1072200" cy="0"/>
          </a:xfrm>
          <a:prstGeom prst="straightConnector1">
            <a:avLst/>
          </a:prstGeom>
          <a:noFill/>
          <a:ln cap="flat" cmpd="sng" w="9525">
            <a:solidFill>
              <a:schemeClr val="dk2"/>
            </a:solidFill>
            <a:prstDash val="solid"/>
            <a:round/>
            <a:headEnd len="med" w="med" type="none"/>
            <a:tailEnd len="med" w="med" type="triangle"/>
          </a:ln>
        </p:spPr>
      </p:cxnSp>
      <p:cxnSp>
        <p:nvCxnSpPr>
          <p:cNvPr id="299" name="Google Shape;299;p45"/>
          <p:cNvCxnSpPr>
            <a:stCxn id="294" idx="3"/>
            <a:endCxn id="295" idx="1"/>
          </p:cNvCxnSpPr>
          <p:nvPr/>
        </p:nvCxnSpPr>
        <p:spPr>
          <a:xfrm>
            <a:off x="5432050" y="2497950"/>
            <a:ext cx="1197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278575" y="2124000"/>
            <a:ext cx="4045200" cy="895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Cải tiến </a:t>
            </a:r>
            <a:endParaRPr b="1"/>
          </a:p>
          <a:p>
            <a:pPr indent="0" lvl="0" marL="0" rtl="0" algn="ctr">
              <a:spcBef>
                <a:spcPts val="0"/>
              </a:spcBef>
              <a:spcAft>
                <a:spcPts val="0"/>
              </a:spcAft>
              <a:buNone/>
            </a:pPr>
            <a:r>
              <a:rPr b="1" lang="en"/>
              <a:t>phần mềm</a:t>
            </a:r>
            <a:endParaRPr b="1"/>
          </a:p>
        </p:txBody>
      </p:sp>
      <p:sp>
        <p:nvSpPr>
          <p:cNvPr id="305" name="Google Shape;305;p46"/>
          <p:cNvSpPr txBox="1"/>
          <p:nvPr>
            <p:ph idx="2" type="body"/>
          </p:nvPr>
        </p:nvSpPr>
        <p:spPr>
          <a:xfrm>
            <a:off x="4995900" y="724200"/>
            <a:ext cx="37923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Nhằm mục đích cải tiến, nâng cấp phần mềm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Cải tiến phần mềm</a:t>
            </a:r>
            <a:endParaRPr b="1"/>
          </a:p>
        </p:txBody>
      </p:sp>
      <p:sp>
        <p:nvSpPr>
          <p:cNvPr id="311" name="Google Shape;311;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t>Yêu cầu thay đổi do các hoạt động thương mại thay đổi -&gt; phần mềm hỗ trợ cũng phải cải tiến để phù hợp với các thay đổi trên</a:t>
            </a:r>
            <a:endParaRPr sz="2000"/>
          </a:p>
          <a:p>
            <a:pPr indent="-355600" lvl="0" marL="457200" rtl="0" algn="l">
              <a:spcBef>
                <a:spcPts val="0"/>
              </a:spcBef>
              <a:spcAft>
                <a:spcPts val="0"/>
              </a:spcAft>
              <a:buClr>
                <a:schemeClr val="dk1"/>
              </a:buClr>
              <a:buSzPts val="2000"/>
              <a:buChar char="❏"/>
            </a:pPr>
            <a:r>
              <a:rPr lang="en" sz="2000"/>
              <a:t>Ranh giới giữa phát triển phần mềm và cái tiến phần mềm ngày càng mờ nhạt. Ngày nay càng có ít phần mềm được phát triển hoàn toàn mới</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400"/>
              <a:t>3. THÍCH NGHI VỚI SỰ THAY ĐỔI</a:t>
            </a:r>
            <a:endParaRPr sz="5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Thích nghi như thế nào?</a:t>
            </a:r>
            <a:endParaRPr b="1"/>
          </a:p>
        </p:txBody>
      </p:sp>
      <p:sp>
        <p:nvSpPr>
          <p:cNvPr id="322" name="Google Shape;322;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t>Thay đổi yêu cầu.</a:t>
            </a:r>
            <a:endParaRPr sz="2000"/>
          </a:p>
          <a:p>
            <a:pPr indent="-355600" lvl="0" marL="457200" rtl="0" algn="l">
              <a:spcBef>
                <a:spcPts val="0"/>
              </a:spcBef>
              <a:spcAft>
                <a:spcPts val="0"/>
              </a:spcAft>
              <a:buClr>
                <a:schemeClr val="dk1"/>
              </a:buClr>
              <a:buSzPts val="2000"/>
              <a:buChar char="❏"/>
            </a:pPr>
            <a:r>
              <a:rPr lang="en" sz="2000"/>
              <a:t>Giảm thiểu các chi phí làm lại.</a:t>
            </a:r>
            <a:endParaRPr sz="2000"/>
          </a:p>
          <a:p>
            <a:pPr indent="-355600" lvl="0" marL="457200" rtl="0" algn="l">
              <a:spcBef>
                <a:spcPts val="0"/>
              </a:spcBef>
              <a:spcAft>
                <a:spcPts val="0"/>
              </a:spcAft>
              <a:buClr>
                <a:schemeClr val="dk1"/>
              </a:buClr>
              <a:buSzPts val="2000"/>
              <a:buChar char="❏"/>
            </a:pPr>
            <a:r>
              <a:rPr lang="en" sz="2000"/>
              <a:t>Các mô hình.</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3.1 Thay đổi yêu cầu</a:t>
            </a:r>
            <a:endParaRPr b="1"/>
          </a:p>
        </p:txBody>
      </p:sp>
      <p:sp>
        <p:nvSpPr>
          <p:cNvPr id="328" name="Google Shape;328;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Trong dự án phần mềm, việc thay đổi yêu cầu là điều hiển nhiên và tất yếu.</a:t>
            </a:r>
            <a:endParaRPr sz="2000"/>
          </a:p>
          <a:p>
            <a:pPr indent="-355600" lvl="0" marL="457200" rtl="0" algn="l">
              <a:spcBef>
                <a:spcPts val="0"/>
              </a:spcBef>
              <a:spcAft>
                <a:spcPts val="0"/>
              </a:spcAft>
              <a:buSzPts val="2000"/>
              <a:buChar char="❏"/>
            </a:pPr>
            <a:r>
              <a:rPr lang="en" sz="2000"/>
              <a:t>Các lý do khách quan:</a:t>
            </a:r>
            <a:endParaRPr sz="2000"/>
          </a:p>
          <a:p>
            <a:pPr indent="-355600" lvl="0" marL="914400" rtl="0" algn="l">
              <a:spcBef>
                <a:spcPts val="0"/>
              </a:spcBef>
              <a:spcAft>
                <a:spcPts val="0"/>
              </a:spcAft>
              <a:buSzPts val="2000"/>
              <a:buChar char="●"/>
            </a:pPr>
            <a:r>
              <a:rPr lang="en" sz="2000"/>
              <a:t>Công nghệ mới.</a:t>
            </a:r>
            <a:endParaRPr sz="2000"/>
          </a:p>
          <a:p>
            <a:pPr indent="-355600" lvl="0" marL="914400" rtl="0" algn="l">
              <a:spcBef>
                <a:spcPts val="0"/>
              </a:spcBef>
              <a:spcAft>
                <a:spcPts val="0"/>
              </a:spcAft>
              <a:buSzPts val="2000"/>
              <a:buChar char="●"/>
            </a:pPr>
            <a:r>
              <a:rPr lang="en" sz="2000"/>
              <a:t>Thay đổi nền tảng.</a:t>
            </a:r>
            <a:endParaRPr sz="2000"/>
          </a:p>
          <a:p>
            <a:pPr indent="-355600" lvl="0" marL="914400" rtl="0" algn="l">
              <a:spcBef>
                <a:spcPts val="0"/>
              </a:spcBef>
              <a:spcAft>
                <a:spcPts val="0"/>
              </a:spcAft>
              <a:buSzPts val="2000"/>
              <a:buChar char="●"/>
            </a:pPr>
            <a:r>
              <a:rPr lang="en" sz="2000"/>
              <a:t>Thay đổi trong hoạt động thương mại.</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3.1 Thay đổi yêu cầu</a:t>
            </a:r>
            <a:endParaRPr b="1"/>
          </a:p>
        </p:txBody>
      </p:sp>
      <p:sp>
        <p:nvSpPr>
          <p:cNvPr id="334" name="Google Shape;334;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Khi thay đổi yêu cầu, ta phải xem xét đến chi phí thay đổi của dự án</a:t>
            </a:r>
            <a:r>
              <a:rPr lang="en" sz="2000"/>
              <a:t>.</a:t>
            </a:r>
            <a:endParaRPr sz="2000"/>
          </a:p>
          <a:p>
            <a:pPr indent="-355600" lvl="0" marL="457200" rtl="0" algn="l">
              <a:spcBef>
                <a:spcPts val="0"/>
              </a:spcBef>
              <a:spcAft>
                <a:spcPts val="0"/>
              </a:spcAft>
              <a:buSzPts val="2000"/>
              <a:buChar char="❏"/>
            </a:pPr>
            <a:r>
              <a:rPr lang="en" sz="2000"/>
              <a:t>Các chi phí thay đổi:</a:t>
            </a:r>
            <a:endParaRPr sz="2000"/>
          </a:p>
          <a:p>
            <a:pPr indent="-355600" lvl="0" marL="914400" rtl="0" algn="l">
              <a:spcBef>
                <a:spcPts val="0"/>
              </a:spcBef>
              <a:spcAft>
                <a:spcPts val="0"/>
              </a:spcAft>
              <a:buSzPts val="2000"/>
              <a:buChar char="●"/>
            </a:pPr>
            <a:r>
              <a:rPr lang="en" sz="2000"/>
              <a:t>Chi phí làm lại.</a:t>
            </a:r>
            <a:endParaRPr sz="2000"/>
          </a:p>
          <a:p>
            <a:pPr indent="-355600" lvl="0" marL="914400" rtl="0" algn="l">
              <a:spcBef>
                <a:spcPts val="0"/>
              </a:spcBef>
              <a:spcAft>
                <a:spcPts val="0"/>
              </a:spcAft>
              <a:buSzPts val="2000"/>
              <a:buChar char="●"/>
            </a:pPr>
            <a:r>
              <a:rPr lang="en" sz="2000"/>
              <a:t>Chi phí cài đặt tính năng mới.</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534750" y="1380900"/>
            <a:ext cx="8074500" cy="2381700"/>
          </a:xfrm>
          <a:prstGeom prst="rect">
            <a:avLst/>
          </a:prstGeom>
        </p:spPr>
        <p:txBody>
          <a:bodyPr anchorCtr="0" anchor="ctr" bIns="91425" lIns="91425" spcFirstLastPara="1" rIns="91425" wrap="square" tIns="91425">
            <a:normAutofit/>
          </a:bodyPr>
          <a:lstStyle/>
          <a:p>
            <a:pPr indent="-596900" lvl="0" marL="457200" rtl="0" algn="l">
              <a:spcBef>
                <a:spcPts val="0"/>
              </a:spcBef>
              <a:spcAft>
                <a:spcPts val="0"/>
              </a:spcAft>
              <a:buSzPts val="5800"/>
              <a:buAutoNum type="arabicPeriod"/>
            </a:pPr>
            <a:r>
              <a:rPr b="1" lang="en" sz="4400"/>
              <a:t>KHÁI NIỆM VÀ CÁC MÔ HÌNH</a:t>
            </a:r>
            <a:endParaRPr sz="5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3.2 Giảm thiểu chi phí làm lại</a:t>
            </a:r>
            <a:endParaRPr b="1"/>
          </a:p>
        </p:txBody>
      </p:sp>
      <p:sp>
        <p:nvSpPr>
          <p:cNvPr id="340" name="Google Shape;340;p52"/>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Tránh thay đổi (change avoidance):</a:t>
            </a:r>
            <a:endParaRPr b="1" sz="2000"/>
          </a:p>
          <a:p>
            <a:pPr indent="0" lvl="0" marL="0" rtl="0" algn="l">
              <a:spcBef>
                <a:spcPts val="1200"/>
              </a:spcBef>
              <a:spcAft>
                <a:spcPts val="0"/>
              </a:spcAft>
              <a:buNone/>
            </a:pPr>
            <a:r>
              <a:t/>
            </a:r>
            <a:endParaRPr b="1" sz="2000"/>
          </a:p>
          <a:p>
            <a:pPr indent="-355600" lvl="0" marL="457200" rtl="0" algn="just">
              <a:spcBef>
                <a:spcPts val="1200"/>
              </a:spcBef>
              <a:spcAft>
                <a:spcPts val="0"/>
              </a:spcAft>
              <a:buSzPts val="2000"/>
              <a:buChar char="❖"/>
            </a:pPr>
            <a:r>
              <a:rPr lang="en" sz="2000"/>
              <a:t>Quy trình phần mềm có thể dự đoán trước các hoạt động có thể xảy ra, từ đó giảm sự thay đổi đáng kể.</a:t>
            </a:r>
            <a:endParaRPr sz="2000"/>
          </a:p>
        </p:txBody>
      </p:sp>
      <p:sp>
        <p:nvSpPr>
          <p:cNvPr id="341" name="Google Shape;341;p52"/>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Chấp nhận thay đổi (change tolerance):</a:t>
            </a:r>
            <a:endParaRPr b="1" sz="2000"/>
          </a:p>
          <a:p>
            <a:pPr indent="0" lvl="0" marL="0" rtl="0" algn="l">
              <a:spcBef>
                <a:spcPts val="1200"/>
              </a:spcBef>
              <a:spcAft>
                <a:spcPts val="0"/>
              </a:spcAft>
              <a:buNone/>
            </a:pPr>
            <a:r>
              <a:t/>
            </a:r>
            <a:endParaRPr b="1" sz="2000"/>
          </a:p>
          <a:p>
            <a:pPr indent="-381000" lvl="0" marL="457200" rtl="0" algn="just">
              <a:spcBef>
                <a:spcPts val="1200"/>
              </a:spcBef>
              <a:spcAft>
                <a:spcPts val="0"/>
              </a:spcAft>
              <a:buSzPts val="2400"/>
              <a:buChar char="❖"/>
            </a:pPr>
            <a:r>
              <a:rPr lang="en" sz="2000"/>
              <a:t>Quy trình phần mềm được thiết kế để có thể đáp ứng được việc thay đổi sao cho chi phí bỏ ra là thấp nhất.</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3.3 Các mô hình</a:t>
            </a:r>
            <a:endParaRPr b="1" sz="3600"/>
          </a:p>
        </p:txBody>
      </p:sp>
      <p:sp>
        <p:nvSpPr>
          <p:cNvPr id="347" name="Google Shape;347;p5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SzPts val="2000"/>
              <a:buChar char="❏"/>
            </a:pPr>
            <a:r>
              <a:rPr lang="en" sz="2000"/>
              <a:t>Nguyên bản phần mềm.</a:t>
            </a:r>
            <a:endParaRPr sz="2000"/>
          </a:p>
          <a:p>
            <a:pPr indent="-355600" lvl="0" marL="457200" rtl="0" algn="l">
              <a:spcBef>
                <a:spcPts val="0"/>
              </a:spcBef>
              <a:spcAft>
                <a:spcPts val="0"/>
              </a:spcAft>
              <a:buSzPts val="2000"/>
              <a:buChar char="❏"/>
            </a:pPr>
            <a:r>
              <a:rPr lang="en" sz="2000"/>
              <a:t>Chuyển giao dần dần.</a:t>
            </a:r>
            <a:endParaRPr sz="2000"/>
          </a:p>
          <a:p>
            <a:pPr indent="-355600" lvl="0" marL="457200" rtl="0" algn="l">
              <a:spcBef>
                <a:spcPts val="0"/>
              </a:spcBef>
              <a:spcAft>
                <a:spcPts val="0"/>
              </a:spcAft>
              <a:buSzPts val="2000"/>
              <a:buChar char="❏"/>
            </a:pPr>
            <a:r>
              <a:rPr lang="en" sz="2000"/>
              <a:t>Mô hình xoắn ốc.</a:t>
            </a:r>
            <a:endParaRPr sz="2000"/>
          </a:p>
        </p:txBody>
      </p:sp>
      <p:sp>
        <p:nvSpPr>
          <p:cNvPr id="348" name="Google Shape;348;p53"/>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3.3a Nguyên bản phần mềm (prototype)</a:t>
            </a:r>
            <a:endParaRPr b="1"/>
          </a:p>
        </p:txBody>
      </p:sp>
      <p:sp>
        <p:nvSpPr>
          <p:cNvPr id="354" name="Google Shape;354;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Là phiên bản đầu tiên của một hệ thống được dùng để demo những khái niệm và thử các tùy chọn thiết kế, tìm giải pháp cho một vấn đề.</a:t>
            </a:r>
            <a:endParaRPr sz="2000"/>
          </a:p>
          <a:p>
            <a:pPr indent="-355600" lvl="0" marL="457200" rtl="0" algn="l">
              <a:lnSpc>
                <a:spcPct val="115000"/>
              </a:lnSpc>
              <a:spcBef>
                <a:spcPts val="0"/>
              </a:spcBef>
              <a:spcAft>
                <a:spcPts val="0"/>
              </a:spcAft>
              <a:buSzPts val="2000"/>
              <a:buChar char="❏"/>
            </a:pPr>
            <a:r>
              <a:rPr lang="en" sz="2000"/>
              <a:t>Một nguyên bản có thể được sử dụng trong các trường hợp sau:</a:t>
            </a:r>
            <a:endParaRPr sz="2000"/>
          </a:p>
          <a:p>
            <a:pPr indent="-355600" lvl="0" marL="457200" rtl="0" algn="l">
              <a:lnSpc>
                <a:spcPct val="115000"/>
              </a:lnSpc>
              <a:spcBef>
                <a:spcPts val="0"/>
              </a:spcBef>
              <a:spcAft>
                <a:spcPts val="0"/>
              </a:spcAft>
              <a:buSzPts val="2000"/>
              <a:buChar char="●"/>
            </a:pPr>
            <a:r>
              <a:rPr lang="en" sz="2000"/>
              <a:t>Trong quy trình công nghệ yêu cầu: giúp cho quá trình thu thập yêu cầu và thẩm định yêu cầu.</a:t>
            </a:r>
            <a:endParaRPr sz="2000"/>
          </a:p>
          <a:p>
            <a:pPr indent="-355600" lvl="0" marL="457200" rtl="0" algn="l">
              <a:lnSpc>
                <a:spcPct val="115000"/>
              </a:lnSpc>
              <a:spcBef>
                <a:spcPts val="0"/>
              </a:spcBef>
              <a:spcAft>
                <a:spcPts val="0"/>
              </a:spcAft>
              <a:buSzPts val="2000"/>
              <a:buChar char="●"/>
            </a:pPr>
            <a:r>
              <a:rPr lang="en" sz="2000"/>
              <a:t>Trong quy trình thiết kế: tìm ra các giải pháp và phát triển thiết kế giao diện người dùng.</a:t>
            </a:r>
            <a:endParaRPr sz="2000"/>
          </a:p>
          <a:p>
            <a:pPr indent="-355600" lvl="0" marL="457200" rtl="0" algn="l">
              <a:lnSpc>
                <a:spcPct val="115000"/>
              </a:lnSpc>
              <a:spcBef>
                <a:spcPts val="0"/>
              </a:spcBef>
              <a:spcAft>
                <a:spcPts val="0"/>
              </a:spcAft>
              <a:buSzPts val="2000"/>
              <a:buChar char="●"/>
            </a:pPr>
            <a:r>
              <a:rPr lang="en" sz="2000"/>
              <a:t>Trong quy trình kiểm thử để chạy các kiểm thử back-to-back.</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3.3a Nguyên bản phần mềm (prototype)</a:t>
            </a:r>
            <a:endParaRPr b="1"/>
          </a:p>
        </p:txBody>
      </p:sp>
      <p:sp>
        <p:nvSpPr>
          <p:cNvPr id="360" name="Google Shape;360;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en" sz="2000"/>
              <a:t>Lợi ích:</a:t>
            </a:r>
            <a:endParaRPr sz="2000"/>
          </a:p>
          <a:p>
            <a:pPr indent="-355600" lvl="0" marL="914400" rtl="0" algn="l">
              <a:spcBef>
                <a:spcPts val="0"/>
              </a:spcBef>
              <a:spcAft>
                <a:spcPts val="0"/>
              </a:spcAft>
              <a:buSzPts val="2000"/>
              <a:buChar char="●"/>
            </a:pPr>
            <a:r>
              <a:rPr lang="en" sz="2000"/>
              <a:t>Cải thiện khả năng sử dụng hệ thống.</a:t>
            </a:r>
            <a:endParaRPr sz="2000"/>
          </a:p>
          <a:p>
            <a:pPr indent="-355600" lvl="0" marL="914400" rtl="0" algn="l">
              <a:spcBef>
                <a:spcPts val="0"/>
              </a:spcBef>
              <a:spcAft>
                <a:spcPts val="0"/>
              </a:spcAft>
              <a:buSzPts val="2000"/>
              <a:buChar char="●"/>
            </a:pPr>
            <a:r>
              <a:rPr lang="en" sz="2000"/>
              <a:t>Thoả mãn tốt hơn nhu cầu thực của người dùng.</a:t>
            </a:r>
            <a:endParaRPr sz="2000"/>
          </a:p>
          <a:p>
            <a:pPr indent="-355600" lvl="0" marL="914400" rtl="0" algn="l">
              <a:spcBef>
                <a:spcPts val="0"/>
              </a:spcBef>
              <a:spcAft>
                <a:spcPts val="0"/>
              </a:spcAft>
              <a:buSzPts val="2000"/>
              <a:buChar char="●"/>
            </a:pPr>
            <a:r>
              <a:rPr lang="en" sz="2000"/>
              <a:t>Cải thiện chất lượng thiết kế.</a:t>
            </a:r>
            <a:endParaRPr sz="2000"/>
          </a:p>
          <a:p>
            <a:pPr indent="-355600" lvl="0" marL="914400" rtl="0" algn="l">
              <a:spcBef>
                <a:spcPts val="0"/>
              </a:spcBef>
              <a:spcAft>
                <a:spcPts val="0"/>
              </a:spcAft>
              <a:buSzPts val="2000"/>
              <a:buChar char="●"/>
            </a:pPr>
            <a:r>
              <a:rPr lang="en" sz="2000"/>
              <a:t>Cải thiện khả năng bảo trì hệ thống.</a:t>
            </a:r>
            <a:endParaRPr sz="2000"/>
          </a:p>
          <a:p>
            <a:pPr indent="-355600" lvl="0" marL="914400" rtl="0" algn="l">
              <a:spcBef>
                <a:spcPts val="0"/>
              </a:spcBef>
              <a:spcAft>
                <a:spcPts val="0"/>
              </a:spcAft>
              <a:buSzPts val="2000"/>
              <a:buChar char="●"/>
            </a:pPr>
            <a:r>
              <a:rPr lang="en" sz="2000"/>
              <a:t>Giảm bớt nỗ lực phát triển.</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3.3a Nguyên bản phần mềm (prototype)</a:t>
            </a:r>
            <a:endParaRPr b="1"/>
          </a:p>
        </p:txBody>
      </p:sp>
      <p:sp>
        <p:nvSpPr>
          <p:cNvPr id="366" name="Google Shape;366;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en" sz="2000"/>
              <a:t>Quy trình phát triển nguyên bản</a:t>
            </a:r>
            <a:r>
              <a:rPr lang="en" sz="2000"/>
              <a:t>:</a:t>
            </a:r>
            <a:endParaRPr sz="2000"/>
          </a:p>
          <a:p>
            <a:pPr indent="0" lvl="0" marL="0" rtl="0" algn="l">
              <a:spcBef>
                <a:spcPts val="1200"/>
              </a:spcBef>
              <a:spcAft>
                <a:spcPts val="1200"/>
              </a:spcAft>
              <a:buNone/>
            </a:pPr>
            <a:r>
              <a:t/>
            </a:r>
            <a:endParaRPr sz="2000"/>
          </a:p>
        </p:txBody>
      </p:sp>
      <p:pic>
        <p:nvPicPr>
          <p:cNvPr id="367" name="Google Shape;367;p56"/>
          <p:cNvPicPr preferRelativeResize="0"/>
          <p:nvPr/>
        </p:nvPicPr>
        <p:blipFill>
          <a:blip r:embed="rId3">
            <a:alphaModFix/>
          </a:blip>
          <a:stretch>
            <a:fillRect/>
          </a:stretch>
        </p:blipFill>
        <p:spPr>
          <a:xfrm>
            <a:off x="553450" y="1838046"/>
            <a:ext cx="6246700" cy="2311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3.3a Nguyên bản phần mềm (prototype)</a:t>
            </a:r>
            <a:endParaRPr b="1"/>
          </a:p>
        </p:txBody>
      </p:sp>
      <p:sp>
        <p:nvSpPr>
          <p:cNvPr id="373" name="Google Shape;373;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en" sz="2000"/>
              <a:t>Có thể dựa vào các công cụ và ngôn ngữ để phát triển nguyên bản.</a:t>
            </a:r>
            <a:endParaRPr sz="2000"/>
          </a:p>
          <a:p>
            <a:pPr indent="-355600" lvl="0" marL="457200" rtl="0" algn="just">
              <a:spcBef>
                <a:spcPts val="0"/>
              </a:spcBef>
              <a:spcAft>
                <a:spcPts val="0"/>
              </a:spcAft>
              <a:buSzPts val="2000"/>
              <a:buChar char="❏"/>
            </a:pPr>
            <a:r>
              <a:rPr lang="en" sz="2000"/>
              <a:t>Có thể loại bỏ một số tính năng:</a:t>
            </a:r>
            <a:endParaRPr sz="2000"/>
          </a:p>
          <a:p>
            <a:pPr indent="-355600" lvl="0" marL="914400" rtl="0" algn="just">
              <a:spcBef>
                <a:spcPts val="0"/>
              </a:spcBef>
              <a:spcAft>
                <a:spcPts val="0"/>
              </a:spcAft>
              <a:buSzPts val="2000"/>
              <a:buChar char="●"/>
            </a:pPr>
            <a:r>
              <a:rPr lang="en" sz="2000"/>
              <a:t>Nguyên bản nên tập trung vào những tính năng chưa được hiểu rõ ràng.</a:t>
            </a:r>
            <a:endParaRPr sz="2000"/>
          </a:p>
          <a:p>
            <a:pPr indent="-355600" lvl="0" marL="914400" rtl="0" algn="just">
              <a:spcBef>
                <a:spcPts val="0"/>
              </a:spcBef>
              <a:spcAft>
                <a:spcPts val="0"/>
              </a:spcAft>
              <a:buSzPts val="2000"/>
              <a:buChar char="●"/>
            </a:pPr>
            <a:r>
              <a:rPr lang="en" sz="2000"/>
              <a:t>Kiểm tra lỗi không nằm trong nguyên bản.</a:t>
            </a:r>
            <a:endParaRPr sz="2000"/>
          </a:p>
          <a:p>
            <a:pPr indent="-355600" lvl="0" marL="914400" rtl="0" algn="just">
              <a:spcBef>
                <a:spcPts val="0"/>
              </a:spcBef>
              <a:spcAft>
                <a:spcPts val="0"/>
              </a:spcAft>
              <a:buSzPts val="2000"/>
              <a:buChar char="●"/>
            </a:pPr>
            <a:r>
              <a:rPr lang="en" sz="2000"/>
              <a:t>Tập trung vào các yêu cầu chức năng hơn là các yêu</a:t>
            </a:r>
            <a:endParaRPr sz="2000"/>
          </a:p>
          <a:p>
            <a:pPr indent="-355600" lvl="0" marL="914400" rtl="0" algn="just">
              <a:spcBef>
                <a:spcPts val="0"/>
              </a:spcBef>
              <a:spcAft>
                <a:spcPts val="0"/>
              </a:spcAft>
              <a:buSzPts val="2000"/>
              <a:buChar char="●"/>
            </a:pPr>
            <a:r>
              <a:rPr lang="en" sz="2000"/>
              <a:t>cầu phi chức năng.</a:t>
            </a:r>
            <a:endParaRPr sz="2000"/>
          </a:p>
          <a:p>
            <a:pPr indent="0" lvl="0" marL="914400" rtl="0" algn="l">
              <a:spcBef>
                <a:spcPts val="1200"/>
              </a:spcBef>
              <a:spcAft>
                <a:spcPts val="1200"/>
              </a:spcAft>
              <a:buNone/>
            </a:pPr>
            <a:r>
              <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3.3b Chuyển giao dần dần (Incremental Delivery)</a:t>
            </a:r>
            <a:endParaRPr b="1"/>
          </a:p>
        </p:txBody>
      </p:sp>
      <p:sp>
        <p:nvSpPr>
          <p:cNvPr id="379" name="Google Shape;379;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81000" lvl="0" marL="457200" rtl="0" algn="just">
              <a:spcBef>
                <a:spcPts val="0"/>
              </a:spcBef>
              <a:spcAft>
                <a:spcPts val="0"/>
              </a:spcAft>
              <a:buSzPts val="2400"/>
              <a:buChar char="❏"/>
            </a:pPr>
            <a:r>
              <a:rPr lang="en" sz="2000"/>
              <a:t>Thay vì phân phối hệ thống một lần, ta phát triển và phân phối hệ thống bằng cách chia ra thành từng phần nhỏ (increment). Mỗi phần giao cho khách hàng chứa một phần tính năng được yêu cầu.</a:t>
            </a:r>
            <a:endParaRPr sz="2000"/>
          </a:p>
          <a:p>
            <a:pPr indent="-381000" lvl="0" marL="457200" rtl="0" algn="just">
              <a:spcBef>
                <a:spcPts val="0"/>
              </a:spcBef>
              <a:spcAft>
                <a:spcPts val="0"/>
              </a:spcAft>
              <a:buSzPts val="2400"/>
              <a:buChar char="❏"/>
            </a:pPr>
            <a:r>
              <a:rPr lang="en" sz="2000"/>
              <a:t>Những yêu cầu có độ ưu tiên cao nhất sẽ được đặt trong các phần đầu tiên.</a:t>
            </a:r>
            <a:endParaRPr sz="2000"/>
          </a:p>
          <a:p>
            <a:pPr indent="-381000" lvl="0" marL="457200" rtl="0" algn="just">
              <a:spcBef>
                <a:spcPts val="0"/>
              </a:spcBef>
              <a:spcAft>
                <a:spcPts val="0"/>
              </a:spcAft>
              <a:buSzPts val="2400"/>
              <a:buChar char="❏"/>
            </a:pPr>
            <a:r>
              <a:rPr lang="en" sz="2000"/>
              <a:t>Trong quá trình phát triển, việc phân tích yêu cầu cho phần tiếp theo có thể được tiến hành nhưng thay đổi yêu cầu cho phần hiện tại không được chấp nhận.</a:t>
            </a:r>
            <a:endParaRPr sz="2000"/>
          </a:p>
          <a:p>
            <a:pPr indent="0" lvl="0" marL="457200" rtl="0" algn="l">
              <a:spcBef>
                <a:spcPts val="1200"/>
              </a:spcBef>
              <a:spcAft>
                <a:spcPts val="1200"/>
              </a:spcAft>
              <a:buNone/>
            </a:pPr>
            <a:r>
              <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3.3b Chuyển giao dần dần (Incremental Delivery)</a:t>
            </a:r>
            <a:endParaRPr b="1"/>
          </a:p>
        </p:txBody>
      </p:sp>
      <p:sp>
        <p:nvSpPr>
          <p:cNvPr id="385" name="Google Shape;385;p59"/>
          <p:cNvSpPr txBox="1"/>
          <p:nvPr>
            <p:ph idx="1" type="body"/>
          </p:nvPr>
        </p:nvSpPr>
        <p:spPr>
          <a:xfrm>
            <a:off x="311700" y="1229975"/>
            <a:ext cx="3999900" cy="3339000"/>
          </a:xfrm>
          <a:prstGeom prst="rect">
            <a:avLst/>
          </a:prstGeom>
        </p:spPr>
        <p:txBody>
          <a:bodyPr anchorCtr="0" anchor="t" bIns="91425" lIns="91425" spcFirstLastPara="1" rIns="91425" wrap="square" tIns="91425">
            <a:normAutofit lnSpcReduction="20000"/>
          </a:bodyPr>
          <a:lstStyle/>
          <a:p>
            <a:pPr indent="-381000" lvl="0" marL="457200" rtl="0" algn="l">
              <a:lnSpc>
                <a:spcPct val="150000"/>
              </a:lnSpc>
              <a:spcBef>
                <a:spcPts val="0"/>
              </a:spcBef>
              <a:spcAft>
                <a:spcPts val="0"/>
              </a:spcAft>
              <a:buSzPts val="2400"/>
              <a:buChar char="❏"/>
            </a:pPr>
            <a:r>
              <a:rPr b="1" lang="en" sz="2000"/>
              <a:t>Phát triển dần dần: </a:t>
            </a:r>
            <a:endParaRPr b="1" sz="2000"/>
          </a:p>
          <a:p>
            <a:pPr indent="-355600" lvl="0" marL="457200" rtl="0" algn="just">
              <a:spcBef>
                <a:spcPts val="0"/>
              </a:spcBef>
              <a:spcAft>
                <a:spcPts val="0"/>
              </a:spcAft>
              <a:buSzPts val="2000"/>
              <a:buChar char="❖"/>
            </a:pPr>
            <a:r>
              <a:rPr lang="en" sz="2000"/>
              <a:t>Phát triển từng phần hệ thống và đánh giá mỗi phần trước khi tiến hành phát triển phần tiếp theo.</a:t>
            </a:r>
            <a:endParaRPr sz="2000"/>
          </a:p>
          <a:p>
            <a:pPr indent="-355600" lvl="0" marL="457200" rtl="0" algn="just">
              <a:spcBef>
                <a:spcPts val="0"/>
              </a:spcBef>
              <a:spcAft>
                <a:spcPts val="0"/>
              </a:spcAft>
              <a:buSzPts val="2000"/>
              <a:buChar char="❖"/>
            </a:pPr>
            <a:r>
              <a:rPr lang="en" sz="2000"/>
              <a:t>Được sử dụng trong các phương pháp linh hoạt.</a:t>
            </a:r>
            <a:endParaRPr sz="2000"/>
          </a:p>
          <a:p>
            <a:pPr indent="-355600" lvl="0" marL="457200" rtl="0" algn="just">
              <a:spcBef>
                <a:spcPts val="0"/>
              </a:spcBef>
              <a:spcAft>
                <a:spcPts val="0"/>
              </a:spcAft>
              <a:buSzPts val="2000"/>
              <a:buChar char="❖"/>
            </a:pPr>
            <a:r>
              <a:rPr lang="en" sz="2000"/>
              <a:t>Đánh giá được thực hiện bởi đại diện người sử dụng/khách hàng.</a:t>
            </a:r>
            <a:endParaRPr sz="2000"/>
          </a:p>
        </p:txBody>
      </p:sp>
      <p:sp>
        <p:nvSpPr>
          <p:cNvPr id="386" name="Google Shape;386;p59"/>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b="1" lang="en" sz="2000"/>
              <a:t>Chuyển giao dần dần: </a:t>
            </a:r>
            <a:endParaRPr b="1" sz="2000"/>
          </a:p>
          <a:p>
            <a:pPr indent="-355600" lvl="0" marL="457200" rtl="0" algn="l">
              <a:lnSpc>
                <a:spcPct val="100000"/>
              </a:lnSpc>
              <a:spcBef>
                <a:spcPts val="0"/>
              </a:spcBef>
              <a:spcAft>
                <a:spcPts val="0"/>
              </a:spcAft>
              <a:buSzPts val="2000"/>
              <a:buChar char="❖"/>
            </a:pPr>
            <a:r>
              <a:rPr lang="en" sz="2000"/>
              <a:t>Triển khai một phần để s</a:t>
            </a:r>
            <a:r>
              <a:rPr lang="en" sz="2000"/>
              <a:t>ử </a:t>
            </a:r>
            <a:r>
              <a:rPr lang="en" sz="2000"/>
              <a:t>dụng cho người dùng cuối.</a:t>
            </a:r>
            <a:endParaRPr sz="2000"/>
          </a:p>
          <a:p>
            <a:pPr indent="0" lvl="0" marL="0" rtl="0" algn="l">
              <a:lnSpc>
                <a:spcPct val="100000"/>
              </a:lnSpc>
              <a:spcBef>
                <a:spcPts val="1200"/>
              </a:spcBef>
              <a:spcAft>
                <a:spcPts val="0"/>
              </a:spcAft>
              <a:buNone/>
            </a:pPr>
            <a:r>
              <a:t/>
            </a:r>
            <a:endParaRPr sz="2000"/>
          </a:p>
          <a:p>
            <a:pPr indent="-355600" lvl="0" marL="457200" rtl="0" algn="l">
              <a:lnSpc>
                <a:spcPct val="100000"/>
              </a:lnSpc>
              <a:spcBef>
                <a:spcPts val="1200"/>
              </a:spcBef>
              <a:spcAft>
                <a:spcPts val="0"/>
              </a:spcAft>
              <a:buSzPts val="2000"/>
              <a:buChar char="❖"/>
            </a:pPr>
            <a:r>
              <a:rPr lang="en" sz="2000"/>
              <a:t>Đánh giá thực tế hơn.</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3.3b Chuyển giao dần dần (Incremental Delivery)</a:t>
            </a:r>
            <a:endParaRPr b="1"/>
          </a:p>
        </p:txBody>
      </p:sp>
      <p:sp>
        <p:nvSpPr>
          <p:cNvPr id="392" name="Google Shape;392;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000"/>
              <a:t>Mô hình:</a:t>
            </a:r>
            <a:endParaRPr sz="2000"/>
          </a:p>
          <a:p>
            <a:pPr indent="0" lvl="0" marL="0" rtl="0" algn="l">
              <a:spcBef>
                <a:spcPts val="1200"/>
              </a:spcBef>
              <a:spcAft>
                <a:spcPts val="1200"/>
              </a:spcAft>
              <a:buNone/>
            </a:pPr>
            <a:r>
              <a:t/>
            </a:r>
            <a:endParaRPr sz="2000"/>
          </a:p>
        </p:txBody>
      </p:sp>
      <p:pic>
        <p:nvPicPr>
          <p:cNvPr id="393" name="Google Shape;393;p60"/>
          <p:cNvPicPr preferRelativeResize="0"/>
          <p:nvPr/>
        </p:nvPicPr>
        <p:blipFill>
          <a:blip r:embed="rId3">
            <a:alphaModFix/>
          </a:blip>
          <a:stretch>
            <a:fillRect/>
          </a:stretch>
        </p:blipFill>
        <p:spPr>
          <a:xfrm>
            <a:off x="2571750" y="1174050"/>
            <a:ext cx="5292074" cy="255665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3.3b Chuyển giao dần dần (Incremental Delivery)</a:t>
            </a:r>
            <a:endParaRPr b="1"/>
          </a:p>
        </p:txBody>
      </p:sp>
      <p:sp>
        <p:nvSpPr>
          <p:cNvPr id="399" name="Google Shape;399;p61"/>
          <p:cNvSpPr txBox="1"/>
          <p:nvPr>
            <p:ph idx="1" type="body"/>
          </p:nvPr>
        </p:nvSpPr>
        <p:spPr>
          <a:xfrm>
            <a:off x="311700" y="1107800"/>
            <a:ext cx="8520600" cy="33390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chemeClr val="dk1"/>
              </a:buClr>
              <a:buSzPts val="2000"/>
              <a:buChar char="❏"/>
            </a:pPr>
            <a:r>
              <a:rPr lang="en" sz="2000"/>
              <a:t>Ưu điểm: </a:t>
            </a:r>
            <a:endParaRPr sz="2000"/>
          </a:p>
          <a:p>
            <a:pPr indent="-381000" lvl="0" marL="914400" rtl="0" algn="l">
              <a:spcBef>
                <a:spcPts val="0"/>
              </a:spcBef>
              <a:spcAft>
                <a:spcPts val="0"/>
              </a:spcAft>
              <a:buClr>
                <a:schemeClr val="dk1"/>
              </a:buClr>
              <a:buSzPts val="2400"/>
              <a:buChar char="●"/>
            </a:pPr>
            <a:r>
              <a:rPr lang="en" sz="2000"/>
              <a:t>Khách hàng sớm được bàn giao sản phẩm (từng phần).</a:t>
            </a:r>
            <a:endParaRPr sz="2000"/>
          </a:p>
          <a:p>
            <a:pPr indent="-381000" lvl="0" marL="914400" rtl="0" algn="l">
              <a:spcBef>
                <a:spcPts val="0"/>
              </a:spcBef>
              <a:spcAft>
                <a:spcPts val="0"/>
              </a:spcAft>
              <a:buClr>
                <a:schemeClr val="dk1"/>
              </a:buClr>
              <a:buSzPts val="2400"/>
              <a:buChar char="●"/>
            </a:pPr>
            <a:r>
              <a:rPr lang="en" sz="2000"/>
              <a:t>Các phần đầu được xem như một nguyên bản để hỗ trợ cho việc xác định yêu cầu cho phần sau.</a:t>
            </a:r>
            <a:endParaRPr sz="2000"/>
          </a:p>
          <a:p>
            <a:pPr indent="-381000" lvl="0" marL="914400" rtl="0" algn="l">
              <a:spcBef>
                <a:spcPts val="0"/>
              </a:spcBef>
              <a:spcAft>
                <a:spcPts val="0"/>
              </a:spcAft>
              <a:buClr>
                <a:schemeClr val="dk1"/>
              </a:buClr>
              <a:buSzPts val="2400"/>
              <a:buChar char="●"/>
            </a:pPr>
            <a:r>
              <a:rPr lang="en" sz="2000"/>
              <a:t>Nguy cơ thất bại toàn hệ thống thấp.</a:t>
            </a:r>
            <a:endParaRPr sz="2000"/>
          </a:p>
          <a:p>
            <a:pPr indent="-381000" lvl="0" marL="914400" rtl="0" algn="l">
              <a:spcBef>
                <a:spcPts val="0"/>
              </a:spcBef>
              <a:spcAft>
                <a:spcPts val="0"/>
              </a:spcAft>
              <a:buClr>
                <a:schemeClr val="dk1"/>
              </a:buClr>
              <a:buSzPts val="2400"/>
              <a:buChar char="●"/>
            </a:pPr>
            <a:r>
              <a:rPr lang="en" sz="2000"/>
              <a:t>Duy trì được ưu điểm của phát triển từng phần è dễ thích nghi với sự thay đổi của hệ thống.</a:t>
            </a:r>
            <a:endParaRPr sz="2000"/>
          </a:p>
          <a:p>
            <a:pPr indent="-381000" lvl="0" marL="914400" rtl="0" algn="l">
              <a:spcBef>
                <a:spcPts val="0"/>
              </a:spcBef>
              <a:spcAft>
                <a:spcPts val="0"/>
              </a:spcAft>
              <a:buClr>
                <a:schemeClr val="dk1"/>
              </a:buClr>
              <a:buSzPts val="2400"/>
              <a:buChar char="●"/>
            </a:pPr>
            <a:r>
              <a:rPr lang="en" sz="2000"/>
              <a:t>Những dịch vụ hệ thống có độ ưu tiên cao nhất sẽ được kiểm thử nhiều nhất.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265500" y="2143650"/>
            <a:ext cx="4045200" cy="85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Khái niệm</a:t>
            </a:r>
            <a:endParaRPr b="1"/>
          </a:p>
        </p:txBody>
      </p:sp>
      <p:sp>
        <p:nvSpPr>
          <p:cNvPr id="108" name="Google Shape;108;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81000" lvl="0" marL="457200" rtl="0" algn="just">
              <a:spcBef>
                <a:spcPts val="0"/>
              </a:spcBef>
              <a:spcAft>
                <a:spcPts val="0"/>
              </a:spcAft>
              <a:buClr>
                <a:schemeClr val="dk1"/>
              </a:buClr>
              <a:buSzPts val="2400"/>
              <a:buChar char="●"/>
            </a:pPr>
            <a:r>
              <a:rPr lang="en" sz="2400"/>
              <a:t>Quy trình phần mềm (software processes) là </a:t>
            </a:r>
            <a:r>
              <a:rPr lang="en" sz="2400"/>
              <a:t>một tập có cấu trúc các hoạt động cần thiết để phát triển một hệ thống phần mềm.</a:t>
            </a:r>
            <a:endParaRPr sz="2400"/>
          </a:p>
          <a:p>
            <a:pPr indent="0" lvl="0" marL="0" rtl="0" algn="just">
              <a:spcBef>
                <a:spcPts val="1200"/>
              </a:spcBef>
              <a:spcAft>
                <a:spcPts val="1200"/>
              </a:spcAft>
              <a:buNone/>
            </a:pPr>
            <a:r>
              <a:rPr lang="en" sz="2000"/>
              <a:t> </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3.3c Mô hình xoắn ốc Boehm</a:t>
            </a:r>
            <a:endParaRPr b="1"/>
          </a:p>
        </p:txBody>
      </p:sp>
      <p:sp>
        <p:nvSpPr>
          <p:cNvPr id="405" name="Google Shape;405;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Clr>
                <a:schemeClr val="dk1"/>
              </a:buClr>
              <a:buSzPts val="2000"/>
              <a:buChar char="❏"/>
            </a:pPr>
            <a:r>
              <a:rPr lang="en" sz="2000"/>
              <a:t>Khái niệm: </a:t>
            </a:r>
            <a:endParaRPr sz="2000"/>
          </a:p>
          <a:p>
            <a:pPr indent="-355600" lvl="0" marL="914400" rtl="0" algn="just">
              <a:spcBef>
                <a:spcPts val="0"/>
              </a:spcBef>
              <a:spcAft>
                <a:spcPts val="0"/>
              </a:spcAft>
              <a:buClr>
                <a:schemeClr val="dk1"/>
              </a:buClr>
              <a:buSzPts val="2000"/>
              <a:buChar char="●"/>
            </a:pPr>
            <a:r>
              <a:rPr lang="en" sz="2000"/>
              <a:t>Quy trình được biểu diễn như một đường xoắn ốc hơn là một chuỗi tuần tự các hoạt động với các bước quay lui.</a:t>
            </a:r>
            <a:endParaRPr sz="2000"/>
          </a:p>
          <a:p>
            <a:pPr indent="-355600" lvl="0" marL="914400" rtl="0" algn="just">
              <a:spcBef>
                <a:spcPts val="0"/>
              </a:spcBef>
              <a:spcAft>
                <a:spcPts val="0"/>
              </a:spcAft>
              <a:buClr>
                <a:schemeClr val="dk1"/>
              </a:buClr>
              <a:buSzPts val="2000"/>
              <a:buChar char="●"/>
            </a:pPr>
            <a:r>
              <a:rPr lang="en" sz="2000"/>
              <a:t>Mỗi vòng lặp trong đường xoắn ốc biểu diễn một pha của quy trình.</a:t>
            </a:r>
            <a:endParaRPr sz="2000"/>
          </a:p>
          <a:p>
            <a:pPr indent="-355600" lvl="0" marL="914400" rtl="0" algn="just">
              <a:spcBef>
                <a:spcPts val="0"/>
              </a:spcBef>
              <a:spcAft>
                <a:spcPts val="0"/>
              </a:spcAft>
              <a:buClr>
                <a:schemeClr val="dk1"/>
              </a:buClr>
              <a:buSzPts val="2000"/>
              <a:buChar char="●"/>
            </a:pPr>
            <a:r>
              <a:rPr lang="en" sz="2000"/>
              <a:t>Không có những pha cố định như đặc tả hay thiết kế, các vòng lặp trong đường xoắn ốc được chọn theo nhu cầu.</a:t>
            </a:r>
            <a:endParaRPr sz="2000"/>
          </a:p>
          <a:p>
            <a:pPr indent="-355600" lvl="0" marL="914400" rtl="0" algn="just">
              <a:spcBef>
                <a:spcPts val="0"/>
              </a:spcBef>
              <a:spcAft>
                <a:spcPts val="0"/>
              </a:spcAft>
              <a:buClr>
                <a:schemeClr val="dk1"/>
              </a:buClr>
              <a:buSzPts val="2000"/>
              <a:buChar char="●"/>
            </a:pPr>
            <a:r>
              <a:rPr lang="en" sz="2000"/>
              <a:t>Rủi ro được đánh giá rõ ràng và được giải quyết trong suốt quy trình.</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3.3c Mô hình xoắn ốc Boehm</a:t>
            </a:r>
            <a:endParaRPr b="1"/>
          </a:p>
        </p:txBody>
      </p:sp>
      <p:sp>
        <p:nvSpPr>
          <p:cNvPr id="411" name="Google Shape;411;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en" sz="2000"/>
              <a:t>Ưu điểm: </a:t>
            </a:r>
            <a:endParaRPr sz="2000"/>
          </a:p>
          <a:p>
            <a:pPr indent="-355600" lvl="0" marL="914400" rtl="0" algn="just">
              <a:spcBef>
                <a:spcPts val="0"/>
              </a:spcBef>
              <a:spcAft>
                <a:spcPts val="0"/>
              </a:spcAft>
              <a:buSzPts val="2000"/>
              <a:buChar char="❖"/>
            </a:pPr>
            <a:r>
              <a:rPr lang="en" sz="2000"/>
              <a:t>Là phương pháp thực tế để phát triển các hệ thống phần mềm lớn.</a:t>
            </a:r>
            <a:endParaRPr sz="2000"/>
          </a:p>
          <a:p>
            <a:pPr indent="-355600" lvl="0" marL="914400" rtl="0" algn="just">
              <a:spcBef>
                <a:spcPts val="0"/>
              </a:spcBef>
              <a:spcAft>
                <a:spcPts val="0"/>
              </a:spcAft>
              <a:buSzPts val="2000"/>
              <a:buChar char="❖"/>
            </a:pPr>
            <a:r>
              <a:rPr lang="en" sz="2000"/>
              <a:t>Giúp các kỹ sư hiểu rõ và tương tác tốt hơn với các nguy cơ tại mỗi mức tiến hóa.</a:t>
            </a:r>
            <a:endParaRPr sz="2000"/>
          </a:p>
          <a:p>
            <a:pPr indent="-355600" lvl="0" marL="914400" rtl="0" algn="just">
              <a:spcBef>
                <a:spcPts val="0"/>
              </a:spcBef>
              <a:spcAft>
                <a:spcPts val="0"/>
              </a:spcAft>
              <a:buSzPts val="2000"/>
              <a:buChar char="❖"/>
            </a:pPr>
            <a:r>
              <a:rPr lang="en" sz="2000"/>
              <a:t>Cho phép áp dụng nguyên bản tại bất cứ giai đoạn tiến hóa nào.</a:t>
            </a:r>
            <a:endParaRPr sz="2000"/>
          </a:p>
          <a:p>
            <a:pPr indent="-355600" lvl="0" marL="914400" rtl="0" algn="just">
              <a:spcBef>
                <a:spcPts val="0"/>
              </a:spcBef>
              <a:spcAft>
                <a:spcPts val="0"/>
              </a:spcAft>
              <a:buSzPts val="2000"/>
              <a:buChar char="❖"/>
            </a:pPr>
            <a:r>
              <a:rPr lang="en" sz="2000"/>
              <a:t>Giảm được các nguy cơ trước khi nó trở thành vấn đề của hệ thống.</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3.3c Mô hình xoắn ốc Boehm</a:t>
            </a:r>
            <a:endParaRPr b="1"/>
          </a:p>
        </p:txBody>
      </p:sp>
      <p:sp>
        <p:nvSpPr>
          <p:cNvPr id="417" name="Google Shape;417;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en" sz="2000"/>
              <a:t>Nhược </a:t>
            </a:r>
            <a:r>
              <a:rPr lang="en" sz="2000"/>
              <a:t>điểm</a:t>
            </a:r>
            <a:r>
              <a:rPr lang="en" sz="2000"/>
              <a:t>: </a:t>
            </a:r>
            <a:endParaRPr sz="2000"/>
          </a:p>
          <a:p>
            <a:pPr indent="-355600" lvl="0" marL="914400" rtl="0" algn="just">
              <a:spcBef>
                <a:spcPts val="0"/>
              </a:spcBef>
              <a:spcAft>
                <a:spcPts val="0"/>
              </a:spcAft>
              <a:buSzPts val="2000"/>
              <a:buChar char="❖"/>
            </a:pPr>
            <a:r>
              <a:rPr lang="en" sz="2000"/>
              <a:t>Không phải là “thuốc chữa bách bệnh”.</a:t>
            </a:r>
            <a:endParaRPr sz="2000"/>
          </a:p>
          <a:p>
            <a:pPr indent="-355600" lvl="0" marL="914400" rtl="0" algn="just">
              <a:spcBef>
                <a:spcPts val="0"/>
              </a:spcBef>
              <a:spcAft>
                <a:spcPts val="0"/>
              </a:spcAft>
              <a:buSzPts val="2000"/>
              <a:buChar char="❖"/>
            </a:pPr>
            <a:r>
              <a:rPr lang="en" sz="2000"/>
              <a:t>Khó khăn trong việc thuyết phục khách hàng rằng phương pháp này có thể điều khiển được.</a:t>
            </a:r>
            <a:endParaRPr sz="2000"/>
          </a:p>
          <a:p>
            <a:pPr indent="-355600" lvl="0" marL="914400" rtl="0" algn="just">
              <a:spcBef>
                <a:spcPts val="0"/>
              </a:spcBef>
              <a:spcAft>
                <a:spcPts val="0"/>
              </a:spcAft>
              <a:buSzPts val="2000"/>
              <a:buChar char="❖"/>
            </a:pPr>
            <a:r>
              <a:rPr lang="en" sz="2000"/>
              <a:t>Cần chuyên gia đánh giá về nguy cơ và dựa vào chuyên gia để thành công. Nếu một nguy cơ lớn không được tìm ra và quản lý được, các vấn đề về hệ thống sẽ xảy ra.</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3.3c Mô hình xoắn ốc Boehm</a:t>
            </a:r>
            <a:endParaRPr b="1"/>
          </a:p>
        </p:txBody>
      </p:sp>
      <p:sp>
        <p:nvSpPr>
          <p:cNvPr id="423" name="Google Shape;423;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en" sz="2000"/>
              <a:t>Các phân khu của mô hình: </a:t>
            </a:r>
            <a:endParaRPr sz="2000"/>
          </a:p>
          <a:p>
            <a:pPr indent="-355600" lvl="0" marL="914400" rtl="0" algn="just">
              <a:spcBef>
                <a:spcPts val="0"/>
              </a:spcBef>
              <a:spcAft>
                <a:spcPts val="0"/>
              </a:spcAft>
              <a:buSzPts val="2000"/>
              <a:buChar char="❖"/>
            </a:pPr>
            <a:r>
              <a:rPr b="1" lang="en" sz="2000"/>
              <a:t>Thiết lập mục tiêu</a:t>
            </a:r>
            <a:r>
              <a:rPr lang="en" sz="2000"/>
              <a:t>: Xác định mục tiêu cụ thể của pha.</a:t>
            </a:r>
            <a:endParaRPr sz="2000"/>
          </a:p>
          <a:p>
            <a:pPr indent="-355600" lvl="0" marL="914400" rtl="0" algn="just">
              <a:spcBef>
                <a:spcPts val="0"/>
              </a:spcBef>
              <a:spcAft>
                <a:spcPts val="0"/>
              </a:spcAft>
              <a:buSzPts val="2000"/>
              <a:buChar char="❖"/>
            </a:pPr>
            <a:r>
              <a:rPr b="1" lang="en" sz="2000"/>
              <a:t>Đánh giá và giảm thiểu rủi ro</a:t>
            </a:r>
            <a:r>
              <a:rPr lang="en" sz="2000"/>
              <a:t>: Rủi ro được đánh giá và các hoạt động được tiến hành để giảm thiểu các rủi ro chính.</a:t>
            </a:r>
            <a:endParaRPr sz="2000"/>
          </a:p>
          <a:p>
            <a:pPr indent="-355600" lvl="0" marL="914400" rtl="0" algn="just">
              <a:spcBef>
                <a:spcPts val="0"/>
              </a:spcBef>
              <a:spcAft>
                <a:spcPts val="0"/>
              </a:spcAft>
              <a:buSzPts val="2000"/>
              <a:buChar char="❖"/>
            </a:pPr>
            <a:r>
              <a:rPr b="1" lang="en" sz="2000"/>
              <a:t>Phát triển và thẩm định</a:t>
            </a:r>
            <a:r>
              <a:rPr lang="en" sz="2000"/>
              <a:t>: Một mô hình phát triển cho hệ thống được chọn, đây có thể là một trong các mô hình tổng quát.</a:t>
            </a:r>
            <a:endParaRPr sz="2000"/>
          </a:p>
          <a:p>
            <a:pPr indent="-355600" lvl="0" marL="914400" rtl="0" algn="just">
              <a:spcBef>
                <a:spcPts val="0"/>
              </a:spcBef>
              <a:spcAft>
                <a:spcPts val="0"/>
              </a:spcAft>
              <a:buSzPts val="2000"/>
              <a:buChar char="❖"/>
            </a:pPr>
            <a:r>
              <a:rPr b="1" lang="en" sz="2000"/>
              <a:t>Lập kế hoạch</a:t>
            </a:r>
            <a:r>
              <a:rPr lang="en" sz="2000"/>
              <a:t>: Dự án được duyệt và pha tiếp theo trong đường xoắn ốc được lên kế hoạch.</a:t>
            </a: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400"/>
              <a:t>4</a:t>
            </a:r>
            <a:r>
              <a:rPr b="1" lang="en" sz="4400"/>
              <a:t>. QUY TRÌNH RUP</a:t>
            </a:r>
            <a:br>
              <a:rPr b="1" lang="en" sz="4400"/>
            </a:br>
            <a:endParaRPr sz="5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Quy trình RUP (The Rational Unified Process):</a:t>
            </a:r>
            <a:endParaRPr b="1"/>
          </a:p>
        </p:txBody>
      </p:sp>
      <p:sp>
        <p:nvSpPr>
          <p:cNvPr id="434" name="Google Shape;434;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t>Đây là một quy trình tổng quát bắt nguồn từ UML và Unified Software Development Process.</a:t>
            </a:r>
            <a:endParaRPr/>
          </a:p>
          <a:p>
            <a:pPr indent="-342900" lvl="0" marL="457200" rtl="0" algn="l">
              <a:spcBef>
                <a:spcPts val="0"/>
              </a:spcBef>
              <a:spcAft>
                <a:spcPts val="0"/>
              </a:spcAft>
              <a:buClr>
                <a:schemeClr val="dk1"/>
              </a:buClr>
              <a:buSzPts val="1800"/>
              <a:buChar char="❏"/>
            </a:pPr>
            <a:r>
              <a:rPr lang="en"/>
              <a:t>Kết hợp các khía cạnh của ba mô hình quy trình tổng quát, thường mô tả 3 góc độ:</a:t>
            </a:r>
            <a:endParaRPr/>
          </a:p>
          <a:p>
            <a:pPr indent="-342900" lvl="0" marL="914400" rtl="0" algn="l">
              <a:spcBef>
                <a:spcPts val="0"/>
              </a:spcBef>
              <a:spcAft>
                <a:spcPts val="0"/>
              </a:spcAft>
              <a:buClr>
                <a:schemeClr val="dk1"/>
              </a:buClr>
              <a:buSzPts val="1800"/>
              <a:buChar char="●"/>
            </a:pPr>
            <a:r>
              <a:rPr lang="en"/>
              <a:t>Góc độ động (dynamic perspective): chỉ ra các pha theo thời gian;</a:t>
            </a:r>
            <a:endParaRPr/>
          </a:p>
          <a:p>
            <a:pPr indent="-342900" lvl="0" marL="914400" rtl="0" algn="l">
              <a:spcBef>
                <a:spcPts val="0"/>
              </a:spcBef>
              <a:spcAft>
                <a:spcPts val="0"/>
              </a:spcAft>
              <a:buClr>
                <a:schemeClr val="dk1"/>
              </a:buClr>
              <a:buSzPts val="1800"/>
              <a:buChar char="●"/>
            </a:pPr>
            <a:r>
              <a:rPr lang="en"/>
              <a:t>Góc độ tĩnh (static perspective): chỉ ra các hoạt động của quy trình;</a:t>
            </a:r>
            <a:endParaRPr/>
          </a:p>
          <a:p>
            <a:pPr indent="-342900" lvl="0" marL="914400" rtl="0" algn="l">
              <a:spcBef>
                <a:spcPts val="0"/>
              </a:spcBef>
              <a:spcAft>
                <a:spcPts val="0"/>
              </a:spcAft>
              <a:buClr>
                <a:schemeClr val="dk1"/>
              </a:buClr>
              <a:buSzPts val="1800"/>
              <a:buChar char="●"/>
            </a:pPr>
            <a:r>
              <a:rPr lang="en"/>
              <a:t>Góc độ về thực tiễn (practice perspective): đề xuất những kinh nghiệm thực tế.</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Các pha của RUP:</a:t>
            </a:r>
            <a:endParaRPr b="1"/>
          </a:p>
        </p:txBody>
      </p:sp>
      <p:sp>
        <p:nvSpPr>
          <p:cNvPr id="440" name="Google Shape;440;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Có 4 pha:</a:t>
            </a:r>
            <a:endParaRPr/>
          </a:p>
          <a:p>
            <a:pPr indent="-342900" lvl="0" marL="457200" rtl="0" algn="l">
              <a:spcBef>
                <a:spcPts val="1200"/>
              </a:spcBef>
              <a:spcAft>
                <a:spcPts val="0"/>
              </a:spcAft>
              <a:buClr>
                <a:schemeClr val="dk1"/>
              </a:buClr>
              <a:buSzPts val="1800"/>
              <a:buChar char="❏"/>
            </a:pPr>
            <a:r>
              <a:rPr lang="en"/>
              <a:t>Khởi động (Inception):</a:t>
            </a:r>
            <a:r>
              <a:rPr lang="en" sz="1900"/>
              <a:t> </a:t>
            </a:r>
            <a:r>
              <a:rPr lang="en">
                <a:solidFill>
                  <a:srgbClr val="000000"/>
                </a:solidFill>
                <a:latin typeface="Arial"/>
                <a:ea typeface="Arial"/>
                <a:cs typeface="Arial"/>
                <a:sym typeface="Arial"/>
              </a:rPr>
              <a:t>Thiết lập phạm vi dự án, các điều kiện ràng buộc phạm vi, các kiến trúc đề xuất của hệ thống</a:t>
            </a:r>
            <a:endParaRPr>
              <a:solidFill>
                <a:srgbClr val="000000"/>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rgbClr val="000000"/>
                </a:solidFill>
                <a:latin typeface="Arial"/>
                <a:ea typeface="Arial"/>
                <a:cs typeface="Arial"/>
                <a:sym typeface="Arial"/>
              </a:rPr>
              <a:t>Phát triển (Elaboration): Phân tích các vấn đề và thiết kế kiến trúc hệ thống</a:t>
            </a:r>
            <a:endParaRPr>
              <a:solidFill>
                <a:srgbClr val="000000"/>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rgbClr val="000000"/>
                </a:solidFill>
                <a:latin typeface="Arial"/>
                <a:ea typeface="Arial"/>
                <a:cs typeface="Arial"/>
                <a:sym typeface="Arial"/>
              </a:rPr>
              <a:t>Xây dựng (Construction): Lập trình hệ thống và kiểm thử</a:t>
            </a:r>
            <a:endParaRPr>
              <a:solidFill>
                <a:srgbClr val="000000"/>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rgbClr val="000000"/>
                </a:solidFill>
                <a:latin typeface="Arial"/>
                <a:ea typeface="Arial"/>
                <a:cs typeface="Arial"/>
                <a:sym typeface="Arial"/>
              </a:rPr>
              <a:t>Chuyển tiếp (Transition): Triển khai hệ thống</a:t>
            </a:r>
            <a:endParaRPr>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Vòng lặp trong RUP</a:t>
            </a:r>
            <a:endParaRPr b="1"/>
          </a:p>
        </p:txBody>
      </p:sp>
      <p:sp>
        <p:nvSpPr>
          <p:cNvPr id="446" name="Google Shape;446;p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t>Lặp trong từng pha (In-phase iteration):</a:t>
            </a:r>
            <a:endParaRPr/>
          </a:p>
          <a:p>
            <a:pPr indent="-342900" lvl="0" marL="914400" rtl="0" algn="l">
              <a:spcBef>
                <a:spcPts val="0"/>
              </a:spcBef>
              <a:spcAft>
                <a:spcPts val="0"/>
              </a:spcAft>
              <a:buClr>
                <a:schemeClr val="dk1"/>
              </a:buClr>
              <a:buSzPts val="1800"/>
              <a:buChar char="➔"/>
            </a:pPr>
            <a:r>
              <a:rPr lang="en"/>
              <a:t>Mỗi pha được lặp lại với kết quả được phát triển tăng dần.</a:t>
            </a:r>
            <a:endParaRPr/>
          </a:p>
          <a:p>
            <a:pPr indent="-342900" lvl="0" marL="457200" rtl="0" algn="l">
              <a:spcBef>
                <a:spcPts val="0"/>
              </a:spcBef>
              <a:spcAft>
                <a:spcPts val="0"/>
              </a:spcAft>
              <a:buClr>
                <a:schemeClr val="dk1"/>
              </a:buClr>
              <a:buSzPts val="1800"/>
              <a:buChar char="❏"/>
            </a:pPr>
            <a:r>
              <a:rPr lang="en"/>
              <a:t>Lặp qua các pha (Cross-phase iteration):</a:t>
            </a:r>
            <a:endParaRPr/>
          </a:p>
          <a:p>
            <a:pPr indent="-342900" lvl="0" marL="914400" rtl="0" algn="l">
              <a:spcBef>
                <a:spcPts val="0"/>
              </a:spcBef>
              <a:spcAft>
                <a:spcPts val="0"/>
              </a:spcAft>
              <a:buClr>
                <a:schemeClr val="dk1"/>
              </a:buClr>
              <a:buSzPts val="1800"/>
              <a:buChar char="➔"/>
            </a:pPr>
            <a:r>
              <a:rPr lang="en"/>
              <a:t>Việc lặp có thể được thực hiện qua toàn bộ các pha.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0"/>
          <p:cNvSpPr txBox="1"/>
          <p:nvPr>
            <p:ph type="title"/>
          </p:nvPr>
        </p:nvSpPr>
        <p:spPr>
          <a:xfrm>
            <a:off x="311700" y="410000"/>
            <a:ext cx="6246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2" name="Google Shape;452;p70"/>
          <p:cNvSpPr txBox="1"/>
          <p:nvPr>
            <p:ph idx="1" type="body"/>
          </p:nvPr>
        </p:nvSpPr>
        <p:spPr>
          <a:xfrm>
            <a:off x="311700" y="1810950"/>
            <a:ext cx="5581800" cy="260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3" name="Google Shape;453;p70"/>
          <p:cNvPicPr preferRelativeResize="0"/>
          <p:nvPr/>
        </p:nvPicPr>
        <p:blipFill>
          <a:blip r:embed="rId3">
            <a:alphaModFix/>
          </a:blip>
          <a:stretch>
            <a:fillRect/>
          </a:stretch>
        </p:blipFill>
        <p:spPr>
          <a:xfrm>
            <a:off x="0" y="0"/>
            <a:ext cx="6557999" cy="45383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311700" y="2042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Các Workflow tĩnh trong RUP</a:t>
            </a:r>
            <a:r>
              <a:rPr lang="en"/>
              <a:t>:</a:t>
            </a:r>
            <a:endParaRPr/>
          </a:p>
        </p:txBody>
      </p:sp>
      <p:sp>
        <p:nvSpPr>
          <p:cNvPr id="459" name="Google Shape;459;p71"/>
          <p:cNvSpPr txBox="1"/>
          <p:nvPr>
            <p:ph idx="1" type="body"/>
          </p:nvPr>
        </p:nvSpPr>
        <p:spPr>
          <a:xfrm>
            <a:off x="311700" y="1017800"/>
            <a:ext cx="8520600" cy="372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460" name="Google Shape;460;p71"/>
          <p:cNvGraphicFramePr/>
          <p:nvPr/>
        </p:nvGraphicFramePr>
        <p:xfrm>
          <a:off x="384575" y="1047825"/>
          <a:ext cx="3000000" cy="3000000"/>
        </p:xfrm>
        <a:graphic>
          <a:graphicData uri="http://schemas.openxmlformats.org/drawingml/2006/table">
            <a:tbl>
              <a:tblPr>
                <a:noFill/>
                <a:tableStyleId>{53A57658-CE79-495C-8E21-EA84946BBA3D}</a:tableStyleId>
              </a:tblPr>
              <a:tblGrid>
                <a:gridCol w="3619500"/>
                <a:gridCol w="3619500"/>
              </a:tblGrid>
              <a:tr h="396200">
                <a:tc>
                  <a:txBody>
                    <a:bodyPr/>
                    <a:lstStyle/>
                    <a:p>
                      <a:pPr indent="0" lvl="0" marL="0" rtl="0" algn="ctr">
                        <a:spcBef>
                          <a:spcPts val="0"/>
                        </a:spcBef>
                        <a:spcAft>
                          <a:spcPts val="0"/>
                        </a:spcAft>
                        <a:buNone/>
                      </a:pPr>
                      <a:r>
                        <a:rPr lang="en"/>
                        <a:t>Workflow</a:t>
                      </a:r>
                      <a:endParaRPr/>
                    </a:p>
                  </a:txBody>
                  <a:tcPr marT="91425" marB="91425" marR="91425" marL="91425">
                    <a:solidFill>
                      <a:srgbClr val="A4C2F4"/>
                    </a:solidFill>
                  </a:tcPr>
                </a:tc>
                <a:tc>
                  <a:txBody>
                    <a:bodyPr/>
                    <a:lstStyle/>
                    <a:p>
                      <a:pPr indent="0" lvl="0" marL="0" rtl="0" algn="ctr">
                        <a:spcBef>
                          <a:spcPts val="0"/>
                        </a:spcBef>
                        <a:spcAft>
                          <a:spcPts val="0"/>
                        </a:spcAft>
                        <a:buNone/>
                      </a:pPr>
                      <a:r>
                        <a:rPr lang="en"/>
                        <a:t>Mô tả</a:t>
                      </a:r>
                      <a:endParaRPr/>
                    </a:p>
                  </a:txBody>
                  <a:tcPr marT="91425" marB="91425" marR="91425" marL="91425">
                    <a:solidFill>
                      <a:srgbClr val="A4C2F4"/>
                    </a:solidFill>
                  </a:tcPr>
                </a:tc>
              </a:tr>
              <a:tr h="381000">
                <a:tc>
                  <a:txBody>
                    <a:bodyPr/>
                    <a:lstStyle/>
                    <a:p>
                      <a:pPr indent="0" lvl="0" marL="0" rtl="0" algn="l">
                        <a:spcBef>
                          <a:spcPts val="0"/>
                        </a:spcBef>
                        <a:spcAft>
                          <a:spcPts val="0"/>
                        </a:spcAft>
                        <a:buNone/>
                      </a:pPr>
                      <a:r>
                        <a:rPr lang="en"/>
                        <a:t>Business modelling</a:t>
                      </a:r>
                      <a:endParaRPr/>
                    </a:p>
                  </a:txBody>
                  <a:tcPr marT="91425" marB="91425" marR="91425" marL="91425"/>
                </a:tc>
                <a:tc>
                  <a:txBody>
                    <a:bodyPr/>
                    <a:lstStyle/>
                    <a:p>
                      <a:pPr indent="0" lvl="0" marL="0" rtl="0" algn="l">
                        <a:spcBef>
                          <a:spcPts val="0"/>
                        </a:spcBef>
                        <a:spcAft>
                          <a:spcPts val="0"/>
                        </a:spcAft>
                        <a:buNone/>
                      </a:pPr>
                      <a:r>
                        <a:rPr lang="en"/>
                        <a:t>Các quy trình Business được mô hình hóa bằng các Business use cases</a:t>
                      </a:r>
                      <a:endParaRPr/>
                    </a:p>
                  </a:txBody>
                  <a:tcPr marT="91425" marB="91425" marR="91425" marL="91425"/>
                </a:tc>
              </a:tr>
              <a:tr h="381000">
                <a:tc>
                  <a:txBody>
                    <a:bodyPr/>
                    <a:lstStyle/>
                    <a:p>
                      <a:pPr indent="0" lvl="0" marL="0" rtl="0" algn="l">
                        <a:spcBef>
                          <a:spcPts val="0"/>
                        </a:spcBef>
                        <a:spcAft>
                          <a:spcPts val="0"/>
                        </a:spcAft>
                        <a:buNone/>
                      </a:pPr>
                      <a:r>
                        <a:rPr lang="en"/>
                        <a:t>Requirements</a:t>
                      </a:r>
                      <a:endParaRPr/>
                    </a:p>
                  </a:txBody>
                  <a:tcPr marT="91425" marB="91425" marR="91425" marL="91425"/>
                </a:tc>
                <a:tc>
                  <a:txBody>
                    <a:bodyPr/>
                    <a:lstStyle/>
                    <a:p>
                      <a:pPr indent="0" lvl="0" marL="0" rtl="0" algn="l">
                        <a:spcBef>
                          <a:spcPts val="0"/>
                        </a:spcBef>
                        <a:spcAft>
                          <a:spcPts val="0"/>
                        </a:spcAft>
                        <a:buNone/>
                      </a:pPr>
                      <a:r>
                        <a:rPr lang="en"/>
                        <a:t>Xác định các Actors tương tác với hệ thống , các use cases được phát triển để mô hình hóa hệ thống</a:t>
                      </a:r>
                      <a:endParaRPr/>
                    </a:p>
                  </a:txBody>
                  <a:tcPr marT="91425" marB="91425" marR="91425" marL="91425"/>
                </a:tc>
              </a:tr>
              <a:tr h="381000">
                <a:tc>
                  <a:txBody>
                    <a:bodyPr/>
                    <a:lstStyle/>
                    <a:p>
                      <a:pPr indent="0" lvl="0" marL="0" rtl="0" algn="l">
                        <a:spcBef>
                          <a:spcPts val="0"/>
                        </a:spcBef>
                        <a:spcAft>
                          <a:spcPts val="0"/>
                        </a:spcAft>
                        <a:buNone/>
                      </a:pPr>
                      <a:r>
                        <a:rPr lang="en"/>
                        <a:t>Analysis and design</a:t>
                      </a:r>
                      <a:endParaRPr/>
                    </a:p>
                  </a:txBody>
                  <a:tcPr marT="91425" marB="91425" marR="91425" marL="91425"/>
                </a:tc>
                <a:tc>
                  <a:txBody>
                    <a:bodyPr/>
                    <a:lstStyle/>
                    <a:p>
                      <a:pPr indent="0" lvl="0" marL="0" rtl="0" algn="l">
                        <a:spcBef>
                          <a:spcPts val="0"/>
                        </a:spcBef>
                        <a:spcAft>
                          <a:spcPts val="0"/>
                        </a:spcAft>
                        <a:buNone/>
                      </a:pPr>
                      <a:r>
                        <a:rPr lang="en"/>
                        <a:t>Tạo mô hình thiết kế, sử dụng mô hình kiến trúc,mô hình components, mô hình objects…</a:t>
                      </a:r>
                      <a:endParaRPr/>
                    </a:p>
                  </a:txBody>
                  <a:tcPr marT="91425" marB="91425" marR="91425" marL="91425"/>
                </a:tc>
              </a:tr>
              <a:tr h="381000">
                <a:tc>
                  <a:txBody>
                    <a:bodyPr/>
                    <a:lstStyle/>
                    <a:p>
                      <a:pPr indent="0" lvl="0" marL="0" rtl="0" algn="l">
                        <a:spcBef>
                          <a:spcPts val="0"/>
                        </a:spcBef>
                        <a:spcAft>
                          <a:spcPts val="0"/>
                        </a:spcAft>
                        <a:buNone/>
                      </a:pPr>
                      <a:r>
                        <a:rPr lang="en"/>
                        <a:t>Implementation</a:t>
                      </a:r>
                      <a:endParaRPr/>
                    </a:p>
                  </a:txBody>
                  <a:tcPr marT="91425" marB="91425" marR="91425" marL="91425"/>
                </a:tc>
                <a:tc>
                  <a:txBody>
                    <a:bodyPr/>
                    <a:lstStyle/>
                    <a:p>
                      <a:pPr indent="0" lvl="0" marL="0" rtl="0" algn="l">
                        <a:spcBef>
                          <a:spcPts val="0"/>
                        </a:spcBef>
                        <a:spcAft>
                          <a:spcPts val="0"/>
                        </a:spcAft>
                        <a:buNone/>
                      </a:pPr>
                      <a:r>
                        <a:rPr lang="en"/>
                        <a:t>Components</a:t>
                      </a:r>
                      <a:r>
                        <a:rPr lang="en"/>
                        <a:t> trong hệ thống</a:t>
                      </a:r>
                      <a:endParaRPr/>
                    </a:p>
                    <a:p>
                      <a:pPr indent="0" lvl="0" marL="0" rtl="0" algn="l">
                        <a:spcBef>
                          <a:spcPts val="0"/>
                        </a:spcBef>
                        <a:spcAft>
                          <a:spcPts val="0"/>
                        </a:spcAft>
                        <a:buNone/>
                      </a:pPr>
                      <a:r>
                        <a:rPr lang="en"/>
                        <a:t>được triển khai và cấu trúc thành</a:t>
                      </a:r>
                      <a:endParaRPr/>
                    </a:p>
                    <a:p>
                      <a:pPr indent="0" lvl="0" marL="0" rtl="0" algn="l">
                        <a:spcBef>
                          <a:spcPts val="0"/>
                        </a:spcBef>
                        <a:spcAft>
                          <a:spcPts val="0"/>
                        </a:spcAft>
                        <a:buNone/>
                      </a:pPr>
                      <a:r>
                        <a:rPr lang="en"/>
                        <a:t>các hệ thống con.</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2375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Mô tả quy trình phần mềm </a:t>
            </a:r>
            <a:endParaRPr b="1"/>
          </a:p>
        </p:txBody>
      </p:sp>
      <p:sp>
        <p:nvSpPr>
          <p:cNvPr id="114" name="Google Shape;114;p18"/>
          <p:cNvSpPr txBox="1"/>
          <p:nvPr>
            <p:ph idx="4294967295" type="body"/>
          </p:nvPr>
        </p:nvSpPr>
        <p:spPr>
          <a:xfrm>
            <a:off x="168075" y="1150150"/>
            <a:ext cx="8834400" cy="3640800"/>
          </a:xfrm>
          <a:prstGeom prst="rect">
            <a:avLst/>
          </a:prstGeom>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chemeClr val="dk1"/>
              </a:buClr>
              <a:buSzPts val="2000"/>
              <a:buChar char="❏"/>
            </a:pPr>
            <a:r>
              <a:rPr lang="en" sz="2000"/>
              <a:t>Các mô tả thường nói về các hoạt động sẽ xảy ra trong quy trình như đặc tả mô hình dữ liệu, thiết kế giao diện người dùng,... và thứ tự của các hoạt động này.</a:t>
            </a:r>
            <a:endParaRPr sz="2000"/>
          </a:p>
          <a:p>
            <a:pPr indent="-355600" lvl="0" marL="457200" rtl="0" algn="just">
              <a:lnSpc>
                <a:spcPct val="115000"/>
              </a:lnSpc>
              <a:spcBef>
                <a:spcPts val="0"/>
              </a:spcBef>
              <a:spcAft>
                <a:spcPts val="0"/>
              </a:spcAft>
              <a:buClr>
                <a:schemeClr val="dk1"/>
              </a:buClr>
              <a:buSzPts val="2000"/>
              <a:buChar char="❏"/>
            </a:pPr>
            <a:r>
              <a:rPr lang="en" sz="2000"/>
              <a:t>Các mô tả quy trình có thể gồm:</a:t>
            </a:r>
            <a:endParaRPr sz="2000"/>
          </a:p>
          <a:p>
            <a:pPr indent="-355600" lvl="0" marL="914400" rtl="0" algn="just">
              <a:lnSpc>
                <a:spcPct val="115000"/>
              </a:lnSpc>
              <a:spcBef>
                <a:spcPts val="0"/>
              </a:spcBef>
              <a:spcAft>
                <a:spcPts val="0"/>
              </a:spcAft>
              <a:buClr>
                <a:schemeClr val="dk1"/>
              </a:buClr>
              <a:buSzPts val="2000"/>
              <a:buChar char="●"/>
            </a:pPr>
            <a:r>
              <a:rPr lang="en" sz="2000"/>
              <a:t>Sản phẩm: kết quả đầu ra của một hoạt động</a:t>
            </a:r>
            <a:endParaRPr sz="2000"/>
          </a:p>
          <a:p>
            <a:pPr indent="-355600" lvl="0" marL="914400" rtl="0" algn="just">
              <a:lnSpc>
                <a:spcPct val="115000"/>
              </a:lnSpc>
              <a:spcBef>
                <a:spcPts val="0"/>
              </a:spcBef>
              <a:spcAft>
                <a:spcPts val="0"/>
              </a:spcAft>
              <a:buClr>
                <a:schemeClr val="dk1"/>
              </a:buClr>
              <a:buSzPts val="2000"/>
              <a:buChar char="●"/>
            </a:pPr>
            <a:r>
              <a:rPr lang="en" sz="2000"/>
              <a:t>Vai trò: phản ánh trách nhiệm của những người tham gia vào quy trình</a:t>
            </a:r>
            <a:endParaRPr sz="2000"/>
          </a:p>
          <a:p>
            <a:pPr indent="-355600" lvl="0" marL="914400" rtl="0" algn="just">
              <a:lnSpc>
                <a:spcPct val="115000"/>
              </a:lnSpc>
              <a:spcBef>
                <a:spcPts val="0"/>
              </a:spcBef>
              <a:spcAft>
                <a:spcPts val="0"/>
              </a:spcAft>
              <a:buClr>
                <a:schemeClr val="dk1"/>
              </a:buClr>
              <a:buSzPts val="2000"/>
              <a:buChar char="●"/>
            </a:pPr>
            <a:r>
              <a:rPr lang="en" sz="2000"/>
              <a:t>Điều kiện trước và điều kiện sau (Pre- and post-conditions):là những điều kiện phải đảm bảo trước và sau khi một hoạt động được thực hiện hay một sản phẩm được tạo ra.</a:t>
            </a:r>
            <a:endParaRPr sz="2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Các workflow trong RUP</a:t>
            </a:r>
            <a:endParaRPr b="1"/>
          </a:p>
        </p:txBody>
      </p:sp>
      <p:sp>
        <p:nvSpPr>
          <p:cNvPr id="466" name="Google Shape;466;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467" name="Google Shape;467;p72"/>
          <p:cNvGraphicFramePr/>
          <p:nvPr/>
        </p:nvGraphicFramePr>
        <p:xfrm>
          <a:off x="311700" y="1229875"/>
          <a:ext cx="3000000" cy="3000000"/>
        </p:xfrm>
        <a:graphic>
          <a:graphicData uri="http://schemas.openxmlformats.org/drawingml/2006/table">
            <a:tbl>
              <a:tblPr>
                <a:noFill/>
                <a:tableStyleId>{53A57658-CE79-495C-8E21-EA84946BBA3D}</a:tableStyleId>
              </a:tblPr>
              <a:tblGrid>
                <a:gridCol w="3619500"/>
                <a:gridCol w="3619500"/>
              </a:tblGrid>
              <a:tr h="381000">
                <a:tc>
                  <a:txBody>
                    <a:bodyPr/>
                    <a:lstStyle/>
                    <a:p>
                      <a:pPr indent="0" lvl="0" marL="0" rtl="0" algn="ctr">
                        <a:spcBef>
                          <a:spcPts val="0"/>
                        </a:spcBef>
                        <a:spcAft>
                          <a:spcPts val="0"/>
                        </a:spcAft>
                        <a:buNone/>
                      </a:pPr>
                      <a:r>
                        <a:rPr lang="en"/>
                        <a:t>Workflow</a:t>
                      </a:r>
                      <a:endParaRPr/>
                    </a:p>
                  </a:txBody>
                  <a:tcPr marT="91425" marB="91425" marR="91425" marL="91425">
                    <a:solidFill>
                      <a:srgbClr val="C9DAF8"/>
                    </a:solidFill>
                  </a:tcPr>
                </a:tc>
                <a:tc>
                  <a:txBody>
                    <a:bodyPr/>
                    <a:lstStyle/>
                    <a:p>
                      <a:pPr indent="0" lvl="0" marL="0" rtl="0" algn="ctr">
                        <a:spcBef>
                          <a:spcPts val="0"/>
                        </a:spcBef>
                        <a:spcAft>
                          <a:spcPts val="0"/>
                        </a:spcAft>
                        <a:buNone/>
                      </a:pPr>
                      <a:r>
                        <a:rPr lang="en"/>
                        <a:t>Mô tả</a:t>
                      </a:r>
                      <a:endParaRPr/>
                    </a:p>
                  </a:txBody>
                  <a:tcPr marT="91425" marB="91425" marR="91425" marL="91425">
                    <a:solidFill>
                      <a:srgbClr val="C9DAF8"/>
                    </a:solidFill>
                  </a:tcPr>
                </a:tc>
              </a:tr>
              <a:tr h="381000">
                <a:tc>
                  <a:txBody>
                    <a:bodyPr/>
                    <a:lstStyle/>
                    <a:p>
                      <a:pPr indent="0" lvl="0" marL="0" rtl="0" algn="l">
                        <a:spcBef>
                          <a:spcPts val="0"/>
                        </a:spcBef>
                        <a:spcAft>
                          <a:spcPts val="0"/>
                        </a:spcAft>
                        <a:buNone/>
                      </a:pPr>
                      <a:r>
                        <a:rPr lang="en"/>
                        <a:t>Testing</a:t>
                      </a:r>
                      <a:endParaRPr/>
                    </a:p>
                  </a:txBody>
                  <a:tcPr marT="91425" marB="91425" marR="91425" marL="91425"/>
                </a:tc>
                <a:tc>
                  <a:txBody>
                    <a:bodyPr/>
                    <a:lstStyle/>
                    <a:p>
                      <a:pPr indent="0" lvl="0" marL="0" rtl="0" algn="l">
                        <a:spcBef>
                          <a:spcPts val="0"/>
                        </a:spcBef>
                        <a:spcAft>
                          <a:spcPts val="0"/>
                        </a:spcAft>
                        <a:buNone/>
                      </a:pPr>
                      <a:r>
                        <a:rPr lang="en"/>
                        <a:t>Lặp đi lặp lại kiểm thử kết hợp với thực hiện, thử nghiệm hệ thống sau khi hoàn thành </a:t>
                      </a:r>
                      <a:endParaRPr/>
                    </a:p>
                  </a:txBody>
                  <a:tcPr marT="91425" marB="91425" marR="91425" marL="91425"/>
                </a:tc>
              </a:tr>
              <a:tr h="381000">
                <a:tc>
                  <a:txBody>
                    <a:bodyPr/>
                    <a:lstStyle/>
                    <a:p>
                      <a:pPr indent="0" lvl="0" marL="0" rtl="0" algn="l">
                        <a:spcBef>
                          <a:spcPts val="0"/>
                        </a:spcBef>
                        <a:spcAft>
                          <a:spcPts val="0"/>
                        </a:spcAft>
                        <a:buNone/>
                      </a:pPr>
                      <a:r>
                        <a:rPr lang="en"/>
                        <a:t>Deployment</a:t>
                      </a:r>
                      <a:endParaRPr/>
                    </a:p>
                  </a:txBody>
                  <a:tcPr marT="91425" marB="91425" marR="91425" marL="91425"/>
                </a:tc>
                <a:tc>
                  <a:txBody>
                    <a:bodyPr/>
                    <a:lstStyle/>
                    <a:p>
                      <a:pPr indent="0" lvl="0" marL="0" rtl="0" algn="l">
                        <a:spcBef>
                          <a:spcPts val="0"/>
                        </a:spcBef>
                        <a:spcAft>
                          <a:spcPts val="0"/>
                        </a:spcAft>
                        <a:buNone/>
                      </a:pPr>
                      <a:r>
                        <a:rPr lang="en"/>
                        <a:t>Phát hành sản phẩm</a:t>
                      </a:r>
                      <a:endParaRPr/>
                    </a:p>
                  </a:txBody>
                  <a:tcPr marT="91425" marB="91425" marR="91425" marL="91425"/>
                </a:tc>
              </a:tr>
              <a:tr h="381000">
                <a:tc>
                  <a:txBody>
                    <a:bodyPr/>
                    <a:lstStyle/>
                    <a:p>
                      <a:pPr indent="0" lvl="0" marL="0" rtl="0" algn="l">
                        <a:spcBef>
                          <a:spcPts val="0"/>
                        </a:spcBef>
                        <a:spcAft>
                          <a:spcPts val="0"/>
                        </a:spcAft>
                        <a:buNone/>
                      </a:pPr>
                      <a:r>
                        <a:rPr lang="en"/>
                        <a:t>Configuration and change management</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Quản lý thay đổi hệ thống</a:t>
                      </a:r>
                      <a:endParaRPr/>
                    </a:p>
                  </a:txBody>
                  <a:tcPr marT="91425" marB="91425" marR="91425" marL="91425"/>
                </a:tc>
              </a:tr>
              <a:tr h="381000">
                <a:tc>
                  <a:txBody>
                    <a:bodyPr/>
                    <a:lstStyle/>
                    <a:p>
                      <a:pPr indent="0" lvl="0" marL="0" rtl="0" algn="l">
                        <a:spcBef>
                          <a:spcPts val="0"/>
                        </a:spcBef>
                        <a:spcAft>
                          <a:spcPts val="0"/>
                        </a:spcAft>
                        <a:buNone/>
                      </a:pPr>
                      <a:r>
                        <a:rPr lang="en"/>
                        <a:t>Project management</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Quản lý phát triển hệ thống</a:t>
                      </a:r>
                      <a:endParaRPr/>
                    </a:p>
                  </a:txBody>
                  <a:tcPr marT="91425" marB="91425" marR="91425" marL="91425"/>
                </a:tc>
              </a:tr>
              <a:tr h="381000">
                <a:tc>
                  <a:txBody>
                    <a:bodyPr/>
                    <a:lstStyle/>
                    <a:p>
                      <a:pPr indent="0" lvl="0" marL="0" rtl="0" algn="l">
                        <a:spcBef>
                          <a:spcPts val="0"/>
                        </a:spcBef>
                        <a:spcAft>
                          <a:spcPts val="0"/>
                        </a:spcAft>
                        <a:buNone/>
                      </a:pPr>
                      <a:r>
                        <a:rPr lang="en"/>
                        <a:t>Environment</a:t>
                      </a:r>
                      <a:endParaRPr/>
                    </a:p>
                  </a:txBody>
                  <a:tcPr marT="91425" marB="91425" marR="91425" marL="91425"/>
                </a:tc>
                <a:tc>
                  <a:txBody>
                    <a:bodyPr/>
                    <a:lstStyle/>
                    <a:p>
                      <a:pPr indent="0" lvl="0" marL="0" rtl="0" algn="l">
                        <a:spcBef>
                          <a:spcPts val="0"/>
                        </a:spcBef>
                        <a:spcAft>
                          <a:spcPts val="0"/>
                        </a:spcAft>
                        <a:buNone/>
                      </a:pPr>
                      <a:r>
                        <a:rPr lang="en"/>
                        <a:t>Nghiên cứu các công cụ phát triển hệ thống</a:t>
                      </a:r>
                      <a:endParaRPr/>
                    </a:p>
                  </a:txBody>
                  <a:tcPr marT="91425" marB="91425" marR="91425" marL="91425"/>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400"/>
              <a:t>QUY TRÌNH PHẦN MỀM</a:t>
            </a:r>
            <a:endParaRPr sz="5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Các hoạt động của quy trình phần mềm</a:t>
            </a:r>
            <a:endParaRPr b="1"/>
          </a:p>
        </p:txBody>
      </p:sp>
      <p:sp>
        <p:nvSpPr>
          <p:cNvPr id="120" name="Google Shape;120;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b="1" lang="en" sz="2400"/>
              <a:t>Đặc tả:</a:t>
            </a:r>
            <a:r>
              <a:rPr lang="en" sz="2400"/>
              <a:t> Định nghĩa hệ thống làm gì.</a:t>
            </a:r>
            <a:endParaRPr sz="2400"/>
          </a:p>
          <a:p>
            <a:pPr indent="-381000" lvl="0" marL="457200" rtl="0" algn="l">
              <a:spcBef>
                <a:spcPts val="0"/>
              </a:spcBef>
              <a:spcAft>
                <a:spcPts val="0"/>
              </a:spcAft>
              <a:buClr>
                <a:schemeClr val="dk1"/>
              </a:buClr>
              <a:buSzPts val="2400"/>
              <a:buChar char="❏"/>
            </a:pPr>
            <a:r>
              <a:rPr b="1" lang="en" sz="2400"/>
              <a:t>Thiết kế và cài đặt:</a:t>
            </a:r>
            <a:r>
              <a:rPr lang="en" sz="2400"/>
              <a:t> Định nghĩa tổ chức của hệ thống và cài đặt hệ thống.</a:t>
            </a:r>
            <a:endParaRPr sz="2400"/>
          </a:p>
          <a:p>
            <a:pPr indent="-381000" lvl="0" marL="457200" rtl="0" algn="l">
              <a:spcBef>
                <a:spcPts val="0"/>
              </a:spcBef>
              <a:spcAft>
                <a:spcPts val="0"/>
              </a:spcAft>
              <a:buClr>
                <a:schemeClr val="dk1"/>
              </a:buClr>
              <a:buSzPts val="2400"/>
              <a:buChar char="❏"/>
            </a:pPr>
            <a:r>
              <a:rPr b="1" lang="en" sz="2400"/>
              <a:t>Kiểm định:</a:t>
            </a:r>
            <a:r>
              <a:rPr lang="en" sz="2400"/>
              <a:t> Kiểm tra rằng hệ thống đáp ứng được mong muốn của người dùng.</a:t>
            </a:r>
            <a:endParaRPr sz="2400"/>
          </a:p>
          <a:p>
            <a:pPr indent="-381000" lvl="0" marL="457200" rtl="0" algn="l">
              <a:spcBef>
                <a:spcPts val="0"/>
              </a:spcBef>
              <a:spcAft>
                <a:spcPts val="0"/>
              </a:spcAft>
              <a:buClr>
                <a:schemeClr val="dk1"/>
              </a:buClr>
              <a:buSzPts val="2400"/>
              <a:buChar char="❏"/>
            </a:pPr>
            <a:r>
              <a:rPr b="1" lang="en" sz="2400"/>
              <a:t>Cải tiến:</a:t>
            </a:r>
            <a:r>
              <a:rPr lang="en" sz="2400"/>
              <a:t> thay đổi hệ thống để đáp ứng sự thay đổi yêu cầu người dùng.</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684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Quy trình hoạch định sẵn</a:t>
            </a:r>
            <a:endParaRPr b="1" sz="2800"/>
          </a:p>
        </p:txBody>
      </p:sp>
      <p:sp>
        <p:nvSpPr>
          <p:cNvPr id="126" name="Google Shape;126;p20"/>
          <p:cNvSpPr txBox="1"/>
          <p:nvPr>
            <p:ph idx="1" type="body"/>
          </p:nvPr>
        </p:nvSpPr>
        <p:spPr>
          <a:xfrm>
            <a:off x="311700" y="1785750"/>
            <a:ext cx="8520600" cy="1572000"/>
          </a:xfrm>
          <a:prstGeom prst="rect">
            <a:avLst/>
          </a:prstGeom>
        </p:spPr>
        <p:txBody>
          <a:bodyPr anchorCtr="0" anchor="t" bIns="91425" lIns="91425" spcFirstLastPara="1" rIns="91425" wrap="square" tIns="91425">
            <a:normAutofit/>
          </a:bodyPr>
          <a:lstStyle/>
          <a:p>
            <a:pPr indent="-368300" lvl="0" marL="457200" rtl="0" algn="just">
              <a:spcBef>
                <a:spcPts val="0"/>
              </a:spcBef>
              <a:spcAft>
                <a:spcPts val="0"/>
              </a:spcAft>
              <a:buClr>
                <a:schemeClr val="dk1"/>
              </a:buClr>
              <a:buSzPts val="2200"/>
              <a:buChar char="❏"/>
            </a:pPr>
            <a:r>
              <a:rPr lang="en" sz="2200"/>
              <a:t>Các quy trình hoạch định sẵn (plan-driven process) là các quy trình mà trong đó tất cả các hoạt động được lên kế hoạch trước và tiến độ thực hiện được đánh giá dựa vào kế hoạch này.</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 Quy trình linh hoạt</a:t>
            </a:r>
            <a:endParaRPr b="1" sz="2800"/>
          </a:p>
        </p:txBody>
      </p:sp>
      <p:sp>
        <p:nvSpPr>
          <p:cNvPr id="132" name="Google Shape;132;p21"/>
          <p:cNvSpPr txBox="1"/>
          <p:nvPr>
            <p:ph idx="1" type="body"/>
          </p:nvPr>
        </p:nvSpPr>
        <p:spPr>
          <a:xfrm>
            <a:off x="311700" y="1530600"/>
            <a:ext cx="8520600" cy="2082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t>Trong các quy trình linh hoạt (agile process), kế hoạch được phát triển dần dần và dễ dàng thay đổi quy trình để đáp ứng sự thay đổi yêu cầu của khách hàng.</a:t>
            </a:r>
            <a:endParaRPr sz="2000"/>
          </a:p>
          <a:p>
            <a:pPr indent="-355600" lvl="0" marL="457200" rtl="0" algn="just">
              <a:spcBef>
                <a:spcPts val="0"/>
              </a:spcBef>
              <a:spcAft>
                <a:spcPts val="0"/>
              </a:spcAft>
              <a:buClr>
                <a:schemeClr val="dk1"/>
              </a:buClr>
              <a:buSzPts val="2000"/>
              <a:buChar char="❏"/>
            </a:pPr>
            <a:r>
              <a:rPr lang="en" sz="2000"/>
              <a:t>Hầu hết các quy trình thực tế đều gồm những phần tử của cả hai phương pháp này.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