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140DE3-5B15-4F6A-BE3E-65FB8A94BDD0}">
  <a:tblStyle styleId="{FD140DE3-5B15-4F6A-BE3E-65FB8A94BD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98817564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9881756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98817564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98817564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98817564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98817564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98817564e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98817564e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98817564e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98817564e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98817564e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98817564e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98817564e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98817564e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98817564e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98817564e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9881756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9881756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9881756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9881756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fff19ce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fff19ce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98817564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98817564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98817564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9881756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98817564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98817564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98817564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98817564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98817564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98817564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98817564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98817564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98817564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98817564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98817564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98817564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98817564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98817564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98817564e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98817564e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12e00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12e00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98817564e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98817564e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98817564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98817564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8817564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98817564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98817564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98817564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98817564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98817564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98817564e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98817564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98817564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98817564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a:t>Ôn tập</a:t>
            </a:r>
            <a:endParaRPr b="1" sz="4400"/>
          </a:p>
          <a:p>
            <a:pPr indent="0" lvl="0" marL="0" rtl="0" algn="ctr">
              <a:spcBef>
                <a:spcPts val="0"/>
              </a:spcBef>
              <a:spcAft>
                <a:spcPts val="0"/>
              </a:spcAft>
              <a:buNone/>
            </a:pPr>
            <a:r>
              <a:t/>
            </a:r>
            <a:endParaRPr b="1" sz="3400"/>
          </a:p>
          <a:p>
            <a:pPr indent="0" lvl="0" marL="0" rtl="0" algn="ctr">
              <a:spcBef>
                <a:spcPts val="0"/>
              </a:spcBef>
              <a:spcAft>
                <a:spcPts val="0"/>
              </a:spcAft>
              <a:buNone/>
            </a:pPr>
            <a:r>
              <a:rPr b="1" lang="en" sz="3400"/>
              <a:t>Do and share</a:t>
            </a:r>
            <a:endParaRPr sz="5800"/>
          </a:p>
        </p:txBody>
      </p:sp>
      <p:sp>
        <p:nvSpPr>
          <p:cNvPr id="55" name="Google Shape;55;p13"/>
          <p:cNvSpPr txBox="1"/>
          <p:nvPr>
            <p:ph idx="1" type="subTitle"/>
          </p:nvPr>
        </p:nvSpPr>
        <p:spPr>
          <a:xfrm>
            <a:off x="311700" y="2834125"/>
            <a:ext cx="8520600" cy="1959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Nhóm: N15</a:t>
            </a:r>
            <a:endParaRPr/>
          </a:p>
          <a:p>
            <a:pPr indent="0" lvl="0" marL="3657600" rtl="0" algn="l">
              <a:spcBef>
                <a:spcPts val="0"/>
              </a:spcBef>
              <a:spcAft>
                <a:spcPts val="0"/>
              </a:spcAft>
              <a:buClr>
                <a:schemeClr val="dk1"/>
              </a:buClr>
              <a:buSzPct val="44777"/>
              <a:buFont typeface="Arial"/>
              <a:buNone/>
            </a:pPr>
            <a:r>
              <a:rPr lang="en" sz="2456"/>
              <a:t>19120189</a:t>
            </a:r>
            <a:r>
              <a:rPr lang="en" sz="2456"/>
              <a:t> – Lê Tiến Đạt</a:t>
            </a:r>
            <a:endParaRPr sz="2456"/>
          </a:p>
          <a:p>
            <a:pPr indent="0" lvl="0" marL="3657600" rtl="0" algn="l">
              <a:spcBef>
                <a:spcPts val="0"/>
              </a:spcBef>
              <a:spcAft>
                <a:spcPts val="0"/>
              </a:spcAft>
              <a:buClr>
                <a:schemeClr val="dk1"/>
              </a:buClr>
              <a:buSzPct val="44777"/>
              <a:buFont typeface="Arial"/>
              <a:buNone/>
            </a:pPr>
            <a:r>
              <a:rPr lang="en" sz="2456"/>
              <a:t>19120540 – Nguyễn Tuấn Khanh</a:t>
            </a:r>
            <a:endParaRPr sz="2456"/>
          </a:p>
          <a:p>
            <a:pPr indent="0" lvl="0" marL="3657600" rtl="0" algn="l">
              <a:spcBef>
                <a:spcPts val="0"/>
              </a:spcBef>
              <a:spcAft>
                <a:spcPts val="0"/>
              </a:spcAft>
              <a:buClr>
                <a:schemeClr val="dk1"/>
              </a:buClr>
              <a:buSzPct val="44777"/>
              <a:buFont typeface="Arial"/>
              <a:buNone/>
            </a:pPr>
            <a:r>
              <a:rPr lang="en" sz="2456"/>
              <a:t>19120190 – Nguyễn Văn Đạt</a:t>
            </a:r>
            <a:endParaRPr sz="2456"/>
          </a:p>
          <a:p>
            <a:pPr indent="0" lvl="0" marL="3657600" rtl="0" algn="l">
              <a:spcBef>
                <a:spcPts val="0"/>
              </a:spcBef>
              <a:spcAft>
                <a:spcPts val="0"/>
              </a:spcAft>
              <a:buClr>
                <a:schemeClr val="dk1"/>
              </a:buClr>
              <a:buSzPct val="44777"/>
              <a:buFont typeface="Arial"/>
              <a:buNone/>
            </a:pPr>
            <a:r>
              <a:rPr lang="en" sz="2456"/>
              <a:t>19120218 – Nguyễn Xuân Hạnh</a:t>
            </a:r>
            <a:endParaRPr sz="2456"/>
          </a:p>
          <a:p>
            <a:pPr indent="0" lvl="0" marL="3657600" rtl="0" algn="l">
              <a:spcBef>
                <a:spcPts val="0"/>
              </a:spcBef>
              <a:spcAft>
                <a:spcPts val="0"/>
              </a:spcAft>
              <a:buClr>
                <a:schemeClr val="dk1"/>
              </a:buClr>
              <a:buSzPct val="44777"/>
              <a:buFont typeface="Arial"/>
              <a:buNone/>
            </a:pPr>
            <a:r>
              <a:rPr lang="en" sz="2456"/>
              <a:t>MSSV 5 – Họ tên 5</a:t>
            </a:r>
            <a:endParaRPr sz="245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HOẠT ĐỘNG CỦA QUY TRÌNH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Giới thiệu</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Có 4 hoạt động quy trình cơ bản:</a:t>
            </a:r>
            <a:endParaRPr/>
          </a:p>
          <a:p>
            <a:pPr indent="-342900" lvl="0" marL="457200" rtl="0" algn="l">
              <a:spcBef>
                <a:spcPts val="1200"/>
              </a:spcBef>
              <a:spcAft>
                <a:spcPts val="0"/>
              </a:spcAft>
              <a:buSzPts val="1800"/>
              <a:buChar char="●"/>
            </a:pPr>
            <a:r>
              <a:rPr lang="en"/>
              <a:t>Đặc tả</a:t>
            </a:r>
            <a:endParaRPr/>
          </a:p>
          <a:p>
            <a:pPr indent="-342900" lvl="0" marL="457200" rtl="0" algn="l">
              <a:spcBef>
                <a:spcPts val="0"/>
              </a:spcBef>
              <a:spcAft>
                <a:spcPts val="0"/>
              </a:spcAft>
              <a:buSzPts val="1800"/>
              <a:buChar char="●"/>
            </a:pPr>
            <a:r>
              <a:rPr lang="en"/>
              <a:t>Phát triển </a:t>
            </a:r>
            <a:endParaRPr/>
          </a:p>
          <a:p>
            <a:pPr indent="-342900" lvl="0" marL="457200" rtl="0" algn="l">
              <a:spcBef>
                <a:spcPts val="0"/>
              </a:spcBef>
              <a:spcAft>
                <a:spcPts val="0"/>
              </a:spcAft>
              <a:buSzPts val="1800"/>
              <a:buChar char="●"/>
            </a:pPr>
            <a:r>
              <a:rPr lang="en"/>
              <a:t>Thẩm định</a:t>
            </a:r>
            <a:endParaRPr/>
          </a:p>
          <a:p>
            <a:pPr indent="-342900" lvl="0" marL="457200" rtl="0" algn="l">
              <a:spcBef>
                <a:spcPts val="0"/>
              </a:spcBef>
              <a:spcAft>
                <a:spcPts val="0"/>
              </a:spcAft>
              <a:buSzPts val="1800"/>
              <a:buChar char="●"/>
            </a:pPr>
            <a:r>
              <a:rPr lang="en"/>
              <a:t>Cải tiến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Đặc tả phần mềm</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Là quy trình thiết lập danh sách các dịch vụ được yêu cầu và các ràng buộc đối với hoạt động của hệ thống và viejc phát triển hệ thống</a:t>
            </a:r>
            <a:endParaRPr/>
          </a:p>
          <a:p>
            <a:pPr indent="0" lvl="0" marL="0" rtl="0" algn="l">
              <a:spcBef>
                <a:spcPts val="1200"/>
              </a:spcBef>
              <a:spcAft>
                <a:spcPts val="0"/>
              </a:spcAft>
              <a:buNone/>
            </a:pPr>
            <a:r>
              <a:rPr lang="en"/>
              <a:t>Quy trình công nghệ yêu cầu:</a:t>
            </a:r>
            <a:endParaRPr/>
          </a:p>
          <a:p>
            <a:pPr indent="0" lvl="0" marL="0" rtl="0" algn="l">
              <a:spcBef>
                <a:spcPts val="1200"/>
              </a:spcBef>
              <a:spcAft>
                <a:spcPts val="1200"/>
              </a:spcAft>
              <a:buNone/>
            </a:pPr>
            <a:r>
              <a:t/>
            </a:r>
            <a:endParaRPr/>
          </a:p>
        </p:txBody>
      </p:sp>
      <p:pic>
        <p:nvPicPr>
          <p:cNvPr id="124" name="Google Shape;124;p24"/>
          <p:cNvPicPr preferRelativeResize="0"/>
          <p:nvPr/>
        </p:nvPicPr>
        <p:blipFill>
          <a:blip r:embed="rId3">
            <a:alphaModFix/>
          </a:blip>
          <a:stretch>
            <a:fillRect/>
          </a:stretch>
        </p:blipFill>
        <p:spPr>
          <a:xfrm>
            <a:off x="2381575" y="2406825"/>
            <a:ext cx="4981799" cy="262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Thiết kế và cài đặt phần mềm</a:t>
            </a:r>
            <a:endParaRPr/>
          </a:p>
        </p:txBody>
      </p:sp>
      <p:sp>
        <p:nvSpPr>
          <p:cNvPr id="130" name="Google Shape;130;p25"/>
          <p:cNvSpPr txBox="1"/>
          <p:nvPr>
            <p:ph idx="1" type="body"/>
          </p:nvPr>
        </p:nvSpPr>
        <p:spPr>
          <a:xfrm>
            <a:off x="437200" y="1219625"/>
            <a:ext cx="383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Là quy trình chuyển đổi các đặc tả thành hệ thống thực thi được</a:t>
            </a:r>
            <a:endParaRPr/>
          </a:p>
          <a:p>
            <a:pPr indent="-342900" lvl="0" marL="457200" rtl="0" algn="l">
              <a:spcBef>
                <a:spcPts val="1200"/>
              </a:spcBef>
              <a:spcAft>
                <a:spcPts val="0"/>
              </a:spcAft>
              <a:buSzPts val="1800"/>
              <a:buChar char="●"/>
            </a:pPr>
            <a:r>
              <a:rPr lang="en"/>
              <a:t>Thiết kế phần mềm: thiết kế một cấu trúc phần mềm để thực hóa đặc tả</a:t>
            </a:r>
            <a:endParaRPr/>
          </a:p>
          <a:p>
            <a:pPr indent="-342900" lvl="0" marL="457200" rtl="0" algn="l">
              <a:spcBef>
                <a:spcPts val="0"/>
              </a:spcBef>
              <a:spcAft>
                <a:spcPts val="0"/>
              </a:spcAft>
              <a:buSzPts val="1800"/>
              <a:buChar char="●"/>
            </a:pPr>
            <a:r>
              <a:rPr lang="en"/>
              <a:t>Cài đặt: Dịch cấu trúc đó thành chương trình thực thi được</a:t>
            </a:r>
            <a:endParaRPr/>
          </a:p>
          <a:p>
            <a:pPr indent="0" lvl="0" marL="0" rtl="0" algn="l">
              <a:spcBef>
                <a:spcPts val="1200"/>
              </a:spcBef>
              <a:spcAft>
                <a:spcPts val="1200"/>
              </a:spcAft>
              <a:buNone/>
            </a:pPr>
            <a:r>
              <a:t/>
            </a:r>
            <a:endParaRPr/>
          </a:p>
        </p:txBody>
      </p:sp>
      <p:pic>
        <p:nvPicPr>
          <p:cNvPr id="131" name="Google Shape;131;p25"/>
          <p:cNvPicPr preferRelativeResize="0"/>
          <p:nvPr/>
        </p:nvPicPr>
        <p:blipFill>
          <a:blip r:embed="rId3">
            <a:alphaModFix/>
          </a:blip>
          <a:stretch>
            <a:fillRect/>
          </a:stretch>
        </p:blipFill>
        <p:spPr>
          <a:xfrm>
            <a:off x="4480800" y="1503875"/>
            <a:ext cx="4663200" cy="3542065"/>
          </a:xfrm>
          <a:prstGeom prst="rect">
            <a:avLst/>
          </a:prstGeom>
          <a:noFill/>
          <a:ln>
            <a:noFill/>
          </a:ln>
        </p:spPr>
      </p:pic>
      <p:sp>
        <p:nvSpPr>
          <p:cNvPr id="132" name="Google Shape;132;p25"/>
          <p:cNvSpPr txBox="1"/>
          <p:nvPr/>
        </p:nvSpPr>
        <p:spPr>
          <a:xfrm>
            <a:off x="4590750" y="1042175"/>
            <a:ext cx="4159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Mô hình chung của quy trình thiết kế:</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Thẩm định phần mềm</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Kiểm định (verification) và thẩm định (validation) (V &amp; V) nhằm mục đích chỉ ra rằng</a:t>
            </a:r>
            <a:endParaRPr/>
          </a:p>
          <a:p>
            <a:pPr indent="-334327" lvl="0" marL="457200" rtl="0" algn="l">
              <a:spcBef>
                <a:spcPts val="1200"/>
              </a:spcBef>
              <a:spcAft>
                <a:spcPts val="0"/>
              </a:spcAft>
              <a:buSzPct val="100000"/>
              <a:buChar char="●"/>
            </a:pPr>
            <a:r>
              <a:rPr lang="en"/>
              <a:t>Một hệ thống tuân theo đặc tả của nó;</a:t>
            </a:r>
            <a:endParaRPr/>
          </a:p>
          <a:p>
            <a:pPr indent="-334327" lvl="0" marL="457200" rtl="0" algn="l">
              <a:spcBef>
                <a:spcPts val="0"/>
              </a:spcBef>
              <a:spcAft>
                <a:spcPts val="0"/>
              </a:spcAft>
              <a:buSzPct val="100000"/>
              <a:buChar char="●"/>
            </a:pPr>
            <a:r>
              <a:rPr lang="en"/>
              <a:t>Thỏa mãn yêu cầu của khách hàng hệ thống.</a:t>
            </a:r>
            <a:endParaRPr/>
          </a:p>
          <a:p>
            <a:pPr indent="0" lvl="0" marL="0" rtl="0" algn="l">
              <a:spcBef>
                <a:spcPts val="1200"/>
              </a:spcBef>
              <a:spcAft>
                <a:spcPts val="0"/>
              </a:spcAft>
              <a:buClr>
                <a:schemeClr val="dk1"/>
              </a:buClr>
              <a:buSzPct val="61111"/>
              <a:buFont typeface="Arial"/>
              <a:buNone/>
            </a:pPr>
            <a:r>
              <a:rPr lang="en"/>
              <a:t>Bao gồm các quy trình kiểm tra, duyệt (review) và kiểm thử hệ thống (system testing).</a:t>
            </a:r>
            <a:endParaRPr/>
          </a:p>
          <a:p>
            <a:pPr indent="0" lvl="0" marL="0" rtl="0" algn="l">
              <a:spcBef>
                <a:spcPts val="1200"/>
              </a:spcBef>
              <a:spcAft>
                <a:spcPts val="0"/>
              </a:spcAft>
              <a:buClr>
                <a:schemeClr val="dk1"/>
              </a:buClr>
              <a:buSzPct val="61111"/>
              <a:buFont typeface="Arial"/>
              <a:buNone/>
            </a:pPr>
            <a:r>
              <a:rPr lang="en"/>
              <a:t>Kiểm thử hệ thống bao gồm việc chạy hệ thống sử dụng các test case được viết ra dựa vào đặc tả.</a:t>
            </a:r>
            <a:endParaRPr/>
          </a:p>
          <a:p>
            <a:pPr indent="0" lvl="0" marL="0" rtl="0" algn="l">
              <a:spcBef>
                <a:spcPts val="1200"/>
              </a:spcBef>
              <a:spcAft>
                <a:spcPts val="0"/>
              </a:spcAft>
              <a:buClr>
                <a:schemeClr val="dk1"/>
              </a:buClr>
              <a:buSzPct val="61111"/>
              <a:buFont typeface="Arial"/>
              <a:buNone/>
            </a:pPr>
            <a:r>
              <a:rPr lang="en"/>
              <a:t>Kiểm thử (Testing) là hoạt động V&amp;V thường được sử dụng nhất.</a:t>
            </a:r>
            <a:endParaRPr/>
          </a:p>
          <a:p>
            <a:pPr indent="0" lvl="0" marL="0" rtl="0" algn="l">
              <a:spcBef>
                <a:spcPts val="1200"/>
              </a:spcBef>
              <a:spcAft>
                <a:spcPts val="1200"/>
              </a:spcAft>
              <a:buNone/>
            </a:pPr>
            <a:r>
              <a:t/>
            </a:r>
            <a:endParaRPr/>
          </a:p>
        </p:txBody>
      </p:sp>
      <p:pic>
        <p:nvPicPr>
          <p:cNvPr id="139" name="Google Shape;139;p26"/>
          <p:cNvPicPr preferRelativeResize="0"/>
          <p:nvPr/>
        </p:nvPicPr>
        <p:blipFill>
          <a:blip r:embed="rId3">
            <a:alphaModFix/>
          </a:blip>
          <a:stretch>
            <a:fillRect/>
          </a:stretch>
        </p:blipFill>
        <p:spPr>
          <a:xfrm>
            <a:off x="2027400" y="3884750"/>
            <a:ext cx="4392664" cy="125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giai đoạn kiểm thử phần mềm</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Kiểm thử trong khi phát triển(Development hoặc component testing)</a:t>
            </a:r>
            <a:endParaRPr/>
          </a:p>
          <a:p>
            <a:pPr indent="-334327" lvl="0" marL="457200" rtl="0" algn="l">
              <a:spcBef>
                <a:spcPts val="1200"/>
              </a:spcBef>
              <a:spcAft>
                <a:spcPts val="0"/>
              </a:spcAft>
              <a:buSzPct val="100000"/>
              <a:buChar char="●"/>
            </a:pPr>
            <a:r>
              <a:rPr lang="en"/>
              <a:t>Các component được kiểm thử một cách độc lập;</a:t>
            </a:r>
            <a:endParaRPr/>
          </a:p>
          <a:p>
            <a:pPr indent="-334327" lvl="0" marL="457200" rtl="0" algn="l">
              <a:spcBef>
                <a:spcPts val="0"/>
              </a:spcBef>
              <a:spcAft>
                <a:spcPts val="0"/>
              </a:spcAft>
              <a:buSzPct val="100000"/>
              <a:buChar char="●"/>
            </a:pPr>
            <a:r>
              <a:rPr lang="en"/>
              <a:t>Các component có thể là hàm hoặc đối tượng hoặc nhóm đồng nhất các thực thể.</a:t>
            </a:r>
            <a:endParaRPr/>
          </a:p>
          <a:p>
            <a:pPr indent="0" lvl="0" marL="0" rtl="0" algn="l">
              <a:spcBef>
                <a:spcPts val="1200"/>
              </a:spcBef>
              <a:spcAft>
                <a:spcPts val="0"/>
              </a:spcAft>
              <a:buClr>
                <a:schemeClr val="dk1"/>
              </a:buClr>
              <a:buSzPct val="61111"/>
              <a:buFont typeface="Arial"/>
              <a:buNone/>
            </a:pPr>
            <a:r>
              <a:rPr lang="en"/>
              <a:t>Kiểm thử hệ thống</a:t>
            </a:r>
            <a:endParaRPr/>
          </a:p>
          <a:p>
            <a:pPr indent="-334327" lvl="0" marL="457200" rtl="0" algn="l">
              <a:spcBef>
                <a:spcPts val="1200"/>
              </a:spcBef>
              <a:spcAft>
                <a:spcPts val="0"/>
              </a:spcAft>
              <a:buSzPct val="100000"/>
              <a:buChar char="●"/>
            </a:pPr>
            <a:r>
              <a:rPr lang="en"/>
              <a:t>Kiểm thử toàn bộ hệ thống.</a:t>
            </a:r>
            <a:endParaRPr/>
          </a:p>
          <a:p>
            <a:pPr indent="0" lvl="0" marL="0" rtl="0" algn="l">
              <a:spcBef>
                <a:spcPts val="1200"/>
              </a:spcBef>
              <a:spcAft>
                <a:spcPts val="0"/>
              </a:spcAft>
              <a:buClr>
                <a:schemeClr val="dk1"/>
              </a:buClr>
              <a:buSzPct val="61111"/>
              <a:buFont typeface="Arial"/>
              <a:buNone/>
            </a:pPr>
            <a:r>
              <a:rPr lang="en"/>
              <a:t>Kiểm thử người dùng</a:t>
            </a:r>
            <a:endParaRPr/>
          </a:p>
          <a:p>
            <a:pPr indent="-334327" lvl="0" marL="457200" rtl="0" algn="l">
              <a:spcBef>
                <a:spcPts val="1200"/>
              </a:spcBef>
              <a:spcAft>
                <a:spcPts val="0"/>
              </a:spcAft>
              <a:buSzPct val="100000"/>
              <a:buChar char="●"/>
            </a:pPr>
            <a:r>
              <a:rPr lang="en"/>
              <a:t>Kiểm thử với dữ liệu của khách hàng để kiểm tra rằng hệ thống đáp ứng được yêu cầu của khách hàng.</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pha kiểm thử quy trình hoạch định sẵn</a:t>
            </a:r>
            <a:endParaRPr/>
          </a:p>
        </p:txBody>
      </p:sp>
      <p:pic>
        <p:nvPicPr>
          <p:cNvPr id="151" name="Google Shape;151;p28"/>
          <p:cNvPicPr preferRelativeResize="0"/>
          <p:nvPr/>
        </p:nvPicPr>
        <p:blipFill>
          <a:blip r:embed="rId3">
            <a:alphaModFix/>
          </a:blip>
          <a:stretch>
            <a:fillRect/>
          </a:stretch>
        </p:blipFill>
        <p:spPr>
          <a:xfrm>
            <a:off x="1084600" y="1490225"/>
            <a:ext cx="7105650" cy="289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Cải tiến phần mềm</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Phần mềm vốn dĩ linh hoạt và có thể thay đổi.</a:t>
            </a:r>
            <a:endParaRPr/>
          </a:p>
          <a:p>
            <a:pPr indent="0" lvl="0" marL="0" rtl="0" algn="l">
              <a:spcBef>
                <a:spcPts val="1200"/>
              </a:spcBef>
              <a:spcAft>
                <a:spcPts val="0"/>
              </a:spcAft>
              <a:buClr>
                <a:schemeClr val="dk1"/>
              </a:buClr>
              <a:buSzPts val="1100"/>
              <a:buFont typeface="Arial"/>
              <a:buNone/>
            </a:pPr>
            <a:r>
              <a:rPr lang="en"/>
              <a:t>Yêu cầu thay đổi do hoạt động thương mại thay đổi -&gt; phần mềm hỗ trợ cũng phải cải tiến và thay đổi theo.</a:t>
            </a:r>
            <a:endParaRPr/>
          </a:p>
          <a:p>
            <a:pPr indent="0" lvl="0" marL="0" rtl="0" algn="l">
              <a:spcBef>
                <a:spcPts val="1200"/>
              </a:spcBef>
              <a:spcAft>
                <a:spcPts val="0"/>
              </a:spcAft>
              <a:buClr>
                <a:schemeClr val="dk1"/>
              </a:buClr>
              <a:buSzPts val="1100"/>
              <a:buFont typeface="Arial"/>
              <a:buNone/>
            </a:pPr>
            <a:r>
              <a:rPr lang="en"/>
              <a:t>Ranh giới giữa phát triển phần mềm và cải tiến phần mềm ngày càng mờ nhạt đi. Ngày càng ít phần mềm được phát triển hoàn toàn mới.</a:t>
            </a:r>
            <a:endParaRPr/>
          </a:p>
          <a:p>
            <a:pPr indent="0" lvl="0" marL="0" rtl="0" algn="l">
              <a:spcBef>
                <a:spcPts val="1200"/>
              </a:spcBef>
              <a:spcAft>
                <a:spcPts val="1200"/>
              </a:spcAft>
              <a:buNone/>
            </a:pPr>
            <a:r>
              <a:t/>
            </a:r>
            <a:endParaRPr/>
          </a:p>
        </p:txBody>
      </p:sp>
      <p:pic>
        <p:nvPicPr>
          <p:cNvPr id="158" name="Google Shape;158;p29"/>
          <p:cNvPicPr preferRelativeResize="0"/>
          <p:nvPr/>
        </p:nvPicPr>
        <p:blipFill>
          <a:blip r:embed="rId3">
            <a:alphaModFix/>
          </a:blip>
          <a:stretch>
            <a:fillRect/>
          </a:stretch>
        </p:blipFill>
        <p:spPr>
          <a:xfrm>
            <a:off x="1630375" y="3151850"/>
            <a:ext cx="5707500" cy="207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Thích nghi với sự thay đổi</a:t>
            </a:r>
            <a:endParaRPr/>
          </a:p>
        </p:txBody>
      </p:sp>
      <p:sp>
        <p:nvSpPr>
          <p:cNvPr id="164" name="Google Shape;164;p30"/>
          <p:cNvSpPr txBox="1"/>
          <p:nvPr>
            <p:ph idx="1" type="body"/>
          </p:nvPr>
        </p:nvSpPr>
        <p:spPr>
          <a:xfrm>
            <a:off x="311700" y="954550"/>
            <a:ext cx="8520600" cy="4114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Thay đổi yêu cầu</a:t>
            </a:r>
            <a:endParaRPr/>
          </a:p>
          <a:p>
            <a:pPr indent="-334327" lvl="0" marL="914400" rtl="0" algn="l">
              <a:spcBef>
                <a:spcPts val="0"/>
              </a:spcBef>
              <a:spcAft>
                <a:spcPts val="0"/>
              </a:spcAft>
              <a:buSzPct val="100000"/>
              <a:buChar char="+"/>
            </a:pPr>
            <a:r>
              <a:rPr lang="en"/>
              <a:t>Sự thay đổi yêu cầu là điều hiển nhiên (thay đổi yêu cầu do phát sinh cái mới, Công nghệ mới, thay đổi ứng dụng).</a:t>
            </a:r>
            <a:endParaRPr/>
          </a:p>
          <a:p>
            <a:pPr indent="-334327" lvl="0" marL="914400" rtl="0" algn="l">
              <a:spcBef>
                <a:spcPts val="0"/>
              </a:spcBef>
              <a:spcAft>
                <a:spcPts val="0"/>
              </a:spcAft>
              <a:buSzPct val="100000"/>
              <a:buChar char="+"/>
            </a:pPr>
            <a:r>
              <a:rPr lang="en"/>
              <a:t>Thay đổi dẫn đến việc làm lại (chi phí làm lại và chi phí cài đặt tính năng mới).</a:t>
            </a:r>
            <a:endParaRPr/>
          </a:p>
          <a:p>
            <a:pPr indent="-334327" lvl="0" marL="457200" rtl="0" algn="l">
              <a:spcBef>
                <a:spcPts val="0"/>
              </a:spcBef>
              <a:spcAft>
                <a:spcPts val="0"/>
              </a:spcAft>
              <a:buSzPct val="100000"/>
              <a:buChar char="-"/>
            </a:pPr>
            <a:r>
              <a:rPr lang="en"/>
              <a:t>Giảm thiểu chi phí làm lại</a:t>
            </a:r>
            <a:endParaRPr/>
          </a:p>
          <a:p>
            <a:pPr indent="-334327" lvl="0" marL="914400" rtl="0" algn="l">
              <a:spcBef>
                <a:spcPts val="0"/>
              </a:spcBef>
              <a:spcAft>
                <a:spcPts val="0"/>
              </a:spcAft>
              <a:buSzPct val="100000"/>
              <a:buChar char="+"/>
            </a:pPr>
            <a:r>
              <a:rPr lang="en"/>
              <a:t>Tránh thay đổi (quy trình phần mềm có chứa các hoạt động dự đoán trước những thay đổi).</a:t>
            </a:r>
            <a:endParaRPr/>
          </a:p>
          <a:p>
            <a:pPr indent="-334327" lvl="0" marL="914400" rtl="0" algn="l">
              <a:spcBef>
                <a:spcPts val="0"/>
              </a:spcBef>
              <a:spcAft>
                <a:spcPts val="0"/>
              </a:spcAft>
              <a:buSzPct val="100000"/>
              <a:buChar char="+"/>
            </a:pPr>
            <a:r>
              <a:rPr lang="en"/>
              <a:t>Chấp nhận thay đổi (thay đổi được thực hiện với chi phí khá thấp, sử dụng mô hình phân phối dần dần).</a:t>
            </a:r>
            <a:endParaRPr/>
          </a:p>
          <a:p>
            <a:pPr indent="-334327" lvl="0" marL="457200" rtl="0" algn="l">
              <a:spcBef>
                <a:spcPts val="0"/>
              </a:spcBef>
              <a:spcAft>
                <a:spcPts val="0"/>
              </a:spcAft>
              <a:buSzPct val="100000"/>
              <a:buChar char="-"/>
            </a:pPr>
            <a:r>
              <a:rPr lang="en"/>
              <a:t>Nguyên bản phần mềm (là phiên bản đầu tiên của một hệ thống được dùng để demo).</a:t>
            </a:r>
            <a:endParaRPr/>
          </a:p>
          <a:p>
            <a:pPr indent="-334327" lvl="0" marL="457200" rtl="0" algn="l">
              <a:spcBef>
                <a:spcPts val="0"/>
              </a:spcBef>
              <a:spcAft>
                <a:spcPts val="0"/>
              </a:spcAft>
              <a:buSzPct val="100000"/>
              <a:buChar char="-"/>
            </a:pPr>
            <a:r>
              <a:rPr lang="en"/>
              <a:t>Một nguyên bản có thể được sử dụng trong các trường hợp </a:t>
            </a:r>
            <a:endParaRPr/>
          </a:p>
          <a:p>
            <a:pPr indent="-334327" lvl="0" marL="914400" rtl="0" algn="l">
              <a:spcBef>
                <a:spcPts val="0"/>
              </a:spcBef>
              <a:spcAft>
                <a:spcPts val="0"/>
              </a:spcAft>
              <a:buSzPct val="100000"/>
              <a:buChar char="+"/>
            </a:pPr>
            <a:r>
              <a:rPr lang="en"/>
              <a:t>Trong quy trình công nghệ yêu cầu (thu thập yêu cầu và thẩm định yêu cầu)</a:t>
            </a:r>
            <a:endParaRPr/>
          </a:p>
          <a:p>
            <a:pPr indent="-334327" lvl="0" marL="914400" rtl="0" algn="l">
              <a:spcBef>
                <a:spcPts val="0"/>
              </a:spcBef>
              <a:spcAft>
                <a:spcPts val="0"/>
              </a:spcAft>
              <a:buSzPct val="100000"/>
              <a:buChar char="+"/>
            </a:pPr>
            <a:r>
              <a:rPr lang="en"/>
              <a:t>Trong quy trình thiết kế (phát triển thiết kế giao diện người dùng)</a:t>
            </a:r>
            <a:endParaRPr/>
          </a:p>
          <a:p>
            <a:pPr indent="-334327" lvl="0" marL="914400" rtl="0" algn="l">
              <a:spcBef>
                <a:spcPts val="0"/>
              </a:spcBef>
              <a:spcAft>
                <a:spcPts val="0"/>
              </a:spcAft>
              <a:buSzPct val="100000"/>
              <a:buChar char="+"/>
            </a:pPr>
            <a:r>
              <a:rPr lang="en"/>
              <a:t>Trong quy trình kiểm thử (chạy các kiểm thử back-to-back)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Quy trình phát triển nguyên bản</a:t>
            </a:r>
            <a:endParaRPr/>
          </a:p>
        </p:txBody>
      </p:sp>
      <p:pic>
        <p:nvPicPr>
          <p:cNvPr id="170" name="Google Shape;170;p31"/>
          <p:cNvPicPr preferRelativeResize="0"/>
          <p:nvPr/>
        </p:nvPicPr>
        <p:blipFill rotWithShape="1">
          <a:blip r:embed="rId3">
            <a:alphaModFix/>
          </a:blip>
          <a:srcRect b="0" l="-826" r="0" t="0"/>
          <a:stretch/>
        </p:blipFill>
        <p:spPr>
          <a:xfrm>
            <a:off x="129750" y="1372375"/>
            <a:ext cx="8881249" cy="2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Yêu cầu</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600"/>
              </a:spcBef>
              <a:spcAft>
                <a:spcPts val="0"/>
              </a:spcAft>
              <a:buClr>
                <a:schemeClr val="dk1"/>
              </a:buClr>
              <a:buSzPts val="2400"/>
              <a:buChar char="●"/>
            </a:pPr>
            <a:r>
              <a:rPr lang="en" sz="2400">
                <a:solidFill>
                  <a:schemeClr val="dk1"/>
                </a:solidFill>
              </a:rPr>
              <a:t>Đây là Bài tập nhóm.</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Thời gian thực hiện : 1 giờ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Nội dung</a:t>
            </a:r>
            <a:endParaRPr sz="2400">
              <a:solidFill>
                <a:schemeClr val="dk1"/>
              </a:solidFill>
            </a:endParaRPr>
          </a:p>
          <a:p>
            <a:pPr indent="-342900" lvl="1" marL="914400" rtl="0" algn="l">
              <a:spcBef>
                <a:spcPts val="0"/>
              </a:spcBef>
              <a:spcAft>
                <a:spcPts val="0"/>
              </a:spcAft>
              <a:buSzPts val="1800"/>
              <a:buChar char="○"/>
            </a:pPr>
            <a:r>
              <a:rPr lang="en" sz="1800"/>
              <a:t>Nhóm sẽ xem lại một bài học được gán cho nhóm (xem file Google Sheet cùng thư mục), chọn các ý chính của bài học và biểu diễn lại theo cách của các bạn, sử dụng từ ngữ của bạn.</a:t>
            </a:r>
            <a:endParaRPr sz="1800"/>
          </a:p>
          <a:p>
            <a:pPr indent="-342900" lvl="1" marL="914400" rtl="0" algn="l">
              <a:spcBef>
                <a:spcPts val="0"/>
              </a:spcBef>
              <a:spcAft>
                <a:spcPts val="0"/>
              </a:spcAft>
              <a:buSzPts val="1800"/>
              <a:buChar char="○"/>
            </a:pPr>
            <a:r>
              <a:rPr lang="en" sz="1800"/>
              <a:t>Nhóm có thể sử dụng bất kỳ cách biểu diễn nào (tự vẽ hình, sử dụng mind map, viết text. …)</a:t>
            </a:r>
            <a:endParaRPr sz="2000">
              <a:solidFill>
                <a:schemeClr val="dk1"/>
              </a:solidFill>
            </a:endParaRPr>
          </a:p>
          <a:p>
            <a:pPr indent="0" lvl="0" marL="914400" rtl="0" algn="just">
              <a:spcBef>
                <a:spcPts val="1200"/>
              </a:spcBef>
              <a:spcAft>
                <a:spcPts val="0"/>
              </a:spcAft>
              <a:buNone/>
            </a:pPr>
            <a:r>
              <a:t/>
            </a:r>
            <a:endParaRPr sz="2000">
              <a:solidFill>
                <a:schemeClr val="dk1"/>
              </a:solidFill>
            </a:endParaRPr>
          </a:p>
          <a:p>
            <a:pPr indent="0" lvl="0" marL="914400" rtl="0" algn="just">
              <a:spcBef>
                <a:spcPts val="700"/>
              </a:spcBef>
              <a:spcAft>
                <a:spcPts val="0"/>
              </a:spcAft>
              <a:buNone/>
            </a:pPr>
            <a:r>
              <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Phát triển nguyên bản</a:t>
            </a:r>
            <a:endParaRPr/>
          </a:p>
        </p:txBody>
      </p:sp>
      <p:sp>
        <p:nvSpPr>
          <p:cNvPr id="176" name="Google Shape;176;p32"/>
          <p:cNvSpPr txBox="1"/>
          <p:nvPr>
            <p:ph idx="1" type="body"/>
          </p:nvPr>
        </p:nvSpPr>
        <p:spPr>
          <a:xfrm>
            <a:off x="311700" y="1152475"/>
            <a:ext cx="8520600" cy="3954000"/>
          </a:xfrm>
          <a:prstGeom prst="rect">
            <a:avLst/>
          </a:prstGeom>
        </p:spPr>
        <p:txBody>
          <a:bodyPr anchorCtr="0" anchor="t" bIns="91425" lIns="91425" spcFirstLastPara="1" rIns="91425" wrap="square" tIns="91425">
            <a:normAutofit fontScale="92500"/>
          </a:bodyPr>
          <a:lstStyle/>
          <a:p>
            <a:pPr indent="-338604" lvl="0" marL="457200" rtl="0" algn="l">
              <a:spcBef>
                <a:spcPts val="0"/>
              </a:spcBef>
              <a:spcAft>
                <a:spcPts val="0"/>
              </a:spcAft>
              <a:buSzPct val="100000"/>
              <a:buChar char="-"/>
            </a:pPr>
            <a:r>
              <a:rPr lang="en" sz="1872"/>
              <a:t>Có thể dựa vào các công cụ và ngôn ngữ</a:t>
            </a:r>
            <a:endParaRPr sz="1872"/>
          </a:p>
          <a:p>
            <a:pPr indent="-338604" lvl="0" marL="457200" rtl="0" algn="l">
              <a:spcBef>
                <a:spcPts val="0"/>
              </a:spcBef>
              <a:spcAft>
                <a:spcPts val="0"/>
              </a:spcAft>
              <a:buSzPct val="100000"/>
              <a:buChar char="-"/>
            </a:pPr>
            <a:r>
              <a:rPr lang="en" sz="1872"/>
              <a:t>Có thể loại bỏ một số tính năng</a:t>
            </a:r>
            <a:endParaRPr sz="1872"/>
          </a:p>
          <a:p>
            <a:pPr indent="-338604" lvl="0" marL="914400" rtl="0" algn="l">
              <a:spcBef>
                <a:spcPts val="0"/>
              </a:spcBef>
              <a:spcAft>
                <a:spcPts val="0"/>
              </a:spcAft>
              <a:buSzPct val="100000"/>
              <a:buChar char="+"/>
            </a:pPr>
            <a:r>
              <a:rPr lang="en" sz="1872"/>
              <a:t>Nguyên bản nên tập trung vào những tính năng chưa được hiểu rõ ràng</a:t>
            </a:r>
            <a:endParaRPr sz="1872"/>
          </a:p>
          <a:p>
            <a:pPr indent="-338604" lvl="0" marL="914400" rtl="0" algn="l">
              <a:spcBef>
                <a:spcPts val="0"/>
              </a:spcBef>
              <a:spcAft>
                <a:spcPts val="0"/>
              </a:spcAft>
              <a:buSzPct val="100000"/>
              <a:buChar char="+"/>
            </a:pPr>
            <a:r>
              <a:rPr lang="en" sz="1872"/>
              <a:t>Kiểm tra lỗi không nằm trong nguyên bản</a:t>
            </a:r>
            <a:endParaRPr sz="1872"/>
          </a:p>
          <a:p>
            <a:pPr indent="-338604" lvl="0" marL="914400" rtl="0" algn="l">
              <a:spcBef>
                <a:spcPts val="0"/>
              </a:spcBef>
              <a:spcAft>
                <a:spcPts val="0"/>
              </a:spcAft>
              <a:buSzPct val="100000"/>
              <a:buChar char="+"/>
            </a:pPr>
            <a:r>
              <a:rPr lang="en" sz="1872"/>
              <a:t>Tập trung vào các yêu cầu chức năng hơn là các yêu cầu phi chức năng</a:t>
            </a:r>
            <a:endParaRPr sz="1872"/>
          </a:p>
          <a:p>
            <a:pPr indent="-338604" lvl="0" marL="457200" rtl="0" algn="l">
              <a:spcBef>
                <a:spcPts val="0"/>
              </a:spcBef>
              <a:spcAft>
                <a:spcPts val="0"/>
              </a:spcAft>
              <a:buSzPct val="100000"/>
              <a:buChar char="-"/>
            </a:pPr>
            <a:r>
              <a:rPr lang="en" sz="1872"/>
              <a:t>Nguyên bản không phải là cái cơ bản để phát triển hệ thống do:</a:t>
            </a:r>
            <a:endParaRPr sz="1872"/>
          </a:p>
          <a:p>
            <a:pPr indent="-338604" lvl="0" marL="914400" rtl="0" algn="l">
              <a:spcBef>
                <a:spcPts val="0"/>
              </a:spcBef>
              <a:spcAft>
                <a:spcPts val="0"/>
              </a:spcAft>
              <a:buSzPct val="100000"/>
              <a:buChar char="+"/>
            </a:pPr>
            <a:r>
              <a:rPr lang="en" sz="1872"/>
              <a:t>Khó để đáp ứng được các yêu cầu phi chức năng</a:t>
            </a:r>
            <a:endParaRPr sz="1872"/>
          </a:p>
          <a:p>
            <a:pPr indent="-338604" lvl="0" marL="914400" rtl="0" algn="l">
              <a:spcBef>
                <a:spcPts val="0"/>
              </a:spcBef>
              <a:spcAft>
                <a:spcPts val="0"/>
              </a:spcAft>
              <a:buSzPct val="100000"/>
              <a:buChar char="+"/>
            </a:pPr>
            <a:r>
              <a:rPr lang="en" sz="1872"/>
              <a:t>Nguyên bản thường không được viết tài liệu</a:t>
            </a:r>
            <a:endParaRPr sz="1872"/>
          </a:p>
          <a:p>
            <a:pPr indent="-338604" lvl="0" marL="914400" rtl="0" algn="l">
              <a:spcBef>
                <a:spcPts val="0"/>
              </a:spcBef>
              <a:spcAft>
                <a:spcPts val="0"/>
              </a:spcAft>
              <a:buSzPct val="100000"/>
              <a:buChar char="+"/>
            </a:pPr>
            <a:r>
              <a:rPr lang="en" sz="1872"/>
              <a:t>Cấu trúc nguyên bản thường bị phá vỡ</a:t>
            </a:r>
            <a:endParaRPr sz="1872"/>
          </a:p>
          <a:p>
            <a:pPr indent="-338604" lvl="0" marL="914400" rtl="0" algn="l">
              <a:spcBef>
                <a:spcPts val="0"/>
              </a:spcBef>
              <a:spcAft>
                <a:spcPts val="0"/>
              </a:spcAft>
              <a:buSzPct val="100000"/>
              <a:buChar char="+"/>
            </a:pPr>
            <a:r>
              <a:rPr lang="en" sz="1872"/>
              <a:t>Nguyên bản có thể không đáp ứng được tiêu chuẩn chất lượng về mặt tổ chức.</a:t>
            </a:r>
            <a:endParaRPr sz="1872"/>
          </a:p>
          <a:p>
            <a:pPr indent="0" lvl="0" marL="9144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Chuyển giao dần dần</a:t>
            </a:r>
            <a:endParaRPr/>
          </a:p>
        </p:txBody>
      </p:sp>
      <p:sp>
        <p:nvSpPr>
          <p:cNvPr id="182" name="Google Shape;182;p33"/>
          <p:cNvSpPr txBox="1"/>
          <p:nvPr>
            <p:ph idx="1" type="body"/>
          </p:nvPr>
        </p:nvSpPr>
        <p:spPr>
          <a:xfrm>
            <a:off x="311700" y="1152475"/>
            <a:ext cx="8520600" cy="3898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Thay vì phân phối hệ thống một lần, ta phát triển và phân phối hệ thống bằng cách chia ra thành từng phần nhỏ chứa một phần tính năng được yêu cầu.</a:t>
            </a:r>
            <a:endParaRPr/>
          </a:p>
          <a:p>
            <a:pPr indent="-342900" lvl="0" marL="457200" rtl="0" algn="l">
              <a:spcBef>
                <a:spcPts val="0"/>
              </a:spcBef>
              <a:spcAft>
                <a:spcPts val="0"/>
              </a:spcAft>
              <a:buSzPts val="1800"/>
              <a:buChar char="-"/>
            </a:pPr>
            <a:r>
              <a:rPr lang="en"/>
              <a:t>Những yêu cầu có độ ưu tiên cao nhất sẽ được đặt trong các phần đầu tiên.</a:t>
            </a:r>
            <a:endParaRPr/>
          </a:p>
          <a:p>
            <a:pPr indent="-342900" lvl="0" marL="457200" rtl="0" algn="l">
              <a:spcBef>
                <a:spcPts val="0"/>
              </a:spcBef>
              <a:spcAft>
                <a:spcPts val="0"/>
              </a:spcAft>
              <a:buSzPts val="1800"/>
              <a:buChar char="-"/>
            </a:pPr>
            <a:r>
              <a:rPr lang="en"/>
              <a:t>Việc phân tích yêu cầu cho phần tiếp theo có thể được tiến hành nhưng thay đổi yêu cầu cho phần hiện tại không được chấp nhận.</a:t>
            </a:r>
            <a:endParaRPr/>
          </a:p>
          <a:p>
            <a:pPr indent="-342900" lvl="0" marL="457200" rtl="0" algn="l">
              <a:spcBef>
                <a:spcPts val="0"/>
              </a:spcBef>
              <a:spcAft>
                <a:spcPts val="0"/>
              </a:spcAft>
              <a:buSzPts val="1800"/>
              <a:buChar char="-"/>
            </a:pPr>
            <a:r>
              <a:rPr lang="en"/>
              <a:t>Phát triển dần dần: </a:t>
            </a:r>
            <a:endParaRPr/>
          </a:p>
          <a:p>
            <a:pPr indent="-342900" lvl="0" marL="914400" rtl="0" algn="l">
              <a:spcBef>
                <a:spcPts val="0"/>
              </a:spcBef>
              <a:spcAft>
                <a:spcPts val="0"/>
              </a:spcAft>
              <a:buSzPts val="1800"/>
              <a:buChar char="+"/>
            </a:pPr>
            <a:r>
              <a:rPr lang="en"/>
              <a:t>Phát triển,đánh giá mỗi phần trước khi phát triển phần tiếp theo</a:t>
            </a:r>
            <a:endParaRPr/>
          </a:p>
          <a:p>
            <a:pPr indent="-342900" lvl="0" marL="914400" rtl="0" algn="l">
              <a:spcBef>
                <a:spcPts val="0"/>
              </a:spcBef>
              <a:spcAft>
                <a:spcPts val="0"/>
              </a:spcAft>
              <a:buSzPts val="1800"/>
              <a:buChar char="+"/>
            </a:pPr>
            <a:r>
              <a:rPr lang="en"/>
              <a:t>Sử dụng trong các phương pháp linh hoạt</a:t>
            </a:r>
            <a:endParaRPr/>
          </a:p>
          <a:p>
            <a:pPr indent="-342900" lvl="0" marL="914400" rtl="0" algn="l">
              <a:spcBef>
                <a:spcPts val="0"/>
              </a:spcBef>
              <a:spcAft>
                <a:spcPts val="0"/>
              </a:spcAft>
              <a:buSzPts val="1800"/>
              <a:buChar char="+"/>
            </a:pPr>
            <a:r>
              <a:rPr lang="en"/>
              <a:t>Đánh giá được thực hiện bởi đại diện người sử dụng/khách hàng.</a:t>
            </a:r>
            <a:endParaRPr/>
          </a:p>
          <a:p>
            <a:pPr indent="-342900" lvl="0" marL="457200" rtl="0" algn="l">
              <a:spcBef>
                <a:spcPts val="0"/>
              </a:spcBef>
              <a:spcAft>
                <a:spcPts val="0"/>
              </a:spcAft>
              <a:buSzPts val="1800"/>
              <a:buChar char="-"/>
            </a:pPr>
            <a:r>
              <a:rPr lang="en"/>
              <a:t>Chuyển giao dần dần:</a:t>
            </a:r>
            <a:endParaRPr/>
          </a:p>
          <a:p>
            <a:pPr indent="-342900" lvl="0" marL="914400" rtl="0" algn="l">
              <a:spcBef>
                <a:spcPts val="0"/>
              </a:spcBef>
              <a:spcAft>
                <a:spcPts val="0"/>
              </a:spcAft>
              <a:buSzPts val="1800"/>
              <a:buChar char="+"/>
            </a:pPr>
            <a:r>
              <a:rPr lang="en"/>
              <a:t>Triển khai một phần để sử dụng cho người dùng cuối</a:t>
            </a:r>
            <a:endParaRPr/>
          </a:p>
          <a:p>
            <a:pPr indent="-342900" lvl="0" marL="914400" rtl="0" algn="l">
              <a:spcBef>
                <a:spcPts val="0"/>
              </a:spcBef>
              <a:spcAft>
                <a:spcPts val="0"/>
              </a:spcAft>
              <a:buSzPts val="1800"/>
              <a:buChar char="+"/>
            </a:pPr>
            <a:r>
              <a:rPr lang="en"/>
              <a:t>Đánh giá thực tế hơn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Chuyển giao dần dần</a:t>
            </a:r>
            <a:endParaRPr/>
          </a:p>
        </p:txBody>
      </p:sp>
      <p:pic>
        <p:nvPicPr>
          <p:cNvPr id="188" name="Google Shape;188;p34"/>
          <p:cNvPicPr preferRelativeResize="0"/>
          <p:nvPr/>
        </p:nvPicPr>
        <p:blipFill>
          <a:blip r:embed="rId3">
            <a:alphaModFix/>
          </a:blip>
          <a:stretch>
            <a:fillRect/>
          </a:stretch>
        </p:blipFill>
        <p:spPr>
          <a:xfrm>
            <a:off x="152400" y="1170125"/>
            <a:ext cx="8891925" cy="3343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Ưu điểm của chuyển giao dần dần</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Khách hàng sớm được bàn giao sản phẩm</a:t>
            </a:r>
            <a:endParaRPr/>
          </a:p>
          <a:p>
            <a:pPr indent="-342900" lvl="0" marL="457200" rtl="0" algn="l">
              <a:spcBef>
                <a:spcPts val="0"/>
              </a:spcBef>
              <a:spcAft>
                <a:spcPts val="0"/>
              </a:spcAft>
              <a:buSzPts val="1800"/>
              <a:buChar char="-"/>
            </a:pPr>
            <a:r>
              <a:rPr lang="en"/>
              <a:t>Các phần đầu như một nguyên bản để hỗ trợ cho việc xác định yêu cầu</a:t>
            </a:r>
            <a:endParaRPr/>
          </a:p>
          <a:p>
            <a:pPr indent="-342900" lvl="0" marL="457200" rtl="0" algn="l">
              <a:spcBef>
                <a:spcPts val="0"/>
              </a:spcBef>
              <a:spcAft>
                <a:spcPts val="0"/>
              </a:spcAft>
              <a:buSzPts val="1800"/>
              <a:buChar char="-"/>
            </a:pPr>
            <a:r>
              <a:rPr lang="en"/>
              <a:t>Nguy cơ thất bại toàn hệ thống thấp</a:t>
            </a:r>
            <a:endParaRPr/>
          </a:p>
          <a:p>
            <a:pPr indent="-342900" lvl="0" marL="457200" rtl="0" algn="l">
              <a:spcBef>
                <a:spcPts val="0"/>
              </a:spcBef>
              <a:spcAft>
                <a:spcPts val="0"/>
              </a:spcAft>
              <a:buSzPts val="1800"/>
              <a:buChar char="-"/>
            </a:pPr>
            <a:r>
              <a:rPr lang="en"/>
              <a:t>Dễ thích nghi với sự thay đổi của hệ thống(do phát triển từng phần)</a:t>
            </a:r>
            <a:endParaRPr/>
          </a:p>
          <a:p>
            <a:pPr indent="-342900" lvl="0" marL="457200" rtl="0" algn="l">
              <a:spcBef>
                <a:spcPts val="0"/>
              </a:spcBef>
              <a:spcAft>
                <a:spcPts val="0"/>
              </a:spcAft>
              <a:buSzPts val="1800"/>
              <a:buChar char="-"/>
            </a:pPr>
            <a:r>
              <a:rPr lang="en"/>
              <a:t>Những dịch vụ hệ thống có độ ưu tiên cao nhất sẽ được kiểm thử nhiều nhất</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Mô hình xoắn ốc Boehm</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Quy trình được biểu diễn như một đường xoắn ốc</a:t>
            </a:r>
            <a:endParaRPr/>
          </a:p>
          <a:p>
            <a:pPr indent="-342900" lvl="0" marL="457200" rtl="0" algn="l">
              <a:spcBef>
                <a:spcPts val="0"/>
              </a:spcBef>
              <a:spcAft>
                <a:spcPts val="0"/>
              </a:spcAft>
              <a:buSzPts val="1800"/>
              <a:buChar char="-"/>
            </a:pPr>
            <a:r>
              <a:rPr lang="en"/>
              <a:t>Mỗi vòng lặp trong đường xoắn ốc biểu diễn một pha của quy trình.</a:t>
            </a:r>
            <a:endParaRPr/>
          </a:p>
          <a:p>
            <a:pPr indent="-342900" lvl="0" marL="457200" rtl="0" algn="l">
              <a:spcBef>
                <a:spcPts val="0"/>
              </a:spcBef>
              <a:spcAft>
                <a:spcPts val="0"/>
              </a:spcAft>
              <a:buSzPts val="1800"/>
              <a:buChar char="-"/>
            </a:pPr>
            <a:r>
              <a:rPr lang="en"/>
              <a:t>Không có những pha cố định (đặt tả,thiết kế,..) các vòng lặp được chọn theo nhu cầu.</a:t>
            </a:r>
            <a:endParaRPr/>
          </a:p>
          <a:p>
            <a:pPr indent="-342900" lvl="0" marL="457200" rtl="0" algn="l">
              <a:spcBef>
                <a:spcPts val="0"/>
              </a:spcBef>
              <a:spcAft>
                <a:spcPts val="0"/>
              </a:spcAft>
              <a:buSzPts val="1800"/>
              <a:buChar char="-"/>
            </a:pPr>
            <a:r>
              <a:rPr lang="en"/>
              <a:t>Rủi ro được đánh giá rõ ràng và được giải quyết trong suốt quy trình.</a:t>
            </a:r>
            <a:endParaRPr/>
          </a:p>
          <a:p>
            <a:pPr indent="0" lvl="0" marL="45720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3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Mô hình xoắn ốc Boehm</a:t>
            </a:r>
            <a:endParaRPr/>
          </a:p>
        </p:txBody>
      </p:sp>
      <p:pic>
        <p:nvPicPr>
          <p:cNvPr id="206" name="Google Shape;206;p37"/>
          <p:cNvPicPr preferRelativeResize="0"/>
          <p:nvPr/>
        </p:nvPicPr>
        <p:blipFill>
          <a:blip r:embed="rId3">
            <a:alphaModFix/>
          </a:blip>
          <a:stretch>
            <a:fillRect/>
          </a:stretch>
        </p:blipFill>
        <p:spPr>
          <a:xfrm>
            <a:off x="1320100" y="831325"/>
            <a:ext cx="5690995" cy="3872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Các phân khu (sector) của mô hình xoắn ốc</a:t>
            </a:r>
            <a:endParaRPr/>
          </a:p>
        </p:txBody>
      </p:sp>
      <p:sp>
        <p:nvSpPr>
          <p:cNvPr id="212" name="Google Shape;212;p38"/>
          <p:cNvSpPr txBox="1"/>
          <p:nvPr>
            <p:ph idx="1" type="body"/>
          </p:nvPr>
        </p:nvSpPr>
        <p:spPr>
          <a:xfrm>
            <a:off x="311700" y="1736325"/>
            <a:ext cx="8520600" cy="210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Thiết lập mục tiêu (xác định mục tiêu cụ thể của pha)</a:t>
            </a:r>
            <a:endParaRPr/>
          </a:p>
          <a:p>
            <a:pPr indent="-342900" lvl="0" marL="457200" rtl="0" algn="l">
              <a:spcBef>
                <a:spcPts val="0"/>
              </a:spcBef>
              <a:spcAft>
                <a:spcPts val="0"/>
              </a:spcAft>
              <a:buSzPts val="1800"/>
              <a:buChar char="-"/>
            </a:pPr>
            <a:r>
              <a:rPr lang="en"/>
              <a:t>Đánh giá và giảm thiểu rủi ro (Rủi ro được đánh giá và có hoạt động giảm thiểu các rủi ro chính)</a:t>
            </a:r>
            <a:endParaRPr/>
          </a:p>
          <a:p>
            <a:pPr indent="-342900" lvl="0" marL="457200" rtl="0" algn="l">
              <a:spcBef>
                <a:spcPts val="0"/>
              </a:spcBef>
              <a:spcAft>
                <a:spcPts val="0"/>
              </a:spcAft>
              <a:buSzPts val="1800"/>
              <a:buChar char="-"/>
            </a:pPr>
            <a:r>
              <a:rPr lang="en"/>
              <a:t>Phát triển và thẩm định (Một mô hình phát triển cho hệ thống được chọn)</a:t>
            </a:r>
            <a:endParaRPr/>
          </a:p>
          <a:p>
            <a:pPr indent="-342900" lvl="0" marL="457200" rtl="0" algn="l">
              <a:spcBef>
                <a:spcPts val="0"/>
              </a:spcBef>
              <a:spcAft>
                <a:spcPts val="0"/>
              </a:spcAft>
              <a:buSzPts val="1800"/>
              <a:buChar char="-"/>
            </a:pPr>
            <a:r>
              <a:rPr lang="en"/>
              <a:t>Lập kế hoạch (Dự án được duyệt và pha tiếp theo trong đường xoắn ốc được lên kế hoạch)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Sử dụng mô hình xoắn ốc</a:t>
            </a:r>
            <a:endParaRPr/>
          </a:p>
        </p:txBody>
      </p:sp>
      <p:sp>
        <p:nvSpPr>
          <p:cNvPr id="218" name="Google Shape;218;p39"/>
          <p:cNvSpPr txBox="1"/>
          <p:nvPr>
            <p:ph idx="1" type="body"/>
          </p:nvPr>
        </p:nvSpPr>
        <p:spPr>
          <a:xfrm>
            <a:off x="311700" y="1152475"/>
            <a:ext cx="8520600" cy="389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Ưu điểm:</a:t>
            </a:r>
            <a:endParaRPr/>
          </a:p>
          <a:p>
            <a:pPr indent="-342900" lvl="0" marL="457200" rtl="0" algn="l">
              <a:spcBef>
                <a:spcPts val="1200"/>
              </a:spcBef>
              <a:spcAft>
                <a:spcPts val="0"/>
              </a:spcAft>
              <a:buSzPts val="1800"/>
              <a:buChar char="-"/>
            </a:pPr>
            <a:r>
              <a:rPr lang="en"/>
              <a:t>Là phương pháp thực tế để phát triển các hệ thống phần mềm lớn.</a:t>
            </a:r>
            <a:endParaRPr/>
          </a:p>
          <a:p>
            <a:pPr indent="-342900" lvl="0" marL="457200" rtl="0" algn="l">
              <a:spcBef>
                <a:spcPts val="0"/>
              </a:spcBef>
              <a:spcAft>
                <a:spcPts val="0"/>
              </a:spcAft>
              <a:buSzPts val="1800"/>
              <a:buChar char="-"/>
            </a:pPr>
            <a:r>
              <a:rPr lang="en"/>
              <a:t>Giúp các kỹ sư hiểu rõ và tương tác tốt các nguy cơ tại mỗi mức tiến hóa.</a:t>
            </a:r>
            <a:endParaRPr/>
          </a:p>
          <a:p>
            <a:pPr indent="-342900" lvl="0" marL="457200" rtl="0" algn="l">
              <a:spcBef>
                <a:spcPts val="0"/>
              </a:spcBef>
              <a:spcAft>
                <a:spcPts val="0"/>
              </a:spcAft>
              <a:buSzPts val="1800"/>
              <a:buChar char="-"/>
            </a:pPr>
            <a:r>
              <a:rPr lang="en"/>
              <a:t>Cho phép áp dụng nguyên bản tại bất cứ giai đoạn tiến hóa nào.</a:t>
            </a:r>
            <a:endParaRPr/>
          </a:p>
          <a:p>
            <a:pPr indent="-342900" lvl="0" marL="457200" rtl="0" algn="l">
              <a:spcBef>
                <a:spcPts val="0"/>
              </a:spcBef>
              <a:spcAft>
                <a:spcPts val="0"/>
              </a:spcAft>
              <a:buSzPts val="1800"/>
              <a:buChar char="-"/>
            </a:pPr>
            <a:r>
              <a:rPr lang="en"/>
              <a:t>Giảm được các nguy cơ trước khi nó trở thành vấn đề của hệ thống.</a:t>
            </a:r>
            <a:endParaRPr/>
          </a:p>
          <a:p>
            <a:pPr indent="0" lvl="0" marL="0" rtl="0" algn="l">
              <a:spcBef>
                <a:spcPts val="1200"/>
              </a:spcBef>
              <a:spcAft>
                <a:spcPts val="0"/>
              </a:spcAft>
              <a:buNone/>
            </a:pPr>
            <a:r>
              <a:rPr lang="en"/>
              <a:t>Khuyết điểm:</a:t>
            </a:r>
            <a:endParaRPr/>
          </a:p>
          <a:p>
            <a:pPr indent="-342900" lvl="0" marL="457200" rtl="0" algn="l">
              <a:spcBef>
                <a:spcPts val="1200"/>
              </a:spcBef>
              <a:spcAft>
                <a:spcPts val="0"/>
              </a:spcAft>
              <a:buSzPts val="1800"/>
              <a:buChar char="-"/>
            </a:pPr>
            <a:r>
              <a:rPr lang="en"/>
              <a:t>Không phải là “thuốc chữa bách bệnh”.</a:t>
            </a:r>
            <a:endParaRPr/>
          </a:p>
          <a:p>
            <a:pPr indent="-342900" lvl="0" marL="457200" rtl="0" algn="l">
              <a:spcBef>
                <a:spcPts val="0"/>
              </a:spcBef>
              <a:spcAft>
                <a:spcPts val="0"/>
              </a:spcAft>
              <a:buSzPts val="1800"/>
              <a:buChar char="-"/>
            </a:pPr>
            <a:r>
              <a:rPr lang="en"/>
              <a:t>Khó khăn trong việc thuyết phục khách hàng rằng phương pháp này có thể điều khiển được.</a:t>
            </a:r>
            <a:endParaRPr/>
          </a:p>
          <a:p>
            <a:pPr indent="-342900" lvl="0" marL="457200" rtl="0" algn="l">
              <a:spcBef>
                <a:spcPts val="0"/>
              </a:spcBef>
              <a:spcAft>
                <a:spcPts val="0"/>
              </a:spcAft>
              <a:buSzPts val="1800"/>
              <a:buChar char="-"/>
            </a:pPr>
            <a:r>
              <a:rPr lang="en"/>
              <a:t>Cần chuyên gia đánh giá về nguy cơ dựa vào chuyên gia để thành công.Nếu một nguy cơ lớn không được tìm ra và quản lý được, các vấn đề về hệ thống sẽ xảy ra.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Quy trình RUP - The Rational Unified Process</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AutoNum type="arabicPeriod"/>
            </a:pPr>
            <a:r>
              <a:rPr lang="en"/>
              <a:t>Khái niệm: </a:t>
            </a:r>
            <a:endParaRPr/>
          </a:p>
          <a:p>
            <a:pPr indent="457200" lvl="0" marL="0" rtl="0" algn="just">
              <a:spcBef>
                <a:spcPts val="1200"/>
              </a:spcBef>
              <a:spcAft>
                <a:spcPts val="1200"/>
              </a:spcAft>
              <a:buNone/>
            </a:pPr>
            <a:r>
              <a:rPr lang="en"/>
              <a:t>The Rational Unified Process - Là một quá trình phát triển phần mềm hướng đối tượng.Một tập hợp các hoạt động để chuуển уêu cầu người ѕử dụng thành một hệ thống phần mềm một khung làm ᴠiệc chung ᴠới nhiều người tham gia. Dựa trên các thành phần ᴠà kết nối thông qua giao diện sử dụng công cụ UML.</a:t>
            </a:r>
            <a:endParaRPr/>
          </a:p>
        </p:txBody>
      </p:sp>
      <p:pic>
        <p:nvPicPr>
          <p:cNvPr id="225" name="Google Shape;225;p40"/>
          <p:cNvPicPr preferRelativeResize="0"/>
          <p:nvPr/>
        </p:nvPicPr>
        <p:blipFill>
          <a:blip r:embed="rId3">
            <a:alphaModFix/>
          </a:blip>
          <a:stretch>
            <a:fillRect/>
          </a:stretch>
        </p:blipFill>
        <p:spPr>
          <a:xfrm>
            <a:off x="1390650" y="3264338"/>
            <a:ext cx="6362700" cy="1762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2113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Quy trình RUP</a:t>
            </a:r>
            <a:endParaRPr/>
          </a:p>
        </p:txBody>
      </p:sp>
      <p:sp>
        <p:nvSpPr>
          <p:cNvPr id="231" name="Google Shape;231;p41"/>
          <p:cNvSpPr txBox="1"/>
          <p:nvPr>
            <p:ph idx="1" type="body"/>
          </p:nvPr>
        </p:nvSpPr>
        <p:spPr>
          <a:xfrm>
            <a:off x="311700" y="967050"/>
            <a:ext cx="3126900" cy="39288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AutoNum type="arabicPeriod" startAt="2"/>
            </a:pPr>
            <a:r>
              <a:rPr lang="en" sz="1800"/>
              <a:t>Các pha</a:t>
            </a:r>
            <a:endParaRPr sz="1800"/>
          </a:p>
          <a:p>
            <a:pPr indent="0" lvl="0" marL="0" rtl="0" algn="l">
              <a:spcBef>
                <a:spcPts val="1200"/>
              </a:spcBef>
              <a:spcAft>
                <a:spcPts val="0"/>
              </a:spcAft>
              <a:buNone/>
            </a:pPr>
            <a:r>
              <a:rPr lang="en" sz="1800"/>
              <a:t>Tiến trình của Rup chia thành 4 pha :</a:t>
            </a:r>
            <a:endParaRPr sz="1800"/>
          </a:p>
          <a:p>
            <a:pPr indent="-317182" lvl="0" marL="457200" rtl="0" algn="l">
              <a:spcBef>
                <a:spcPts val="1200"/>
              </a:spcBef>
              <a:spcAft>
                <a:spcPts val="0"/>
              </a:spcAft>
              <a:buSzPct val="100000"/>
              <a:buChar char="●"/>
            </a:pPr>
            <a:r>
              <a:rPr lang="en" sz="1800"/>
              <a:t>Pha khởi đầu – Inception</a:t>
            </a:r>
            <a:endParaRPr sz="1800"/>
          </a:p>
          <a:p>
            <a:pPr indent="-317182" lvl="0" marL="457200" rtl="0" algn="l">
              <a:spcBef>
                <a:spcPts val="0"/>
              </a:spcBef>
              <a:spcAft>
                <a:spcPts val="0"/>
              </a:spcAft>
              <a:buSzPct val="100000"/>
              <a:buChar char="●"/>
            </a:pPr>
            <a:r>
              <a:rPr lang="en" sz="1800"/>
              <a:t>Pha phát triển - Elaboration</a:t>
            </a:r>
            <a:endParaRPr sz="1800"/>
          </a:p>
          <a:p>
            <a:pPr indent="-317182" lvl="0" marL="457200" rtl="0" algn="l">
              <a:spcBef>
                <a:spcPts val="0"/>
              </a:spcBef>
              <a:spcAft>
                <a:spcPts val="0"/>
              </a:spcAft>
              <a:buSzPct val="100000"/>
              <a:buChar char="●"/>
            </a:pPr>
            <a:r>
              <a:rPr lang="en" sz="1800"/>
              <a:t>Pha хâу dựng – Conѕtruction</a:t>
            </a:r>
            <a:endParaRPr sz="1800"/>
          </a:p>
          <a:p>
            <a:pPr indent="-317182" lvl="0" marL="457200" rtl="0" algn="l">
              <a:spcBef>
                <a:spcPts val="0"/>
              </a:spcBef>
              <a:spcAft>
                <a:spcPts val="0"/>
              </a:spcAft>
              <a:buSzPct val="100000"/>
              <a:buChar char="●"/>
            </a:pPr>
            <a:r>
              <a:rPr lang="en" sz="1800"/>
              <a:t>Pha chuуển giao - Tranѕition</a:t>
            </a:r>
            <a:endParaRPr sz="1800"/>
          </a:p>
          <a:p>
            <a:pPr indent="0" lvl="0" marL="0" rtl="0" algn="l">
              <a:spcBef>
                <a:spcPts val="1200"/>
              </a:spcBef>
              <a:spcAft>
                <a:spcPts val="1200"/>
              </a:spcAft>
              <a:buNone/>
            </a:pPr>
            <a:r>
              <a:rPr lang="en" sz="1800"/>
              <a:t>Phân biệt giữa các pha là các cột mốc (Mileѕtone) đánh dấu ѕự kết thúc của mỗi pha. Ở mỗi giai đoạn lại chia thành các bước lặp (Iteration), kết thúc mỗi bước lặp tạo ra một ѕản phẩm có thể ᴠận hành được.</a:t>
            </a:r>
            <a:endParaRPr sz="1800"/>
          </a:p>
        </p:txBody>
      </p:sp>
      <p:pic>
        <p:nvPicPr>
          <p:cNvPr id="232" name="Google Shape;232;p41"/>
          <p:cNvPicPr preferRelativeResize="0"/>
          <p:nvPr/>
        </p:nvPicPr>
        <p:blipFill>
          <a:blip r:embed="rId3">
            <a:alphaModFix/>
          </a:blip>
          <a:stretch>
            <a:fillRect/>
          </a:stretch>
        </p:blipFill>
        <p:spPr>
          <a:xfrm>
            <a:off x="3576450" y="753738"/>
            <a:ext cx="5400600" cy="363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en"/>
              <a:t>Mô hình quy trình phần mềm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Quy trình phần mềm là một tập có cấu trúc các hoạt động cần thiết để phát triển một hệ thống phần mềm.</a:t>
            </a:r>
            <a:endParaRPr/>
          </a:p>
          <a:p>
            <a:pPr indent="0" lvl="0" marL="0" rtl="0" algn="l">
              <a:spcBef>
                <a:spcPts val="1200"/>
              </a:spcBef>
              <a:spcAft>
                <a:spcPts val="0"/>
              </a:spcAft>
              <a:buNone/>
            </a:pPr>
            <a:r>
              <a:rPr lang="en"/>
              <a:t>Các hoạt động chính của QTPM:</a:t>
            </a:r>
            <a:endParaRPr/>
          </a:p>
          <a:p>
            <a:pPr indent="-342900" lvl="0" marL="457200" rtl="0" algn="l">
              <a:spcBef>
                <a:spcPts val="1200"/>
              </a:spcBef>
              <a:spcAft>
                <a:spcPts val="0"/>
              </a:spcAft>
              <a:buSzPts val="1800"/>
              <a:buChar char="-"/>
            </a:pPr>
            <a:r>
              <a:rPr lang="en"/>
              <a:t>Đặc tả: Định nghĩa hệ thống là gì;</a:t>
            </a:r>
            <a:endParaRPr/>
          </a:p>
          <a:p>
            <a:pPr indent="-342900" lvl="0" marL="457200" rtl="0" algn="l">
              <a:spcBef>
                <a:spcPts val="0"/>
              </a:spcBef>
              <a:spcAft>
                <a:spcPts val="0"/>
              </a:spcAft>
              <a:buSzPts val="1800"/>
              <a:buChar char="-"/>
            </a:pPr>
            <a:r>
              <a:rPr lang="en"/>
              <a:t>Thiết kế và cài đặt: Định nghĩa tổ chức của hệ thống và cài đặt hệ thống;</a:t>
            </a:r>
            <a:endParaRPr/>
          </a:p>
          <a:p>
            <a:pPr indent="-342900" lvl="0" marL="457200" rtl="0" algn="l">
              <a:spcBef>
                <a:spcPts val="0"/>
              </a:spcBef>
              <a:spcAft>
                <a:spcPts val="0"/>
              </a:spcAft>
              <a:buSzPts val="1800"/>
              <a:buChar char="-"/>
            </a:pPr>
            <a:r>
              <a:rPr lang="en"/>
              <a:t>Kiểm định: Kiểm tra rằng hệ thống đáp ứng được mong muốn của người dùng.</a:t>
            </a:r>
            <a:endParaRPr/>
          </a:p>
          <a:p>
            <a:pPr indent="-342900" lvl="0" marL="457200" rtl="0" algn="l">
              <a:spcBef>
                <a:spcPts val="0"/>
              </a:spcBef>
              <a:spcAft>
                <a:spcPts val="0"/>
              </a:spcAft>
              <a:buSzPts val="1800"/>
              <a:buChar char="-"/>
            </a:pPr>
            <a:r>
              <a:rPr lang="en"/>
              <a:t>Cải tiến: Thay đổi hệ thống để đáp ứng sự thay đổi yêu cầu người dùng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sz="2400"/>
              <a:t>Quy trình RUP</a:t>
            </a:r>
            <a:endParaRPr/>
          </a:p>
        </p:txBody>
      </p:sp>
      <p:sp>
        <p:nvSpPr>
          <p:cNvPr id="238" name="Google Shape;23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3"/>
            </a:pPr>
            <a:r>
              <a:rPr lang="en"/>
              <a:t>Vòng lặp</a:t>
            </a:r>
            <a:endParaRPr/>
          </a:p>
          <a:p>
            <a:pPr indent="-342900" lvl="0" marL="457200" rtl="0" algn="l">
              <a:spcBef>
                <a:spcPts val="0"/>
              </a:spcBef>
              <a:spcAft>
                <a:spcPts val="0"/>
              </a:spcAft>
              <a:buSzPts val="1800"/>
              <a:buChar char="●"/>
            </a:pPr>
            <a:r>
              <a:rPr lang="en"/>
              <a:t>Mỗi pha được lặp lại với kết quả được phát triển tăng dần.</a:t>
            </a:r>
            <a:endParaRPr/>
          </a:p>
          <a:p>
            <a:pPr indent="-342900" lvl="0" marL="457200" rtl="0" algn="l">
              <a:spcBef>
                <a:spcPts val="0"/>
              </a:spcBef>
              <a:spcAft>
                <a:spcPts val="0"/>
              </a:spcAft>
              <a:buSzPts val="1800"/>
              <a:buChar char="●"/>
            </a:pPr>
            <a:r>
              <a:rPr lang="en"/>
              <a:t>Việc lặp có thể được thực hiện qua toàn bộ các pha.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39" name="Google Shape;239;p42"/>
          <p:cNvPicPr preferRelativeResize="0"/>
          <p:nvPr/>
        </p:nvPicPr>
        <p:blipFill>
          <a:blip r:embed="rId3">
            <a:alphaModFix/>
          </a:blip>
          <a:stretch>
            <a:fillRect/>
          </a:stretch>
        </p:blipFill>
        <p:spPr>
          <a:xfrm>
            <a:off x="912350" y="2446773"/>
            <a:ext cx="7454757" cy="212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en"/>
              <a:t>Mô hình quy trình phần mềm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Mô hình QTPM là biểu diễn trừu tượng của một quy trình (từ một góc nhìn nào đó).</a:t>
            </a:r>
            <a:endParaRPr/>
          </a:p>
          <a:p>
            <a:pPr indent="0" lvl="0" marL="0" rtl="0" algn="l">
              <a:spcBef>
                <a:spcPts val="1200"/>
              </a:spcBef>
              <a:spcAft>
                <a:spcPts val="0"/>
              </a:spcAft>
              <a:buNone/>
            </a:pPr>
            <a:r>
              <a:rPr lang="en"/>
              <a:t>Mô tả một QTPM: nói về các hoạt động và thứ tự của chúng trong quy trình. Các mô tả có thể bao gồm: </a:t>
            </a:r>
            <a:endParaRPr/>
          </a:p>
          <a:p>
            <a:pPr indent="-342900" lvl="0" marL="457200" rtl="0" algn="l">
              <a:spcBef>
                <a:spcPts val="1200"/>
              </a:spcBef>
              <a:spcAft>
                <a:spcPts val="0"/>
              </a:spcAft>
              <a:buSzPts val="1800"/>
              <a:buChar char="-"/>
            </a:pPr>
            <a:r>
              <a:rPr lang="en"/>
              <a:t>Sản phẩm - đầu ra của một quy trình.</a:t>
            </a:r>
            <a:endParaRPr/>
          </a:p>
          <a:p>
            <a:pPr indent="-342900" lvl="0" marL="457200" rtl="0" algn="l">
              <a:spcBef>
                <a:spcPts val="0"/>
              </a:spcBef>
              <a:spcAft>
                <a:spcPts val="0"/>
              </a:spcAft>
              <a:buSzPts val="1800"/>
              <a:buChar char="-"/>
            </a:pPr>
            <a:r>
              <a:rPr lang="en"/>
              <a:t>Vai trò - trách nhiệm người tham gia</a:t>
            </a:r>
            <a:endParaRPr/>
          </a:p>
          <a:p>
            <a:pPr indent="-342900" lvl="0" marL="457200" rtl="0" algn="l">
              <a:spcBef>
                <a:spcPts val="0"/>
              </a:spcBef>
              <a:spcAft>
                <a:spcPts val="0"/>
              </a:spcAft>
              <a:buSzPts val="1800"/>
              <a:buChar char="-"/>
            </a:pPr>
            <a:r>
              <a:rPr lang="en"/>
              <a:t>Điều kiện trước, điều kiện sau - đảm bảo trước và sau khi thực hiện hoạt động hoặc tạo ra sản phẩm.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en"/>
              <a:t>Mô hình quy trình phần mềm</a:t>
            </a:r>
            <a:endParaRPr/>
          </a:p>
        </p:txBody>
      </p:sp>
      <p:graphicFrame>
        <p:nvGraphicFramePr>
          <p:cNvPr id="79" name="Google Shape;79;p17"/>
          <p:cNvGraphicFramePr/>
          <p:nvPr/>
        </p:nvGraphicFramePr>
        <p:xfrm>
          <a:off x="952500" y="1619250"/>
          <a:ext cx="3000000" cy="3000000"/>
        </p:xfrm>
        <a:graphic>
          <a:graphicData uri="http://schemas.openxmlformats.org/drawingml/2006/table">
            <a:tbl>
              <a:tblPr>
                <a:noFill/>
                <a:tableStyleId>{FD140DE3-5B15-4F6A-BE3E-65FB8A94BDD0}</a:tableStyleId>
              </a:tblPr>
              <a:tblGrid>
                <a:gridCol w="3619500"/>
                <a:gridCol w="3619500"/>
              </a:tblGrid>
              <a:tr h="381000">
                <a:tc>
                  <a:txBody>
                    <a:bodyPr/>
                    <a:lstStyle/>
                    <a:p>
                      <a:pPr indent="0" lvl="0" marL="0" rtl="0" algn="l">
                        <a:spcBef>
                          <a:spcPts val="0"/>
                        </a:spcBef>
                        <a:spcAft>
                          <a:spcPts val="0"/>
                        </a:spcAft>
                        <a:buNone/>
                      </a:pPr>
                      <a:r>
                        <a:rPr lang="en"/>
                        <a:t>Quy trình hoạch định sẵn</a:t>
                      </a:r>
                      <a:endParaRPr/>
                    </a:p>
                  </a:txBody>
                  <a:tcPr marT="91425" marB="91425" marR="91425" marL="91425"/>
                </a:tc>
                <a:tc>
                  <a:txBody>
                    <a:bodyPr/>
                    <a:lstStyle/>
                    <a:p>
                      <a:pPr indent="0" lvl="0" marL="0" rtl="0" algn="l">
                        <a:spcBef>
                          <a:spcPts val="0"/>
                        </a:spcBef>
                        <a:spcAft>
                          <a:spcPts val="0"/>
                        </a:spcAft>
                        <a:buNone/>
                      </a:pPr>
                      <a:r>
                        <a:rPr lang="en"/>
                        <a:t>Quy trình linh hoạt</a:t>
                      </a:r>
                      <a:endParaRPr/>
                    </a:p>
                  </a:txBody>
                  <a:tcPr marT="91425" marB="91425" marR="91425" marL="91425"/>
                </a:tc>
              </a:tr>
              <a:tr h="381000">
                <a:tc>
                  <a:txBody>
                    <a:bodyPr/>
                    <a:lstStyle/>
                    <a:p>
                      <a:pPr indent="0" lvl="0" marL="0" rtl="0" algn="l">
                        <a:spcBef>
                          <a:spcPts val="0"/>
                        </a:spcBef>
                        <a:spcAft>
                          <a:spcPts val="0"/>
                        </a:spcAft>
                        <a:buNone/>
                      </a:pPr>
                      <a:r>
                        <a:rPr lang="en"/>
                        <a:t>Tất cả các hoạt động được lên kế hoạch trước.</a:t>
                      </a:r>
                      <a:endParaRPr/>
                    </a:p>
                    <a:p>
                      <a:pPr indent="0" lvl="0" marL="0" rtl="0" algn="l">
                        <a:spcBef>
                          <a:spcPts val="0"/>
                        </a:spcBef>
                        <a:spcAft>
                          <a:spcPts val="0"/>
                        </a:spcAft>
                        <a:buNone/>
                      </a:pPr>
                      <a:r>
                        <a:rPr lang="en"/>
                        <a:t>Kế hoạch lâu dài</a:t>
                      </a:r>
                      <a:endParaRPr/>
                    </a:p>
                  </a:txBody>
                  <a:tcPr marT="91425" marB="91425" marR="91425" marL="91425"/>
                </a:tc>
                <a:tc>
                  <a:txBody>
                    <a:bodyPr/>
                    <a:lstStyle/>
                    <a:p>
                      <a:pPr indent="0" lvl="0" marL="0" rtl="0" algn="l">
                        <a:spcBef>
                          <a:spcPts val="0"/>
                        </a:spcBef>
                        <a:spcAft>
                          <a:spcPts val="0"/>
                        </a:spcAft>
                        <a:buNone/>
                      </a:pPr>
                      <a:r>
                        <a:rPr lang="en"/>
                        <a:t>Kế hoạch được phát triển dần dần, không có khả năng cung cấp một kế hoạch lâu dài</a:t>
                      </a:r>
                      <a:endParaRPr/>
                    </a:p>
                  </a:txBody>
                  <a:tcPr marT="91425" marB="91425" marR="91425" marL="91425"/>
                </a:tc>
              </a:tr>
              <a:tr h="381000">
                <a:tc>
                  <a:txBody>
                    <a:bodyPr/>
                    <a:lstStyle/>
                    <a:p>
                      <a:pPr indent="0" lvl="0" marL="0" rtl="0" algn="l">
                        <a:spcBef>
                          <a:spcPts val="0"/>
                        </a:spcBef>
                        <a:spcAft>
                          <a:spcPts val="0"/>
                        </a:spcAft>
                        <a:buNone/>
                      </a:pPr>
                      <a:r>
                        <a:rPr lang="en"/>
                        <a:t>Khó thay đổi quy trình.</a:t>
                      </a:r>
                      <a:endParaRPr/>
                    </a:p>
                  </a:txBody>
                  <a:tcPr marT="91425" marB="91425" marR="91425" marL="91425"/>
                </a:tc>
                <a:tc>
                  <a:txBody>
                    <a:bodyPr/>
                    <a:lstStyle/>
                    <a:p>
                      <a:pPr indent="0" lvl="0" marL="0" rtl="0" algn="l">
                        <a:spcBef>
                          <a:spcPts val="0"/>
                        </a:spcBef>
                        <a:spcAft>
                          <a:spcPts val="0"/>
                        </a:spcAft>
                        <a:buNone/>
                      </a:pPr>
                      <a:r>
                        <a:rPr lang="en"/>
                        <a:t>Dễ dàng thay đổi quy trình.</a:t>
                      </a:r>
                      <a:endParaRPr/>
                    </a:p>
                  </a:txBody>
                  <a:tcPr marT="91425" marB="91425" marR="91425" marL="91425"/>
                </a:tc>
              </a:tr>
              <a:tr h="381000">
                <a:tc>
                  <a:txBody>
                    <a:bodyPr/>
                    <a:lstStyle/>
                    <a:p>
                      <a:pPr indent="0" lvl="0" marL="0" rtl="0" algn="l">
                        <a:spcBef>
                          <a:spcPts val="0"/>
                        </a:spcBef>
                        <a:spcAft>
                          <a:spcPts val="0"/>
                        </a:spcAft>
                        <a:buNone/>
                      </a:pPr>
                      <a:r>
                        <a:rPr lang="en"/>
                        <a:t>Dùng kế hoạch để kiểm tra, đánh giá tiến độ.</a:t>
                      </a:r>
                      <a:endParaRPr/>
                    </a:p>
                  </a:txBody>
                  <a:tcPr marT="91425" marB="91425" marR="91425" marL="91425"/>
                </a:tc>
                <a:tc>
                  <a:txBody>
                    <a:bodyPr/>
                    <a:lstStyle/>
                    <a:p>
                      <a:pPr indent="0" lvl="0" marL="0" rtl="0" algn="l">
                        <a:spcBef>
                          <a:spcPts val="0"/>
                        </a:spcBef>
                        <a:spcAft>
                          <a:spcPts val="0"/>
                        </a:spcAft>
                        <a:buNone/>
                      </a:pPr>
                      <a:r>
                        <a:rPr lang="en">
                          <a:solidFill>
                            <a:srgbClr val="202122"/>
                          </a:solidFill>
                          <a:highlight>
                            <a:srgbClr val="FFFFFF"/>
                          </a:highlight>
                        </a:rPr>
                        <a:t>D</a:t>
                      </a:r>
                      <a:r>
                        <a:rPr lang="en">
                          <a:solidFill>
                            <a:srgbClr val="202122"/>
                          </a:solidFill>
                          <a:highlight>
                            <a:srgbClr val="FFFFFF"/>
                          </a:highlight>
                        </a:rPr>
                        <a:t>ùng các thông tin phản hồi thay vì dùng các kế hoạch</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en"/>
              <a:t>Mô hình quy trình phần mềm</a:t>
            </a:r>
            <a:endParaRPr/>
          </a:p>
        </p:txBody>
      </p:sp>
      <p:sp>
        <p:nvSpPr>
          <p:cNvPr id="85" name="Google Shape;85;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Mô hình thác nước (Waterfall model)</a:t>
            </a:r>
            <a:endParaRPr/>
          </a:p>
          <a:p>
            <a:pPr indent="-317500" lvl="0" marL="457200" rtl="0" algn="l">
              <a:spcBef>
                <a:spcPts val="1200"/>
              </a:spcBef>
              <a:spcAft>
                <a:spcPts val="0"/>
              </a:spcAft>
              <a:buClr>
                <a:schemeClr val="dk1"/>
              </a:buClr>
              <a:buSzPts val="1400"/>
              <a:buChar char="-"/>
            </a:pPr>
            <a:r>
              <a:rPr lang="en" sz="1400">
                <a:solidFill>
                  <a:schemeClr val="dk1"/>
                </a:solidFill>
              </a:rPr>
              <a:t>Mô hình hoạch định sẵn</a:t>
            </a:r>
            <a:r>
              <a:rPr lang="en">
                <a:solidFill>
                  <a:schemeClr val="dk1"/>
                </a:solidFill>
              </a:rPr>
              <a:t>.</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Các pha đặc tả và phát triển phân biệt và</a:t>
            </a:r>
            <a:r>
              <a:rPr lang="en">
                <a:solidFill>
                  <a:schemeClr val="dk1"/>
                </a:solidFill>
              </a:rPr>
              <a:t> </a:t>
            </a:r>
            <a:r>
              <a:rPr lang="en" sz="1400">
                <a:solidFill>
                  <a:schemeClr val="dk1"/>
                </a:solidFill>
              </a:rPr>
              <a:t>tách rời nhau.</a:t>
            </a:r>
            <a:endParaRPr sz="1400">
              <a:solidFill>
                <a:schemeClr val="dk1"/>
              </a:solidFill>
            </a:endParaRPr>
          </a:p>
          <a:p>
            <a:pPr indent="0" lvl="0" marL="0" rtl="0" algn="l">
              <a:spcBef>
                <a:spcPts val="12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4744113" y="998538"/>
            <a:ext cx="4200525" cy="372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en"/>
              <a:t>Mô hình quy trình phần mềm</a:t>
            </a:r>
            <a:endParaRPr/>
          </a:p>
        </p:txBody>
      </p:sp>
      <p:sp>
        <p:nvSpPr>
          <p:cNvPr id="92" name="Google Shape;92;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Mô hình phát triển dần dần (incremental development)</a:t>
            </a:r>
            <a:endParaRPr/>
          </a:p>
          <a:p>
            <a:pPr indent="-317500" lvl="0" marL="457200" rtl="0" algn="l">
              <a:spcBef>
                <a:spcPts val="1200"/>
              </a:spcBef>
              <a:spcAft>
                <a:spcPts val="0"/>
              </a:spcAft>
              <a:buClr>
                <a:schemeClr val="dk1"/>
              </a:buClr>
              <a:buSzPts val="1400"/>
              <a:buChar char="-"/>
            </a:pPr>
            <a:r>
              <a:rPr lang="en">
                <a:solidFill>
                  <a:schemeClr val="dk1"/>
                </a:solidFill>
              </a:rPr>
              <a:t>Các pha đặc tả, phát triển và thẩm định đan xen nhau.</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Có thể là mô hình hoạch định sẵn, có thể là mô hình linh hoạt.</a:t>
            </a:r>
            <a:endParaRPr>
              <a:solidFill>
                <a:schemeClr val="dk1"/>
              </a:solidFill>
            </a:endParaRPr>
          </a:p>
          <a:p>
            <a:pPr indent="0" lvl="0" marL="0" rtl="0" algn="l">
              <a:spcBef>
                <a:spcPts val="1200"/>
              </a:spcBef>
              <a:spcAft>
                <a:spcPts val="1200"/>
              </a:spcAft>
              <a:buNone/>
            </a:pPr>
            <a:r>
              <a:t/>
            </a:r>
            <a:endParaRPr/>
          </a:p>
        </p:txBody>
      </p:sp>
      <p:pic>
        <p:nvPicPr>
          <p:cNvPr id="93" name="Google Shape;93;p19"/>
          <p:cNvPicPr preferRelativeResize="0"/>
          <p:nvPr/>
        </p:nvPicPr>
        <p:blipFill rotWithShape="1">
          <a:blip r:embed="rId3">
            <a:alphaModFix/>
          </a:blip>
          <a:srcRect b="0" l="3466" r="6959" t="0"/>
          <a:stretch/>
        </p:blipFill>
        <p:spPr>
          <a:xfrm>
            <a:off x="3688800" y="2647950"/>
            <a:ext cx="5143500" cy="253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en"/>
              <a:t>Mô hình quy trình phần mềm</a:t>
            </a:r>
            <a:endParaRPr/>
          </a:p>
        </p:txBody>
      </p:sp>
      <p:sp>
        <p:nvSpPr>
          <p:cNvPr id="99" name="Google Shape;99;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CNPM theo hướng tái sử dụng (reuse-oriented software engineering)</a:t>
            </a:r>
            <a:endParaRPr/>
          </a:p>
          <a:p>
            <a:pPr indent="-317500" lvl="0" marL="457200" rtl="0" algn="l">
              <a:spcBef>
                <a:spcPts val="1200"/>
              </a:spcBef>
              <a:spcAft>
                <a:spcPts val="0"/>
              </a:spcAft>
              <a:buClr>
                <a:schemeClr val="dk1"/>
              </a:buClr>
              <a:buSzPts val="1400"/>
              <a:buChar char="-"/>
            </a:pPr>
            <a:r>
              <a:rPr lang="en">
                <a:solidFill>
                  <a:schemeClr val="dk1"/>
                </a:solidFill>
              </a:rPr>
              <a:t>Hệ thống được xây dựng từ những component có sẵn.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 Có thể là hoạch định sẵn, có thể là linh hoạt.</a:t>
            </a:r>
            <a:endParaRPr>
              <a:solidFill>
                <a:schemeClr val="dk1"/>
              </a:solidFill>
            </a:endParaRPr>
          </a:p>
          <a:p>
            <a:pPr indent="0" lvl="0" marL="0" rtl="0" algn="l">
              <a:spcBef>
                <a:spcPts val="120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349775" y="3049225"/>
            <a:ext cx="8524875" cy="188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en"/>
              <a:t>Mô hình quy trình phần mềm</a:t>
            </a:r>
            <a:endParaRPr/>
          </a:p>
        </p:txBody>
      </p:sp>
      <p:graphicFrame>
        <p:nvGraphicFramePr>
          <p:cNvPr id="106" name="Google Shape;106;p21"/>
          <p:cNvGraphicFramePr/>
          <p:nvPr/>
        </p:nvGraphicFramePr>
        <p:xfrm>
          <a:off x="952500" y="1313750"/>
          <a:ext cx="3000000" cy="3000000"/>
        </p:xfrm>
        <a:graphic>
          <a:graphicData uri="http://schemas.openxmlformats.org/drawingml/2006/table">
            <a:tbl>
              <a:tblPr>
                <a:noFill/>
                <a:tableStyleId>{FD140DE3-5B15-4F6A-BE3E-65FB8A94BDD0}</a:tableStyleId>
              </a:tblPr>
              <a:tblGrid>
                <a:gridCol w="1809750"/>
                <a:gridCol w="1809750"/>
                <a:gridCol w="1809750"/>
                <a:gridCol w="1809750"/>
              </a:tblGrid>
              <a:tr h="465375">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Mô hình thác nước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Mô hình phát triển dần dần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CNPM theo hướng tái sử dụng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5375">
                <a:tc>
                  <a:txBody>
                    <a:bodyPr/>
                    <a:lstStyle/>
                    <a:p>
                      <a:pPr indent="0" lvl="0" marL="0" rtl="0" algn="l">
                        <a:spcBef>
                          <a:spcPts val="0"/>
                        </a:spcBef>
                        <a:spcAft>
                          <a:spcPts val="0"/>
                        </a:spcAft>
                        <a:buNone/>
                      </a:pPr>
                      <a:r>
                        <a:rPr lang="en"/>
                        <a:t>Loại mô hình</a:t>
                      </a:r>
                      <a:endParaRPr/>
                    </a:p>
                  </a:txBody>
                  <a:tcPr marT="91425" marB="91425" marR="91425" marL="91425"/>
                </a:tc>
                <a:tc>
                  <a:txBody>
                    <a:bodyPr/>
                    <a:lstStyle/>
                    <a:p>
                      <a:pPr indent="0" lvl="0" marL="0" rtl="0" algn="l">
                        <a:spcBef>
                          <a:spcPts val="0"/>
                        </a:spcBef>
                        <a:spcAft>
                          <a:spcPts val="0"/>
                        </a:spcAft>
                        <a:buNone/>
                      </a:pPr>
                      <a:r>
                        <a:rPr lang="en"/>
                        <a:t>Hoạch định sẵn</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Hoạch định sẵn hoặc linh hoạt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Hoạch định sẵn hoặc linh hoạt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16900">
                <a:tc>
                  <a:txBody>
                    <a:bodyPr/>
                    <a:lstStyle/>
                    <a:p>
                      <a:pPr indent="0" lvl="0" marL="0" rtl="0" algn="l">
                        <a:spcBef>
                          <a:spcPts val="0"/>
                        </a:spcBef>
                        <a:spcAft>
                          <a:spcPts val="0"/>
                        </a:spcAft>
                        <a:buNone/>
                      </a:pPr>
                      <a:r>
                        <a:rPr lang="en"/>
                        <a:t>Ưu điểm</a:t>
                      </a:r>
                      <a:endParaRPr/>
                    </a:p>
                  </a:txBody>
                  <a:tcPr marT="91425" marB="91425" marR="91425" marL="91425"/>
                </a:tc>
                <a:tc>
                  <a:txBody>
                    <a:bodyPr/>
                    <a:lstStyle/>
                    <a:p>
                      <a:pPr indent="0" lvl="0" marL="0" rtl="0" algn="l">
                        <a:spcBef>
                          <a:spcPts val="0"/>
                        </a:spcBef>
                        <a:spcAft>
                          <a:spcPts val="0"/>
                        </a:spcAft>
                        <a:buNone/>
                      </a:pPr>
                      <a:r>
                        <a:rPr lang="en"/>
                        <a:t>Quy trình rõ ràng.</a:t>
                      </a:r>
                      <a:endParaRPr/>
                    </a:p>
                    <a:p>
                      <a:pPr indent="0" lvl="0" marL="0" rtl="0" algn="l">
                        <a:spcBef>
                          <a:spcPts val="0"/>
                        </a:spcBef>
                        <a:spcAft>
                          <a:spcPts val="0"/>
                        </a:spcAft>
                        <a:buNone/>
                      </a:pPr>
                      <a:r>
                        <a:rPr lang="en"/>
                        <a:t>Dễ quản lý, theo dõi tiến độ công việc.</a:t>
                      </a:r>
                      <a:endParaRPr/>
                    </a:p>
                    <a:p>
                      <a:pPr indent="0" lvl="0" marL="0" rtl="0" algn="l">
                        <a:spcBef>
                          <a:spcPts val="0"/>
                        </a:spcBef>
                        <a:spcAft>
                          <a:spcPts val="0"/>
                        </a:spcAft>
                        <a:buNone/>
                      </a:pPr>
                      <a:r>
                        <a:rPr lang="en"/>
                        <a:t>Phối hợp trong công việc dễ dàng hơn khi hoạch định sẵn.</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16900">
                <a:tc>
                  <a:txBody>
                    <a:bodyPr/>
                    <a:lstStyle/>
                    <a:p>
                      <a:pPr indent="0" lvl="0" marL="0" rtl="0" algn="l">
                        <a:spcBef>
                          <a:spcPts val="0"/>
                        </a:spcBef>
                        <a:spcAft>
                          <a:spcPts val="0"/>
                        </a:spcAft>
                        <a:buNone/>
                      </a:pPr>
                      <a:r>
                        <a:rPr lang="en"/>
                        <a:t>Nhược điểm</a:t>
                      </a:r>
                      <a:endParaRPr/>
                    </a:p>
                  </a:txBody>
                  <a:tcPr marT="91425" marB="91425" marR="91425" marL="91425"/>
                </a:tc>
                <a:tc>
                  <a:txBody>
                    <a:bodyPr/>
                    <a:lstStyle/>
                    <a:p>
                      <a:pPr indent="0" lvl="0" marL="0" rtl="0" algn="l">
                        <a:spcBef>
                          <a:spcPts val="0"/>
                        </a:spcBef>
                        <a:spcAft>
                          <a:spcPts val="0"/>
                        </a:spcAft>
                        <a:buNone/>
                      </a:pPr>
                      <a:r>
                        <a:rPr lang="en"/>
                        <a:t>Khó thích nghi với sự thay đổi.</a:t>
                      </a:r>
                      <a:endParaRPr/>
                    </a:p>
                    <a:p>
                      <a:pPr indent="0" lvl="0" marL="0" rtl="0" algn="l">
                        <a:spcBef>
                          <a:spcPts val="0"/>
                        </a:spcBef>
                        <a:spcAft>
                          <a:spcPts val="0"/>
                        </a:spcAft>
                        <a:buNone/>
                      </a:pPr>
                      <a:r>
                        <a:rPr lang="en"/>
                        <a:t>Không linh động, khó thích nghi với sự thay đổi (yêu cầu người dùng)</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1125">
                <a:tc>
                  <a:txBody>
                    <a:bodyPr/>
                    <a:lstStyle/>
                    <a:p>
                      <a:pPr indent="0" lvl="0" marL="0" rtl="0" algn="l">
                        <a:spcBef>
                          <a:spcPts val="0"/>
                        </a:spcBef>
                        <a:spcAft>
                          <a:spcPts val="0"/>
                        </a:spcAft>
                        <a:buNone/>
                      </a:pPr>
                      <a:r>
                        <a:rPr lang="en"/>
                        <a:t>Hệ thống phù hợp</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Sử dụng trong các hệ thống lớn được phát triển tại nhiều địa điểm khác nhau.</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5375">
                <a:tc>
                  <a:txBody>
                    <a:bodyPr/>
                    <a:lstStyle/>
                    <a:p>
                      <a:pPr indent="0" lvl="0" marL="0" rtl="0" algn="l">
                        <a:spcBef>
                          <a:spcPts val="0"/>
                        </a:spcBef>
                        <a:spcAft>
                          <a:spcPts val="0"/>
                        </a:spcAft>
                        <a:buNone/>
                      </a:pPr>
                      <a:r>
                        <a:rPr lang="en"/>
                        <a:t>Hệ thống không phù hợp</a:t>
                      </a:r>
                      <a:endParaRPr/>
                    </a:p>
                  </a:txBody>
                  <a:tcPr marT="91425" marB="91425" marR="91425" marL="91425"/>
                </a:tc>
                <a:tc>
                  <a:txBody>
                    <a:bodyPr/>
                    <a:lstStyle/>
                    <a:p>
                      <a:pPr indent="0" lvl="0" marL="0" rtl="0" algn="l">
                        <a:spcBef>
                          <a:spcPts val="0"/>
                        </a:spcBef>
                        <a:spcAft>
                          <a:spcPts val="0"/>
                        </a:spcAft>
                        <a:buNone/>
                      </a:pPr>
                      <a:r>
                        <a:rPr lang="en"/>
                        <a:t>Hệ thống thương mại</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