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E58A7F2-EF4A-4B96-A960-0D3C01AA10B2}">
  <a:tblStyle styleId="{1E58A7F2-EF4A-4B96-A960-0D3C01AA10B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98c9363ca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98c9363ca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98c9363c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98c9363c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98c9363c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98c9363c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98c9363c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98c9363c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98c9363c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98c9363c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98c9363c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98c9363c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98c9363c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98c9363c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98c9363c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98c9363c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98c9363ca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98c9363ca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98c9363ca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98c9363ca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fff19ced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fff19ced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98c9363ca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98c9363ca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98c9363c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98c9363c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98c9363ca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98c9363ca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98c9363c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98c9363c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98c9363c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98c9363c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98c9363ca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098c9363ca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098c9363ca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098c9363ca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98c9363ca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98c9363ca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98c9363ca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98c9363ca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98c9363ca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98c9363ca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812e00d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812e00d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98c9363ca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98c9363ca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98c9363c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98c9363c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98c9363c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98c9363c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4400"/>
              <a:t>Ôn tập</a:t>
            </a:r>
            <a:endParaRPr b="1" sz="4400"/>
          </a:p>
          <a:p>
            <a:pPr indent="0" lvl="0" marL="0" rtl="0" algn="ctr">
              <a:spcBef>
                <a:spcPts val="0"/>
              </a:spcBef>
              <a:spcAft>
                <a:spcPts val="0"/>
              </a:spcAft>
              <a:buNone/>
            </a:pPr>
            <a:r>
              <a:rPr b="1" lang="en" sz="4400"/>
              <a:t>Kiến trúc phần mềm</a:t>
            </a:r>
            <a:endParaRPr b="1" sz="4400"/>
          </a:p>
        </p:txBody>
      </p:sp>
      <p:sp>
        <p:nvSpPr>
          <p:cNvPr id="55" name="Google Shape;55;p13"/>
          <p:cNvSpPr txBox="1"/>
          <p:nvPr>
            <p:ph idx="1" type="subTitle"/>
          </p:nvPr>
        </p:nvSpPr>
        <p:spPr>
          <a:xfrm>
            <a:off x="311700" y="2834125"/>
            <a:ext cx="8520600" cy="19596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Nhóm: NoName</a:t>
            </a:r>
            <a:endParaRPr/>
          </a:p>
          <a:p>
            <a:pPr indent="0" lvl="0" marL="3657600" rtl="0" algn="l">
              <a:spcBef>
                <a:spcPts val="0"/>
              </a:spcBef>
              <a:spcAft>
                <a:spcPts val="0"/>
              </a:spcAft>
              <a:buClr>
                <a:schemeClr val="dk1"/>
              </a:buClr>
              <a:buSzPct val="44777"/>
              <a:buFont typeface="Arial"/>
              <a:buNone/>
            </a:pPr>
            <a:r>
              <a:rPr lang="en" sz="2456"/>
              <a:t>19120721 – Phan Nguyễn Anh Vinh</a:t>
            </a:r>
            <a:endParaRPr sz="2456"/>
          </a:p>
          <a:p>
            <a:pPr indent="0" lvl="0" marL="3657600" rtl="0" algn="l">
              <a:spcBef>
                <a:spcPts val="0"/>
              </a:spcBef>
              <a:spcAft>
                <a:spcPts val="0"/>
              </a:spcAft>
              <a:buClr>
                <a:schemeClr val="dk1"/>
              </a:buClr>
              <a:buSzPct val="44777"/>
              <a:buFont typeface="Arial"/>
              <a:buNone/>
            </a:pPr>
            <a:r>
              <a:rPr lang="en" sz="2456"/>
              <a:t>19120699</a:t>
            </a:r>
            <a:r>
              <a:rPr lang="en" sz="2456"/>
              <a:t> – Ngô Mậu Trường</a:t>
            </a:r>
            <a:endParaRPr sz="2456"/>
          </a:p>
          <a:p>
            <a:pPr indent="0" lvl="0" marL="3657600" rtl="0" algn="l">
              <a:spcBef>
                <a:spcPts val="0"/>
              </a:spcBef>
              <a:spcAft>
                <a:spcPts val="0"/>
              </a:spcAft>
              <a:buClr>
                <a:schemeClr val="dk1"/>
              </a:buClr>
              <a:buSzPct val="44777"/>
              <a:buFont typeface="Arial"/>
              <a:buNone/>
            </a:pPr>
            <a:r>
              <a:rPr lang="en" sz="2456"/>
              <a:t>19120678 – Nguyễn Hoàng Tiến</a:t>
            </a:r>
            <a:endParaRPr sz="2456"/>
          </a:p>
          <a:p>
            <a:pPr indent="0" lvl="0" marL="3657600" rtl="0" algn="l">
              <a:spcBef>
                <a:spcPts val="0"/>
              </a:spcBef>
              <a:spcAft>
                <a:spcPts val="0"/>
              </a:spcAft>
              <a:buClr>
                <a:schemeClr val="dk1"/>
              </a:buClr>
              <a:buSzPct val="44777"/>
              <a:buFont typeface="Arial"/>
              <a:buNone/>
            </a:pPr>
            <a:r>
              <a:rPr lang="en" sz="2456"/>
              <a:t>19120728 - Trương Quốc Vương</a:t>
            </a:r>
            <a:endParaRPr sz="2456"/>
          </a:p>
          <a:p>
            <a:pPr indent="0" lvl="0" marL="3657600" rtl="0" algn="l">
              <a:spcBef>
                <a:spcPts val="0"/>
              </a:spcBef>
              <a:spcAft>
                <a:spcPts val="0"/>
              </a:spcAft>
              <a:buClr>
                <a:schemeClr val="dk1"/>
              </a:buClr>
              <a:buSzPct val="44777"/>
              <a:buFont typeface="Arial"/>
              <a:buNone/>
            </a:pPr>
            <a:r>
              <a:rPr lang="en" sz="2456"/>
              <a:t>19120731 – Trần Ngọc Vỹ</a:t>
            </a:r>
            <a:endParaRPr sz="2456"/>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3. Một số kiến trúc mẫu</a:t>
            </a:r>
            <a:endParaRPr/>
          </a:p>
          <a:p>
            <a:pPr indent="0" lvl="0" marL="0" rtl="0" algn="l">
              <a:spcBef>
                <a:spcPts val="0"/>
              </a:spcBef>
              <a:spcAft>
                <a:spcPts val="0"/>
              </a:spcAft>
              <a:buNone/>
            </a:pPr>
            <a:r>
              <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22"/>
          <p:cNvPicPr preferRelativeResize="0"/>
          <p:nvPr/>
        </p:nvPicPr>
        <p:blipFill>
          <a:blip r:embed="rId3">
            <a:alphaModFix/>
          </a:blip>
          <a:stretch>
            <a:fillRect/>
          </a:stretch>
        </p:blipFill>
        <p:spPr>
          <a:xfrm>
            <a:off x="1704037" y="967225"/>
            <a:ext cx="5735925" cy="3529800"/>
          </a:xfrm>
          <a:prstGeom prst="rect">
            <a:avLst/>
          </a:prstGeom>
          <a:noFill/>
          <a:ln>
            <a:noFill/>
          </a:ln>
        </p:spPr>
      </p:pic>
      <p:sp>
        <p:nvSpPr>
          <p:cNvPr id="116" name="Google Shape;116;p22"/>
          <p:cNvSpPr txBox="1"/>
          <p:nvPr/>
        </p:nvSpPr>
        <p:spPr>
          <a:xfrm>
            <a:off x="2850300" y="4653125"/>
            <a:ext cx="3443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Tổ chức của mô hình MVC</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3. Một số kiến trúc mẫu</a:t>
            </a:r>
            <a:endParaRPr/>
          </a:p>
          <a:p>
            <a:pPr indent="0" lvl="0" marL="0" rtl="0" algn="l">
              <a:spcBef>
                <a:spcPts val="0"/>
              </a:spcBef>
              <a:spcAft>
                <a:spcPts val="0"/>
              </a:spcAft>
              <a:buNone/>
            </a:pPr>
            <a:r>
              <a:t/>
            </a:r>
            <a:endParaRPr/>
          </a:p>
        </p:txBody>
      </p:sp>
      <p:pic>
        <p:nvPicPr>
          <p:cNvPr id="122" name="Google Shape;122;p23"/>
          <p:cNvPicPr preferRelativeResize="0"/>
          <p:nvPr/>
        </p:nvPicPr>
        <p:blipFill>
          <a:blip r:embed="rId3">
            <a:alphaModFix/>
          </a:blip>
          <a:stretch>
            <a:fillRect/>
          </a:stretch>
        </p:blipFill>
        <p:spPr>
          <a:xfrm>
            <a:off x="773537" y="1017725"/>
            <a:ext cx="7596924" cy="390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3. Một số kiến trúc mẫu</a:t>
            </a:r>
            <a:endParaRPr/>
          </a:p>
        </p:txBody>
      </p:sp>
      <p:pic>
        <p:nvPicPr>
          <p:cNvPr id="128" name="Google Shape;128;p24"/>
          <p:cNvPicPr preferRelativeResize="0"/>
          <p:nvPr/>
        </p:nvPicPr>
        <p:blipFill>
          <a:blip r:embed="rId3">
            <a:alphaModFix/>
          </a:blip>
          <a:stretch>
            <a:fillRect/>
          </a:stretch>
        </p:blipFill>
        <p:spPr>
          <a:xfrm>
            <a:off x="2065150" y="902975"/>
            <a:ext cx="5013709" cy="3665900"/>
          </a:xfrm>
          <a:prstGeom prst="rect">
            <a:avLst/>
          </a:prstGeom>
          <a:noFill/>
          <a:ln>
            <a:noFill/>
          </a:ln>
        </p:spPr>
      </p:pic>
      <p:sp>
        <p:nvSpPr>
          <p:cNvPr id="129" name="Google Shape;129;p24"/>
          <p:cNvSpPr txBox="1"/>
          <p:nvPr/>
        </p:nvSpPr>
        <p:spPr>
          <a:xfrm>
            <a:off x="2512350" y="4653125"/>
            <a:ext cx="411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Một kiến trúc phân tầng tổng quát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3. </a:t>
            </a:r>
            <a:r>
              <a:rPr lang="en"/>
              <a:t>Một số kiến trúc mẫu</a:t>
            </a:r>
            <a:endParaRPr/>
          </a:p>
        </p:txBody>
      </p:sp>
      <p:sp>
        <p:nvSpPr>
          <p:cNvPr id="135" name="Google Shape;135;p25"/>
          <p:cNvSpPr txBox="1"/>
          <p:nvPr>
            <p:ph idx="1" type="body"/>
          </p:nvPr>
        </p:nvSpPr>
        <p:spPr>
          <a:xfrm>
            <a:off x="392325" y="435650"/>
            <a:ext cx="8520600" cy="57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Mô hình Repository</a:t>
            </a:r>
            <a:endParaRPr/>
          </a:p>
        </p:txBody>
      </p:sp>
      <p:graphicFrame>
        <p:nvGraphicFramePr>
          <p:cNvPr id="136" name="Google Shape;136;p25"/>
          <p:cNvGraphicFramePr/>
          <p:nvPr/>
        </p:nvGraphicFramePr>
        <p:xfrm>
          <a:off x="460850" y="909800"/>
          <a:ext cx="3000000" cy="3000000"/>
        </p:xfrm>
        <a:graphic>
          <a:graphicData uri="http://schemas.openxmlformats.org/drawingml/2006/table">
            <a:tbl>
              <a:tblPr>
                <a:noFill/>
                <a:tableStyleId>{1E58A7F2-EF4A-4B96-A960-0D3C01AA10B2}</a:tableStyleId>
              </a:tblPr>
              <a:tblGrid>
                <a:gridCol w="914600"/>
                <a:gridCol w="7468950"/>
              </a:tblGrid>
              <a:tr h="381000">
                <a:tc>
                  <a:txBody>
                    <a:bodyPr/>
                    <a:lstStyle/>
                    <a:p>
                      <a:pPr indent="0" lvl="0" marL="0" rtl="0" algn="l">
                        <a:spcBef>
                          <a:spcPts val="0"/>
                        </a:spcBef>
                        <a:spcAft>
                          <a:spcPts val="0"/>
                        </a:spcAft>
                        <a:buNone/>
                      </a:pPr>
                      <a:r>
                        <a:rPr lang="en"/>
                        <a:t>M</a:t>
                      </a:r>
                      <a:r>
                        <a:rPr lang="en"/>
                        <a:t>ô tả</a:t>
                      </a:r>
                      <a:endParaRPr/>
                    </a:p>
                  </a:txBody>
                  <a:tcPr marT="91425" marB="91425" marR="91425" marL="91425"/>
                </a:tc>
                <a:tc>
                  <a:txBody>
                    <a:bodyPr/>
                    <a:lstStyle/>
                    <a:p>
                      <a:pPr indent="-317500" lvl="0" marL="457200" rtl="0" algn="l">
                        <a:spcBef>
                          <a:spcPts val="0"/>
                        </a:spcBef>
                        <a:spcAft>
                          <a:spcPts val="0"/>
                        </a:spcAft>
                        <a:buSzPts val="1400"/>
                        <a:buChar char="●"/>
                      </a:pPr>
                      <a:r>
                        <a:rPr lang="en"/>
                        <a:t>Tất cả các dữ liệu trong hệ thống được quản lý ở một kho trung tâm, kho này được truy cập bởi tất cả các component của hệ thống.</a:t>
                      </a:r>
                      <a:endParaRPr/>
                    </a:p>
                    <a:p>
                      <a:pPr indent="-317500" lvl="0" marL="457200" rtl="0" algn="l">
                        <a:spcBef>
                          <a:spcPts val="0"/>
                        </a:spcBef>
                        <a:spcAft>
                          <a:spcPts val="0"/>
                        </a:spcAft>
                        <a:buSzPts val="1400"/>
                        <a:buChar char="●"/>
                      </a:pPr>
                      <a:r>
                        <a:rPr lang="en"/>
                        <a:t>Các component không tương tác trực tiếp với nhau, chỉ thông qua kho chung.</a:t>
                      </a:r>
                      <a:endParaRPr/>
                    </a:p>
                  </a:txBody>
                  <a:tcPr marT="91425" marB="91425" marR="91425" marL="91425"/>
                </a:tc>
              </a:tr>
              <a:tr h="381000">
                <a:tc>
                  <a:txBody>
                    <a:bodyPr/>
                    <a:lstStyle/>
                    <a:p>
                      <a:pPr indent="0" lvl="0" marL="0" rtl="0" algn="l">
                        <a:spcBef>
                          <a:spcPts val="0"/>
                        </a:spcBef>
                        <a:spcAft>
                          <a:spcPts val="0"/>
                        </a:spcAft>
                        <a:buNone/>
                      </a:pPr>
                      <a:r>
                        <a:rPr lang="en"/>
                        <a:t>Sử dụng khi</a:t>
                      </a:r>
                      <a:endParaRPr/>
                    </a:p>
                  </a:txBody>
                  <a:tcPr marT="91425" marB="91425" marR="91425" marL="91425"/>
                </a:tc>
                <a:tc>
                  <a:txBody>
                    <a:bodyPr/>
                    <a:lstStyle/>
                    <a:p>
                      <a:pPr indent="-317500" lvl="0" marL="457200" rtl="0" algn="l">
                        <a:spcBef>
                          <a:spcPts val="0"/>
                        </a:spcBef>
                        <a:spcAft>
                          <a:spcPts val="0"/>
                        </a:spcAft>
                        <a:buSzPts val="1400"/>
                        <a:buChar char="●"/>
                      </a:pPr>
                      <a:r>
                        <a:rPr lang="en"/>
                        <a:t>Khi ta có một hệ thống trong đó một lượng lớn thông tin sinh ra phải được lưu trữ trong một thời gian dài hoặc được sử dụng trong các hệ thống lưu trữ lớn</a:t>
                      </a:r>
                      <a:endParaRPr/>
                    </a:p>
                  </a:txBody>
                  <a:tcPr marT="91425" marB="91425" marR="91425" marL="91425"/>
                </a:tc>
              </a:tr>
              <a:tr h="381000">
                <a:tc>
                  <a:txBody>
                    <a:bodyPr/>
                    <a:lstStyle/>
                    <a:p>
                      <a:pPr indent="0" lvl="0" marL="0" rtl="0" algn="l">
                        <a:spcBef>
                          <a:spcPts val="0"/>
                        </a:spcBef>
                        <a:spcAft>
                          <a:spcPts val="0"/>
                        </a:spcAft>
                        <a:buNone/>
                      </a:pPr>
                      <a:r>
                        <a:rPr lang="en"/>
                        <a:t>Ưu điểm</a:t>
                      </a:r>
                      <a:endParaRPr/>
                    </a:p>
                  </a:txBody>
                  <a:tcPr marT="91425" marB="91425" marR="91425" marL="91425"/>
                </a:tc>
                <a:tc>
                  <a:txBody>
                    <a:bodyPr/>
                    <a:lstStyle/>
                    <a:p>
                      <a:pPr indent="-317500" lvl="0" marL="457200" rtl="0" algn="l">
                        <a:spcBef>
                          <a:spcPts val="0"/>
                        </a:spcBef>
                        <a:spcAft>
                          <a:spcPts val="0"/>
                        </a:spcAft>
                        <a:buSzPts val="1400"/>
                        <a:buChar char="●"/>
                      </a:pPr>
                      <a:r>
                        <a:rPr lang="en"/>
                        <a:t>Các component có thể độc lập với nhau – chúng không cần biết sự tồn tại của các component khác. Các thay đổi xảy ra ở một component không ảnh hưởng tới các component khác.</a:t>
                      </a:r>
                      <a:endParaRPr/>
                    </a:p>
                    <a:p>
                      <a:pPr indent="-317500" lvl="0" marL="457200" rtl="0" algn="l">
                        <a:spcBef>
                          <a:spcPts val="0"/>
                        </a:spcBef>
                        <a:spcAft>
                          <a:spcPts val="0"/>
                        </a:spcAft>
                        <a:buSzPts val="1400"/>
                        <a:buChar char="●"/>
                      </a:pPr>
                      <a:r>
                        <a:rPr lang="en"/>
                        <a:t>Tất cả các dữ liệu có thể được quản lý một cách nhất quán (ví dụ như backup dữ liệu được thực hiện đồng thời) vì tất cả dữ liệu được lưu trữ ở cùng một nơi.</a:t>
                      </a:r>
                      <a:endParaRPr/>
                    </a:p>
                    <a:p>
                      <a:pPr indent="-317500" lvl="0" marL="457200" rtl="0" algn="l">
                        <a:spcBef>
                          <a:spcPts val="0"/>
                        </a:spcBef>
                        <a:spcAft>
                          <a:spcPts val="0"/>
                        </a:spcAft>
                        <a:buSzPts val="1400"/>
                        <a:buChar char="●"/>
                      </a:pPr>
                      <a:r>
                        <a:t/>
                      </a:r>
                      <a:endParaRPr/>
                    </a:p>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Nhược điểm</a:t>
                      </a:r>
                      <a:endParaRPr/>
                    </a:p>
                  </a:txBody>
                  <a:tcPr marT="91425" marB="91425" marR="91425" marL="91425"/>
                </a:tc>
                <a:tc>
                  <a:txBody>
                    <a:bodyPr/>
                    <a:lstStyle/>
                    <a:p>
                      <a:pPr indent="-317500" lvl="0" marL="457200" rtl="0" algn="l">
                        <a:spcBef>
                          <a:spcPts val="0"/>
                        </a:spcBef>
                        <a:spcAft>
                          <a:spcPts val="0"/>
                        </a:spcAft>
                        <a:buSzPts val="1400"/>
                        <a:buChar char="●"/>
                      </a:pPr>
                      <a:r>
                        <a:rPr lang="en"/>
                        <a:t>Các vấn đề xảy ra trên kho chung ảnh hưởng đến toàn hệ thống.</a:t>
                      </a:r>
                      <a:endParaRPr/>
                    </a:p>
                    <a:p>
                      <a:pPr indent="-317500" lvl="0" marL="457200" rtl="0" algn="l">
                        <a:spcBef>
                          <a:spcPts val="0"/>
                        </a:spcBef>
                        <a:spcAft>
                          <a:spcPts val="0"/>
                        </a:spcAft>
                        <a:buSzPts val="1400"/>
                        <a:buChar char="●"/>
                      </a:pPr>
                      <a:r>
                        <a:rPr lang="en"/>
                        <a:t>Có thể không hiệu quả trong việc tổ chức các giao tiếp thông qua kho.</a:t>
                      </a:r>
                      <a:endParaRPr/>
                    </a:p>
                    <a:p>
                      <a:pPr indent="-317500" lvl="0" marL="457200" rtl="0" algn="l">
                        <a:spcBef>
                          <a:spcPts val="0"/>
                        </a:spcBef>
                        <a:spcAft>
                          <a:spcPts val="0"/>
                        </a:spcAft>
                        <a:buSzPts val="1400"/>
                        <a:buChar char="●"/>
                      </a:pPr>
                      <a:r>
                        <a:rPr lang="en"/>
                        <a:t>Phân tán kho trên nhiều máy tính có thể khó khăn.</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3. Một số kiến trúc mẫu</a:t>
            </a:r>
            <a:endParaRPr/>
          </a:p>
        </p:txBody>
      </p:sp>
      <p:sp>
        <p:nvSpPr>
          <p:cNvPr id="142" name="Google Shape;142;p26"/>
          <p:cNvSpPr txBox="1"/>
          <p:nvPr>
            <p:ph idx="1" type="body"/>
          </p:nvPr>
        </p:nvSpPr>
        <p:spPr>
          <a:xfrm>
            <a:off x="118250" y="516275"/>
            <a:ext cx="8520600" cy="57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Mô hình Repository</a:t>
            </a:r>
            <a:endParaRPr/>
          </a:p>
        </p:txBody>
      </p:sp>
      <p:pic>
        <p:nvPicPr>
          <p:cNvPr id="143" name="Google Shape;143;p26"/>
          <p:cNvPicPr preferRelativeResize="0"/>
          <p:nvPr/>
        </p:nvPicPr>
        <p:blipFill>
          <a:blip r:embed="rId3">
            <a:alphaModFix/>
          </a:blip>
          <a:stretch>
            <a:fillRect/>
          </a:stretch>
        </p:blipFill>
        <p:spPr>
          <a:xfrm>
            <a:off x="934400" y="983375"/>
            <a:ext cx="7372350" cy="3638550"/>
          </a:xfrm>
          <a:prstGeom prst="rect">
            <a:avLst/>
          </a:prstGeom>
          <a:noFill/>
          <a:ln>
            <a:noFill/>
          </a:ln>
        </p:spPr>
      </p:pic>
      <p:sp>
        <p:nvSpPr>
          <p:cNvPr id="144" name="Google Shape;144;p26"/>
          <p:cNvSpPr txBox="1"/>
          <p:nvPr/>
        </p:nvSpPr>
        <p:spPr>
          <a:xfrm>
            <a:off x="2160600" y="4619475"/>
            <a:ext cx="536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Ví dụ kiến trúc Repository cho IDE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3. Một số kiến trúc mẫu</a:t>
            </a:r>
            <a:endParaRPr/>
          </a:p>
        </p:txBody>
      </p:sp>
      <p:sp>
        <p:nvSpPr>
          <p:cNvPr id="150" name="Google Shape;150;p27"/>
          <p:cNvSpPr txBox="1"/>
          <p:nvPr>
            <p:ph idx="1" type="body"/>
          </p:nvPr>
        </p:nvSpPr>
        <p:spPr>
          <a:xfrm>
            <a:off x="392325" y="435650"/>
            <a:ext cx="8520600" cy="57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Mô hình </a:t>
            </a:r>
            <a:r>
              <a:rPr lang="en"/>
              <a:t>Client-server</a:t>
            </a:r>
            <a:endParaRPr/>
          </a:p>
        </p:txBody>
      </p:sp>
      <p:graphicFrame>
        <p:nvGraphicFramePr>
          <p:cNvPr id="151" name="Google Shape;151;p27"/>
          <p:cNvGraphicFramePr/>
          <p:nvPr/>
        </p:nvGraphicFramePr>
        <p:xfrm>
          <a:off x="460850" y="909800"/>
          <a:ext cx="3000000" cy="3000000"/>
        </p:xfrm>
        <a:graphic>
          <a:graphicData uri="http://schemas.openxmlformats.org/drawingml/2006/table">
            <a:tbl>
              <a:tblPr>
                <a:noFill/>
                <a:tableStyleId>{1E58A7F2-EF4A-4B96-A960-0D3C01AA10B2}</a:tableStyleId>
              </a:tblPr>
              <a:tblGrid>
                <a:gridCol w="914600"/>
                <a:gridCol w="7468950"/>
              </a:tblGrid>
              <a:tr h="381000">
                <a:tc>
                  <a:txBody>
                    <a:bodyPr/>
                    <a:lstStyle/>
                    <a:p>
                      <a:pPr indent="0" lvl="0" marL="0" rtl="0" algn="l">
                        <a:spcBef>
                          <a:spcPts val="0"/>
                        </a:spcBef>
                        <a:spcAft>
                          <a:spcPts val="0"/>
                        </a:spcAft>
                        <a:buNone/>
                      </a:pPr>
                      <a:r>
                        <a:rPr lang="en"/>
                        <a:t>Mô tả</a:t>
                      </a:r>
                      <a:endParaRPr/>
                    </a:p>
                  </a:txBody>
                  <a:tcPr marT="91425" marB="91425" marR="91425" marL="91425"/>
                </a:tc>
                <a:tc>
                  <a:txBody>
                    <a:bodyPr/>
                    <a:lstStyle/>
                    <a:p>
                      <a:pPr indent="-317500" lvl="0" marL="457200" rtl="0" algn="l">
                        <a:spcBef>
                          <a:spcPts val="0"/>
                        </a:spcBef>
                        <a:spcAft>
                          <a:spcPts val="0"/>
                        </a:spcAft>
                        <a:buSzPts val="1400"/>
                        <a:buChar char="●"/>
                      </a:pPr>
                      <a:r>
                        <a:rPr lang="en"/>
                        <a:t>Chức năng của hệ thống được tổ chức thành các dịch vụ, mỗi dịch vụ được đặt trên một server riêng lẻ.</a:t>
                      </a:r>
                      <a:endParaRPr/>
                    </a:p>
                    <a:p>
                      <a:pPr indent="-317500" lvl="0" marL="457200" rtl="0" algn="l">
                        <a:spcBef>
                          <a:spcPts val="0"/>
                        </a:spcBef>
                        <a:spcAft>
                          <a:spcPts val="0"/>
                        </a:spcAft>
                        <a:buSzPts val="1400"/>
                        <a:buChar char="●"/>
                      </a:pPr>
                      <a:r>
                        <a:rPr lang="en"/>
                        <a:t>Khách hàng là người sử dụng các dịch vụ này và truy cập vào các server để sử dụng dịch vụ.</a:t>
                      </a:r>
                      <a:endParaRPr/>
                    </a:p>
                  </a:txBody>
                  <a:tcPr marT="91425" marB="91425" marR="91425" marL="91425"/>
                </a:tc>
              </a:tr>
              <a:tr h="381000">
                <a:tc>
                  <a:txBody>
                    <a:bodyPr/>
                    <a:lstStyle/>
                    <a:p>
                      <a:pPr indent="0" lvl="0" marL="0" rtl="0" algn="l">
                        <a:spcBef>
                          <a:spcPts val="0"/>
                        </a:spcBef>
                        <a:spcAft>
                          <a:spcPts val="0"/>
                        </a:spcAft>
                        <a:buNone/>
                      </a:pPr>
                      <a:r>
                        <a:rPr lang="en"/>
                        <a:t>Sử dụng khi</a:t>
                      </a:r>
                      <a:endParaRPr/>
                    </a:p>
                  </a:txBody>
                  <a:tcPr marT="91425" marB="91425" marR="91425" marL="91425"/>
                </a:tc>
                <a:tc>
                  <a:txBody>
                    <a:bodyPr/>
                    <a:lstStyle/>
                    <a:p>
                      <a:pPr indent="-317500" lvl="0" marL="457200" rtl="0" algn="l">
                        <a:spcBef>
                          <a:spcPts val="0"/>
                        </a:spcBef>
                        <a:spcAft>
                          <a:spcPts val="0"/>
                        </a:spcAft>
                        <a:buSzPts val="1400"/>
                        <a:buChar char="●"/>
                      </a:pPr>
                      <a:r>
                        <a:rPr lang="en"/>
                        <a:t>Khi dữ liệu trong một cơ sở dữ liệu chia sẻ phải truy cập từ nhiều nơi. Vì các server được truy cập từ nhiều nơi khác nhau, có thể được sử dụng khi tải trên hệ thống thay đổi.</a:t>
                      </a:r>
                      <a:endParaRPr/>
                    </a:p>
                  </a:txBody>
                  <a:tcPr marT="91425" marB="91425" marR="91425" marL="91425"/>
                </a:tc>
              </a:tr>
              <a:tr h="381000">
                <a:tc>
                  <a:txBody>
                    <a:bodyPr/>
                    <a:lstStyle/>
                    <a:p>
                      <a:pPr indent="0" lvl="0" marL="0" rtl="0" algn="l">
                        <a:spcBef>
                          <a:spcPts val="0"/>
                        </a:spcBef>
                        <a:spcAft>
                          <a:spcPts val="0"/>
                        </a:spcAft>
                        <a:buNone/>
                      </a:pPr>
                      <a:r>
                        <a:rPr lang="en"/>
                        <a:t>Ưu điểm</a:t>
                      </a:r>
                      <a:endParaRPr/>
                    </a:p>
                  </a:txBody>
                  <a:tcPr marT="91425" marB="91425" marR="91425" marL="91425"/>
                </a:tc>
                <a:tc>
                  <a:txBody>
                    <a:bodyPr/>
                    <a:lstStyle/>
                    <a:p>
                      <a:pPr indent="-317500" lvl="0" marL="457200" rtl="0" algn="l">
                        <a:spcBef>
                          <a:spcPts val="0"/>
                        </a:spcBef>
                        <a:spcAft>
                          <a:spcPts val="0"/>
                        </a:spcAft>
                        <a:buSzPts val="1400"/>
                        <a:buChar char="●"/>
                      </a:pPr>
                      <a:r>
                        <a:rPr lang="en"/>
                        <a:t>Server được phân tán trên mạng.</a:t>
                      </a:r>
                      <a:endParaRPr/>
                    </a:p>
                    <a:p>
                      <a:pPr indent="-317500" lvl="0" marL="457200" rtl="0" algn="l">
                        <a:spcBef>
                          <a:spcPts val="0"/>
                        </a:spcBef>
                        <a:spcAft>
                          <a:spcPts val="0"/>
                        </a:spcAft>
                        <a:buSzPts val="1400"/>
                        <a:buChar char="●"/>
                      </a:pPr>
                      <a:r>
                        <a:rPr lang="en"/>
                        <a:t>Chức năng chung (dịch vụ in ấn chẳng hạn) có thể có sẵn cho tất cả các khách hàng và không cần thiết phải cài đặt toàn bộ các dịch vụ.</a:t>
                      </a:r>
                      <a:endParaRPr/>
                    </a:p>
                  </a:txBody>
                  <a:tcPr marT="91425" marB="91425" marR="91425" marL="91425"/>
                </a:tc>
              </a:tr>
              <a:tr h="381000">
                <a:tc>
                  <a:txBody>
                    <a:bodyPr/>
                    <a:lstStyle/>
                    <a:p>
                      <a:pPr indent="0" lvl="0" marL="0" rtl="0" algn="l">
                        <a:spcBef>
                          <a:spcPts val="0"/>
                        </a:spcBef>
                        <a:spcAft>
                          <a:spcPts val="0"/>
                        </a:spcAft>
                        <a:buNone/>
                      </a:pPr>
                      <a:r>
                        <a:rPr lang="en"/>
                        <a:t>Nhược điểm</a:t>
                      </a:r>
                      <a:endParaRPr/>
                    </a:p>
                  </a:txBody>
                  <a:tcPr marT="91425" marB="91425" marR="91425" marL="91425"/>
                </a:tc>
                <a:tc>
                  <a:txBody>
                    <a:bodyPr/>
                    <a:lstStyle/>
                    <a:p>
                      <a:pPr indent="-317500" lvl="0" marL="457200" rtl="0" algn="l">
                        <a:spcBef>
                          <a:spcPts val="0"/>
                        </a:spcBef>
                        <a:spcAft>
                          <a:spcPts val="0"/>
                        </a:spcAft>
                        <a:buSzPts val="1400"/>
                        <a:buChar char="●"/>
                      </a:pPr>
                      <a:r>
                        <a:rPr lang="en"/>
                        <a:t>Mỗi dịch vụ là một điểm đơn gây lỗi vì vậy dễ bị tấn công từ chối dịch vụ hoặc lỗi server.</a:t>
                      </a:r>
                      <a:endParaRPr/>
                    </a:p>
                    <a:p>
                      <a:pPr indent="-317500" lvl="0" marL="457200" rtl="0" algn="l">
                        <a:spcBef>
                          <a:spcPts val="0"/>
                        </a:spcBef>
                        <a:spcAft>
                          <a:spcPts val="0"/>
                        </a:spcAft>
                        <a:buSzPts val="1400"/>
                        <a:buChar char="●"/>
                      </a:pPr>
                      <a:r>
                        <a:rPr lang="en"/>
                        <a:t>Hiệu năng có thể không dự đoán trước được do nó phụ thuộc vào mạng cũng như hệ thống.</a:t>
                      </a:r>
                      <a:endParaRPr/>
                    </a:p>
                    <a:p>
                      <a:pPr indent="-317500" lvl="0" marL="457200" rtl="0" algn="l">
                        <a:spcBef>
                          <a:spcPts val="0"/>
                        </a:spcBef>
                        <a:spcAft>
                          <a:spcPts val="0"/>
                        </a:spcAft>
                        <a:buSzPts val="1400"/>
                        <a:buChar char="●"/>
                      </a:pPr>
                      <a:r>
                        <a:rPr lang="en"/>
                        <a:t>Có thể có các vấn đề về quản lý nếu server được sở hữu bởi các tổ chức khác nhau.</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3. Một số kiến trúc mẫu</a:t>
            </a:r>
            <a:endParaRPr/>
          </a:p>
        </p:txBody>
      </p:sp>
      <p:sp>
        <p:nvSpPr>
          <p:cNvPr id="157" name="Google Shape;157;p28"/>
          <p:cNvSpPr txBox="1"/>
          <p:nvPr>
            <p:ph idx="1" type="body"/>
          </p:nvPr>
        </p:nvSpPr>
        <p:spPr>
          <a:xfrm>
            <a:off x="118250" y="516275"/>
            <a:ext cx="8520600" cy="57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Mô hình </a:t>
            </a:r>
            <a:r>
              <a:rPr lang="en"/>
              <a:t>Client-server</a:t>
            </a:r>
            <a:endParaRPr/>
          </a:p>
        </p:txBody>
      </p:sp>
      <p:sp>
        <p:nvSpPr>
          <p:cNvPr id="158" name="Google Shape;158;p28"/>
          <p:cNvSpPr txBox="1"/>
          <p:nvPr/>
        </p:nvSpPr>
        <p:spPr>
          <a:xfrm>
            <a:off x="2160600" y="4345375"/>
            <a:ext cx="536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Ví dụ kiến </a:t>
            </a:r>
            <a:r>
              <a:rPr lang="en"/>
              <a:t>Client-server </a:t>
            </a:r>
            <a:r>
              <a:rPr lang="en"/>
              <a:t>cho </a:t>
            </a:r>
            <a:r>
              <a:rPr lang="en"/>
              <a:t>thư viện phim ảnh</a:t>
            </a:r>
            <a:endParaRPr/>
          </a:p>
        </p:txBody>
      </p:sp>
      <p:pic>
        <p:nvPicPr>
          <p:cNvPr id="159" name="Google Shape;159;p28"/>
          <p:cNvPicPr preferRelativeResize="0"/>
          <p:nvPr/>
        </p:nvPicPr>
        <p:blipFill>
          <a:blip r:embed="rId3">
            <a:alphaModFix/>
          </a:blip>
          <a:stretch>
            <a:fillRect/>
          </a:stretch>
        </p:blipFill>
        <p:spPr>
          <a:xfrm>
            <a:off x="1754950" y="1047875"/>
            <a:ext cx="5634107" cy="3225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3. Một số kiến trúc mẫu</a:t>
            </a:r>
            <a:endParaRPr/>
          </a:p>
          <a:p>
            <a:pPr indent="0" lvl="0" marL="0" rtl="0" algn="l">
              <a:spcBef>
                <a:spcPts val="0"/>
              </a:spcBef>
              <a:spcAft>
                <a:spcPts val="0"/>
              </a:spcAft>
              <a:buNone/>
            </a:pPr>
            <a:r>
              <a:t/>
            </a:r>
            <a:endParaRPr/>
          </a:p>
        </p:txBody>
      </p:sp>
      <p:sp>
        <p:nvSpPr>
          <p:cNvPr id="165" name="Google Shape;16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Mô h</a:t>
            </a:r>
            <a:r>
              <a:rPr lang="en"/>
              <a:t>ình pipe and filter: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66" name="Google Shape;166;p29"/>
          <p:cNvPicPr preferRelativeResize="0"/>
          <p:nvPr/>
        </p:nvPicPr>
        <p:blipFill>
          <a:blip r:embed="rId3">
            <a:alphaModFix/>
          </a:blip>
          <a:stretch>
            <a:fillRect/>
          </a:stretch>
        </p:blipFill>
        <p:spPr>
          <a:xfrm>
            <a:off x="0" y="1742998"/>
            <a:ext cx="9143999" cy="309235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3. Một số kiến trúc mẫu</a:t>
            </a:r>
            <a:endParaRPr/>
          </a:p>
          <a:p>
            <a:pPr indent="0" lvl="0" marL="0" rtl="0" algn="l">
              <a:spcBef>
                <a:spcPts val="0"/>
              </a:spcBef>
              <a:spcAft>
                <a:spcPts val="0"/>
              </a:spcAft>
              <a:buNone/>
            </a:pPr>
            <a:r>
              <a:t/>
            </a:r>
            <a:endParaRPr/>
          </a:p>
        </p:txBody>
      </p:sp>
      <p:sp>
        <p:nvSpPr>
          <p:cNvPr id="172" name="Google Shape;17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Mô hình pipe and filter:</a:t>
            </a:r>
            <a:endParaRPr b="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73" name="Google Shape;173;p30"/>
          <p:cNvPicPr preferRelativeResize="0"/>
          <p:nvPr/>
        </p:nvPicPr>
        <p:blipFill>
          <a:blip r:embed="rId3">
            <a:alphaModFix/>
          </a:blip>
          <a:stretch>
            <a:fillRect/>
          </a:stretch>
        </p:blipFill>
        <p:spPr>
          <a:xfrm>
            <a:off x="0" y="1532836"/>
            <a:ext cx="9144000" cy="317372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3. Một số kiến trúc mẫu</a:t>
            </a:r>
            <a:endParaRPr/>
          </a:p>
          <a:p>
            <a:pPr indent="0" lvl="0" marL="0" rtl="0" algn="l">
              <a:spcBef>
                <a:spcPts val="0"/>
              </a:spcBef>
              <a:spcAft>
                <a:spcPts val="0"/>
              </a:spcAft>
              <a:buNone/>
            </a:pPr>
            <a:r>
              <a:t/>
            </a:r>
            <a:endParaRPr/>
          </a:p>
        </p:txBody>
      </p:sp>
      <p:sp>
        <p:nvSpPr>
          <p:cNvPr id="179" name="Google Shape;17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Mô hình pipe and filter:</a:t>
            </a:r>
            <a:endParaRPr b="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80" name="Google Shape;180;p31"/>
          <p:cNvPicPr preferRelativeResize="0"/>
          <p:nvPr/>
        </p:nvPicPr>
        <p:blipFill>
          <a:blip r:embed="rId3">
            <a:alphaModFix/>
          </a:blip>
          <a:stretch>
            <a:fillRect/>
          </a:stretch>
        </p:blipFill>
        <p:spPr>
          <a:xfrm>
            <a:off x="1329175" y="1549700"/>
            <a:ext cx="6070649" cy="3593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Yêu cầu</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81000" lvl="0" marL="457200" rtl="0" algn="l">
              <a:spcBef>
                <a:spcPts val="600"/>
              </a:spcBef>
              <a:spcAft>
                <a:spcPts val="0"/>
              </a:spcAft>
              <a:buClr>
                <a:schemeClr val="dk1"/>
              </a:buClr>
              <a:buSzPts val="2400"/>
              <a:buChar char="●"/>
            </a:pPr>
            <a:r>
              <a:rPr lang="en" sz="2400">
                <a:solidFill>
                  <a:schemeClr val="dk1"/>
                </a:solidFill>
              </a:rPr>
              <a:t>Đây là Bài tập nhóm.</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Thời gian thực hiện : 1 giờ	</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Nội dung</a:t>
            </a:r>
            <a:endParaRPr sz="2400">
              <a:solidFill>
                <a:schemeClr val="dk1"/>
              </a:solidFill>
            </a:endParaRPr>
          </a:p>
          <a:p>
            <a:pPr indent="-342900" lvl="1" marL="914400" rtl="0" algn="l">
              <a:spcBef>
                <a:spcPts val="0"/>
              </a:spcBef>
              <a:spcAft>
                <a:spcPts val="0"/>
              </a:spcAft>
              <a:buSzPts val="1800"/>
              <a:buChar char="○"/>
            </a:pPr>
            <a:r>
              <a:rPr lang="en" sz="1800"/>
              <a:t>Nhóm sẽ xem lại một bài học được gán cho nhóm (xem file Google Sheet cùng thư mục), chọn các ý chính của bài học và biểu diễn lại theo cách của các bạn, sử dụng từ ngữ của bạn.</a:t>
            </a:r>
            <a:endParaRPr sz="1800"/>
          </a:p>
          <a:p>
            <a:pPr indent="-342900" lvl="1" marL="914400" rtl="0" algn="l">
              <a:spcBef>
                <a:spcPts val="0"/>
              </a:spcBef>
              <a:spcAft>
                <a:spcPts val="0"/>
              </a:spcAft>
              <a:buSzPts val="1800"/>
              <a:buChar char="○"/>
            </a:pPr>
            <a:r>
              <a:rPr lang="en" sz="1800"/>
              <a:t>Nhóm có thể sử dụng bất kỳ cách biểu diễn nào (tự vẽ hình, sử dụng mind map, viết text. …)</a:t>
            </a:r>
            <a:endParaRPr sz="2000">
              <a:solidFill>
                <a:schemeClr val="dk1"/>
              </a:solidFill>
            </a:endParaRPr>
          </a:p>
          <a:p>
            <a:pPr indent="0" lvl="0" marL="914400" rtl="0" algn="just">
              <a:spcBef>
                <a:spcPts val="1200"/>
              </a:spcBef>
              <a:spcAft>
                <a:spcPts val="0"/>
              </a:spcAft>
              <a:buNone/>
            </a:pPr>
            <a:r>
              <a:t/>
            </a:r>
            <a:endParaRPr sz="2000">
              <a:solidFill>
                <a:schemeClr val="dk1"/>
              </a:solidFill>
            </a:endParaRPr>
          </a:p>
          <a:p>
            <a:pPr indent="0" lvl="0" marL="914400" rtl="0" algn="just">
              <a:spcBef>
                <a:spcPts val="700"/>
              </a:spcBef>
              <a:spcAft>
                <a:spcPts val="0"/>
              </a:spcAft>
              <a:buNone/>
            </a:pPr>
            <a:r>
              <a:t/>
            </a:r>
            <a:endParaRPr sz="21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3. Một số kiến trúc mẫu</a:t>
            </a:r>
            <a:endParaRPr/>
          </a:p>
          <a:p>
            <a:pPr indent="0" lvl="0" marL="0" rtl="0" algn="l">
              <a:spcBef>
                <a:spcPts val="0"/>
              </a:spcBef>
              <a:spcAft>
                <a:spcPts val="0"/>
              </a:spcAft>
              <a:buNone/>
            </a:pPr>
            <a:r>
              <a:t/>
            </a:r>
            <a:endParaRPr/>
          </a:p>
        </p:txBody>
      </p:sp>
      <p:sp>
        <p:nvSpPr>
          <p:cNvPr id="186" name="Google Shape;18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Mô hình pipe and filter:</a:t>
            </a:r>
            <a:endParaRPr b="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87" name="Google Shape;187;p32"/>
          <p:cNvPicPr preferRelativeResize="0"/>
          <p:nvPr/>
        </p:nvPicPr>
        <p:blipFill>
          <a:blip r:embed="rId3">
            <a:alphaModFix/>
          </a:blip>
          <a:stretch>
            <a:fillRect/>
          </a:stretch>
        </p:blipFill>
        <p:spPr>
          <a:xfrm>
            <a:off x="464100" y="1741494"/>
            <a:ext cx="7853026" cy="322885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4. Các kiến trúc ứng dụng</a:t>
            </a:r>
            <a:endParaRPr/>
          </a:p>
        </p:txBody>
      </p:sp>
      <p:sp>
        <p:nvSpPr>
          <p:cNvPr id="193" name="Google Shape;19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4" name="Google Shape;194;p33"/>
          <p:cNvPicPr preferRelativeResize="0"/>
          <p:nvPr/>
        </p:nvPicPr>
        <p:blipFill>
          <a:blip r:embed="rId3">
            <a:alphaModFix/>
          </a:blip>
          <a:stretch>
            <a:fillRect/>
          </a:stretch>
        </p:blipFill>
        <p:spPr>
          <a:xfrm>
            <a:off x="311700" y="1090776"/>
            <a:ext cx="8520600" cy="38540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4. Các kiến trúc ứng dụng</a:t>
            </a:r>
            <a:endParaRPr/>
          </a:p>
        </p:txBody>
      </p:sp>
      <p:pic>
        <p:nvPicPr>
          <p:cNvPr id="200" name="Google Shape;200;p34"/>
          <p:cNvPicPr preferRelativeResize="0"/>
          <p:nvPr/>
        </p:nvPicPr>
        <p:blipFill>
          <a:blip r:embed="rId3">
            <a:alphaModFix/>
          </a:blip>
          <a:stretch>
            <a:fillRect/>
          </a:stretch>
        </p:blipFill>
        <p:spPr>
          <a:xfrm>
            <a:off x="613975" y="1017725"/>
            <a:ext cx="7916050" cy="3981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4. Các kiến trúc ứng dụng</a:t>
            </a:r>
            <a:endParaRPr/>
          </a:p>
        </p:txBody>
      </p:sp>
      <p:pic>
        <p:nvPicPr>
          <p:cNvPr id="206" name="Google Shape;206;p35"/>
          <p:cNvPicPr preferRelativeResize="0"/>
          <p:nvPr/>
        </p:nvPicPr>
        <p:blipFill>
          <a:blip r:embed="rId3">
            <a:alphaModFix/>
          </a:blip>
          <a:stretch>
            <a:fillRect/>
          </a:stretch>
        </p:blipFill>
        <p:spPr>
          <a:xfrm>
            <a:off x="1071550" y="636413"/>
            <a:ext cx="7000875" cy="1057275"/>
          </a:xfrm>
          <a:prstGeom prst="rect">
            <a:avLst/>
          </a:prstGeom>
          <a:noFill/>
          <a:ln>
            <a:noFill/>
          </a:ln>
        </p:spPr>
      </p:pic>
      <p:pic>
        <p:nvPicPr>
          <p:cNvPr id="207" name="Google Shape;207;p35"/>
          <p:cNvPicPr preferRelativeResize="0"/>
          <p:nvPr/>
        </p:nvPicPr>
        <p:blipFill>
          <a:blip r:embed="rId4">
            <a:alphaModFix/>
          </a:blip>
          <a:stretch>
            <a:fillRect/>
          </a:stretch>
        </p:blipFill>
        <p:spPr>
          <a:xfrm>
            <a:off x="1257200" y="1467175"/>
            <a:ext cx="6460521" cy="2983775"/>
          </a:xfrm>
          <a:prstGeom prst="rect">
            <a:avLst/>
          </a:prstGeom>
          <a:noFill/>
          <a:ln>
            <a:noFill/>
          </a:ln>
        </p:spPr>
      </p:pic>
      <p:sp>
        <p:nvSpPr>
          <p:cNvPr id="208" name="Google Shape;208;p35"/>
          <p:cNvSpPr txBox="1"/>
          <p:nvPr/>
        </p:nvSpPr>
        <p:spPr>
          <a:xfrm>
            <a:off x="1257200" y="4506600"/>
            <a:ext cx="710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Ví dụ kiến trúc ứng dụng xử lý giao tác (trên) và kiến trúc hệ thống ATM (dưới)</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4. Các kiến trúc ứng dụng</a:t>
            </a:r>
            <a:endParaRPr/>
          </a:p>
        </p:txBody>
      </p:sp>
      <p:sp>
        <p:nvSpPr>
          <p:cNvPr id="214" name="Google Shape;214;p36"/>
          <p:cNvSpPr txBox="1"/>
          <p:nvPr/>
        </p:nvSpPr>
        <p:spPr>
          <a:xfrm>
            <a:off x="2756725" y="4514650"/>
            <a:ext cx="409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Ví dụ kiến trúc </a:t>
            </a:r>
            <a:r>
              <a:rPr lang="en"/>
              <a:t>phân tầng của hệ thống thông tin</a:t>
            </a:r>
            <a:endParaRPr/>
          </a:p>
        </p:txBody>
      </p:sp>
      <p:pic>
        <p:nvPicPr>
          <p:cNvPr id="215" name="Google Shape;215;p36"/>
          <p:cNvPicPr preferRelativeResize="0"/>
          <p:nvPr/>
        </p:nvPicPr>
        <p:blipFill>
          <a:blip r:embed="rId3">
            <a:alphaModFix/>
          </a:blip>
          <a:stretch>
            <a:fillRect/>
          </a:stretch>
        </p:blipFill>
        <p:spPr>
          <a:xfrm>
            <a:off x="2272675" y="572700"/>
            <a:ext cx="5196006" cy="3629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4. Các kiến trúc ứng dụng</a:t>
            </a:r>
            <a:endParaRPr/>
          </a:p>
        </p:txBody>
      </p:sp>
      <p:sp>
        <p:nvSpPr>
          <p:cNvPr id="221" name="Google Shape;221;p37"/>
          <p:cNvSpPr txBox="1"/>
          <p:nvPr/>
        </p:nvSpPr>
        <p:spPr>
          <a:xfrm>
            <a:off x="1304575" y="3836125"/>
            <a:ext cx="710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Ví dụ kiến trúc </a:t>
            </a:r>
            <a:r>
              <a:rPr b="1" lang="en"/>
              <a:t>pipe and filter</a:t>
            </a:r>
            <a:r>
              <a:rPr lang="en"/>
              <a:t> c</a:t>
            </a:r>
            <a:r>
              <a:rPr lang="en"/>
              <a:t>ủa trình biên dịch</a:t>
            </a:r>
            <a:endParaRPr/>
          </a:p>
        </p:txBody>
      </p:sp>
      <p:pic>
        <p:nvPicPr>
          <p:cNvPr id="222" name="Google Shape;222;p37"/>
          <p:cNvPicPr preferRelativeResize="0"/>
          <p:nvPr/>
        </p:nvPicPr>
        <p:blipFill>
          <a:blip r:embed="rId3">
            <a:alphaModFix/>
          </a:blip>
          <a:stretch>
            <a:fillRect/>
          </a:stretch>
        </p:blipFill>
        <p:spPr>
          <a:xfrm>
            <a:off x="949000" y="911950"/>
            <a:ext cx="7458075" cy="29241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4. Các kiến trúc ứng dụng</a:t>
            </a:r>
            <a:endParaRPr/>
          </a:p>
        </p:txBody>
      </p:sp>
      <p:sp>
        <p:nvSpPr>
          <p:cNvPr id="228" name="Google Shape;228;p38"/>
          <p:cNvSpPr txBox="1"/>
          <p:nvPr/>
        </p:nvSpPr>
        <p:spPr>
          <a:xfrm>
            <a:off x="1257200" y="4506600"/>
            <a:ext cx="710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Ví dụ kiến trúc </a:t>
            </a:r>
            <a:r>
              <a:rPr b="1" lang="en"/>
              <a:t>repository</a:t>
            </a:r>
            <a:r>
              <a:rPr lang="en"/>
              <a:t> cho hệ th</a:t>
            </a:r>
            <a:r>
              <a:rPr lang="en"/>
              <a:t>ống xử lý ngôn ngữ</a:t>
            </a:r>
            <a:endParaRPr/>
          </a:p>
        </p:txBody>
      </p:sp>
      <p:pic>
        <p:nvPicPr>
          <p:cNvPr id="229" name="Google Shape;229;p38"/>
          <p:cNvPicPr preferRelativeResize="0"/>
          <p:nvPr/>
        </p:nvPicPr>
        <p:blipFill>
          <a:blip r:embed="rId3">
            <a:alphaModFix/>
          </a:blip>
          <a:stretch>
            <a:fillRect/>
          </a:stretch>
        </p:blipFill>
        <p:spPr>
          <a:xfrm>
            <a:off x="740000" y="764450"/>
            <a:ext cx="7515225" cy="3381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0. </a:t>
            </a:r>
            <a:r>
              <a:rPr b="1" lang="en"/>
              <a:t>K</a:t>
            </a:r>
            <a:r>
              <a:rPr b="1" lang="en"/>
              <a:t>iến trúc phần mềm</a:t>
            </a:r>
            <a:endParaRPr b="1"/>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chemeClr val="dk1"/>
              </a:buClr>
              <a:buSzPts val="2800"/>
              <a:buChar char="●"/>
            </a:pPr>
            <a:r>
              <a:rPr lang="en" sz="2800">
                <a:solidFill>
                  <a:schemeClr val="dk1"/>
                </a:solidFill>
              </a:rPr>
              <a:t>Thiết kế kiến trúc liên quan đến việc hiểu một hệ thống được tổ chức như thế nào và thiết kế toàn bộ kiến trúc của hệ thống đó.</a:t>
            </a:r>
            <a:endParaRPr sz="2800">
              <a:solidFill>
                <a:schemeClr val="dk1"/>
              </a:solidFill>
            </a:endParaRPr>
          </a:p>
          <a:p>
            <a:pPr indent="-406400" lvl="0" marL="457200" rtl="0" algn="l">
              <a:spcBef>
                <a:spcPts val="0"/>
              </a:spcBef>
              <a:spcAft>
                <a:spcPts val="0"/>
              </a:spcAft>
              <a:buClr>
                <a:schemeClr val="dk1"/>
              </a:buClr>
              <a:buSzPts val="2800"/>
              <a:buChar char="●"/>
            </a:pPr>
            <a:r>
              <a:rPr lang="en" sz="2800">
                <a:solidFill>
                  <a:schemeClr val="dk1"/>
                </a:solidFill>
              </a:rPr>
              <a:t>Là giai đoạn đầu tiên của một quy trình thiết kế hệ thống.</a:t>
            </a:r>
            <a:endParaRPr sz="2800">
              <a:solidFill>
                <a:schemeClr val="dk1"/>
              </a:solidFill>
            </a:endParaRPr>
          </a:p>
          <a:p>
            <a:pPr indent="-406400" lvl="0" marL="457200" rtl="0" algn="l">
              <a:spcBef>
                <a:spcPts val="0"/>
              </a:spcBef>
              <a:spcAft>
                <a:spcPts val="0"/>
              </a:spcAft>
              <a:buClr>
                <a:schemeClr val="dk1"/>
              </a:buClr>
              <a:buSzPts val="2800"/>
              <a:buChar char="●"/>
            </a:pPr>
            <a:r>
              <a:rPr lang="en" sz="2800">
                <a:solidFill>
                  <a:schemeClr val="dk1"/>
                </a:solidFill>
              </a:rPr>
              <a:t>Là cầu nối giữa yêu cầu phần mềm và thiết kế.</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1685925" y="1307625"/>
            <a:ext cx="5772150" cy="3295650"/>
          </a:xfrm>
          <a:prstGeom prst="rect">
            <a:avLst/>
          </a:prstGeom>
          <a:noFill/>
          <a:ln>
            <a:noFill/>
          </a:ln>
        </p:spPr>
      </p:pic>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0. </a:t>
            </a:r>
            <a:r>
              <a:rPr b="1" lang="en"/>
              <a:t>Kiến trúc phần mềm</a:t>
            </a:r>
            <a:endParaRPr b="1"/>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0. Kiến trúc phần mềm</a:t>
            </a:r>
            <a:endParaRPr b="1"/>
          </a:p>
          <a:p>
            <a:pPr indent="0" lvl="0" marL="0" rtl="0" algn="l">
              <a:spcBef>
                <a:spcPts val="0"/>
              </a:spcBef>
              <a:spcAft>
                <a:spcPts val="0"/>
              </a:spcAft>
              <a:buNone/>
            </a:pPr>
            <a:r>
              <a:t/>
            </a:r>
            <a:endParaRPr/>
          </a:p>
        </p:txBody>
      </p:sp>
      <p:pic>
        <p:nvPicPr>
          <p:cNvPr id="79" name="Google Shape;79;p17"/>
          <p:cNvPicPr preferRelativeResize="0"/>
          <p:nvPr/>
        </p:nvPicPr>
        <p:blipFill>
          <a:blip r:embed="rId3">
            <a:alphaModFix/>
          </a:blip>
          <a:stretch>
            <a:fillRect/>
          </a:stretch>
        </p:blipFill>
        <p:spPr>
          <a:xfrm>
            <a:off x="1100138" y="1170125"/>
            <a:ext cx="6943725" cy="3124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Chọn kiến trúc phần mềm</a:t>
            </a:r>
            <a:endParaRPr/>
          </a:p>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86" name="Google Shape;86;p18"/>
          <p:cNvPicPr preferRelativeResize="0"/>
          <p:nvPr/>
        </p:nvPicPr>
        <p:blipFill>
          <a:blip r:embed="rId3">
            <a:alphaModFix/>
          </a:blip>
          <a:stretch>
            <a:fillRect/>
          </a:stretch>
        </p:blipFill>
        <p:spPr>
          <a:xfrm>
            <a:off x="753188" y="1242875"/>
            <a:ext cx="7637625" cy="3130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Chọn kiến trúc phần mềm</a:t>
            </a:r>
            <a:endParaRPr/>
          </a:p>
          <a:p>
            <a:pPr indent="0" lvl="0" marL="0" rtl="0" algn="l">
              <a:spcBef>
                <a:spcPts val="0"/>
              </a:spcBef>
              <a:spcAft>
                <a:spcPts val="0"/>
              </a:spcAft>
              <a:buNone/>
            </a:pPr>
            <a:r>
              <a:t/>
            </a:r>
            <a:endParaRPr/>
          </a:p>
        </p:txBody>
      </p:sp>
      <p:sp>
        <p:nvSpPr>
          <p:cNvPr id="92" name="Google Shape;92;p19"/>
          <p:cNvSpPr txBox="1"/>
          <p:nvPr>
            <p:ph idx="1" type="body"/>
          </p:nvPr>
        </p:nvSpPr>
        <p:spPr>
          <a:xfrm>
            <a:off x="311700" y="955625"/>
            <a:ext cx="8520600" cy="337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605"/>
              <a:buNone/>
            </a:pPr>
            <a:r>
              <a:rPr lang="en"/>
              <a:t>C</a:t>
            </a:r>
            <a:r>
              <a:rPr lang="en"/>
              <a:t>ần quan tâm đến các đặc điểm sau:</a:t>
            </a:r>
            <a:endParaRPr/>
          </a:p>
        </p:txBody>
      </p:sp>
      <p:pic>
        <p:nvPicPr>
          <p:cNvPr id="93" name="Google Shape;93;p19"/>
          <p:cNvPicPr preferRelativeResize="0"/>
          <p:nvPr/>
        </p:nvPicPr>
        <p:blipFill>
          <a:blip r:embed="rId3">
            <a:alphaModFix/>
          </a:blip>
          <a:stretch>
            <a:fillRect/>
          </a:stretch>
        </p:blipFill>
        <p:spPr>
          <a:xfrm>
            <a:off x="311700" y="1409700"/>
            <a:ext cx="8477250" cy="3733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a:t>
            </a:r>
            <a:r>
              <a:rPr lang="en"/>
              <a:t>Các góc góc nhìn về kiến trúc	</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Mỗi mô hình kiến trúc chỉ thể hiện một góc nhìn về hệ thống. </a:t>
            </a:r>
            <a:endParaRPr/>
          </a:p>
          <a:p>
            <a:pPr indent="0" lvl="0" marL="0" rtl="0" algn="l">
              <a:spcBef>
                <a:spcPts val="1200"/>
              </a:spcBef>
              <a:spcAft>
                <a:spcPts val="0"/>
              </a:spcAft>
              <a:buNone/>
            </a:pPr>
            <a:r>
              <a:rPr lang="en"/>
              <a:t>=&gt; Cần biểu diễn hệ thống phần mềm ở nhiều góc nhìn nhìn khác nhau.</a:t>
            </a:r>
            <a:endParaRPr/>
          </a:p>
          <a:p>
            <a:pPr indent="0" lvl="0" marL="0" rtl="0" algn="l">
              <a:spcBef>
                <a:spcPts val="1200"/>
              </a:spcBef>
              <a:spcAft>
                <a:spcPts val="1200"/>
              </a:spcAft>
              <a:buNone/>
            </a:pPr>
            <a:r>
              <a:t/>
            </a:r>
            <a:endParaRPr/>
          </a:p>
        </p:txBody>
      </p:sp>
      <p:pic>
        <p:nvPicPr>
          <p:cNvPr id="100" name="Google Shape;100;p20"/>
          <p:cNvPicPr preferRelativeResize="0"/>
          <p:nvPr/>
        </p:nvPicPr>
        <p:blipFill>
          <a:blip r:embed="rId3">
            <a:alphaModFix/>
          </a:blip>
          <a:stretch>
            <a:fillRect/>
          </a:stretch>
        </p:blipFill>
        <p:spPr>
          <a:xfrm>
            <a:off x="1604246" y="2087750"/>
            <a:ext cx="3274275" cy="2481125"/>
          </a:xfrm>
          <a:prstGeom prst="rect">
            <a:avLst/>
          </a:prstGeom>
          <a:noFill/>
          <a:ln>
            <a:noFill/>
          </a:ln>
        </p:spPr>
      </p:pic>
      <p:sp>
        <p:nvSpPr>
          <p:cNvPr id="101" name="Google Shape;101;p20"/>
          <p:cNvSpPr txBox="1"/>
          <p:nvPr/>
        </p:nvSpPr>
        <p:spPr>
          <a:xfrm>
            <a:off x="5371175" y="2297500"/>
            <a:ext cx="2690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Trong 1 use case: </a:t>
            </a:r>
            <a:endParaRPr/>
          </a:p>
          <a:p>
            <a:pPr indent="-317500" lvl="0" marL="457200" rtl="0" algn="l">
              <a:spcBef>
                <a:spcPts val="0"/>
              </a:spcBef>
              <a:spcAft>
                <a:spcPts val="0"/>
              </a:spcAft>
              <a:buSzPts val="1400"/>
              <a:buChar char="●"/>
            </a:pPr>
            <a:r>
              <a:rPr lang="en"/>
              <a:t>Góc nhìn logic</a:t>
            </a:r>
            <a:endParaRPr/>
          </a:p>
          <a:p>
            <a:pPr indent="-317500" lvl="0" marL="457200" rtl="0" algn="l">
              <a:spcBef>
                <a:spcPts val="0"/>
              </a:spcBef>
              <a:spcAft>
                <a:spcPts val="0"/>
              </a:spcAft>
              <a:buSzPts val="1400"/>
              <a:buChar char="●"/>
            </a:pPr>
            <a:r>
              <a:rPr lang="en"/>
              <a:t>Góc nhìn vật lý </a:t>
            </a:r>
            <a:endParaRPr/>
          </a:p>
          <a:p>
            <a:pPr indent="-317500" lvl="0" marL="457200" rtl="0" algn="l">
              <a:spcBef>
                <a:spcPts val="0"/>
              </a:spcBef>
              <a:spcAft>
                <a:spcPts val="0"/>
              </a:spcAft>
              <a:buSzPts val="1400"/>
              <a:buChar char="●"/>
            </a:pPr>
            <a:r>
              <a:rPr lang="en"/>
              <a:t>Góc nhìn phát triển </a:t>
            </a:r>
            <a:endParaRPr/>
          </a:p>
          <a:p>
            <a:pPr indent="-317500" lvl="0" marL="457200" rtl="0" algn="l">
              <a:spcBef>
                <a:spcPts val="0"/>
              </a:spcBef>
              <a:spcAft>
                <a:spcPts val="0"/>
              </a:spcAft>
              <a:buSzPts val="1400"/>
              <a:buChar char="●"/>
            </a:pPr>
            <a:r>
              <a:rPr lang="en"/>
              <a:t>Góc nhìn tiến trình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3. Một số kiến trúc mẫu</a:t>
            </a:r>
            <a:endParaRPr/>
          </a:p>
          <a:p>
            <a:pPr indent="0" lvl="0" marL="0" rtl="0" algn="l">
              <a:spcBef>
                <a:spcPts val="0"/>
              </a:spcBef>
              <a:spcAft>
                <a:spcPts val="0"/>
              </a:spcAft>
              <a:buNone/>
            </a:pPr>
            <a:r>
              <a:rPr lang="en"/>
              <a:t>	</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t/>
            </a:r>
            <a:endParaRPr/>
          </a:p>
        </p:txBody>
      </p:sp>
      <p:pic>
        <p:nvPicPr>
          <p:cNvPr id="108" name="Google Shape;108;p21"/>
          <p:cNvPicPr preferRelativeResize="0"/>
          <p:nvPr/>
        </p:nvPicPr>
        <p:blipFill>
          <a:blip r:embed="rId3">
            <a:alphaModFix/>
          </a:blip>
          <a:stretch>
            <a:fillRect/>
          </a:stretch>
        </p:blipFill>
        <p:spPr>
          <a:xfrm>
            <a:off x="906524" y="952574"/>
            <a:ext cx="7330942" cy="3816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