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88346399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8834639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9883463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9883463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988346399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988346399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988346399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988346399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8834639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98834639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98834639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98834639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98834639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98834639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98834639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98834639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9883463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9883463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988346399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988346399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988346399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988346399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988346399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988346399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98834639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98834639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12e0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12e0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88346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88346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883463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883463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988346399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98834639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98834639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98834639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9883463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9883463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8834639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8834639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Ôn tập</a:t>
            </a:r>
            <a:endParaRPr b="1" sz="4400"/>
          </a:p>
          <a:p>
            <a:pPr indent="0" lvl="0" marL="0" rtl="0" algn="ctr">
              <a:spcBef>
                <a:spcPts val="0"/>
              </a:spcBef>
              <a:spcAft>
                <a:spcPts val="0"/>
              </a:spcAft>
              <a:buNone/>
            </a:pPr>
            <a:r>
              <a:t/>
            </a:r>
            <a:endParaRPr b="1" sz="3400"/>
          </a:p>
          <a:p>
            <a:pPr indent="0" lvl="0" marL="0" rtl="0" algn="ctr">
              <a:spcBef>
                <a:spcPts val="0"/>
              </a:spcBef>
              <a:spcAft>
                <a:spcPts val="0"/>
              </a:spcAft>
              <a:buNone/>
            </a:pPr>
            <a:r>
              <a:rPr b="1" lang="en" sz="3400"/>
              <a:t>Do and share</a:t>
            </a:r>
            <a:endParaRPr sz="5800"/>
          </a:p>
        </p:txBody>
      </p:sp>
      <p:sp>
        <p:nvSpPr>
          <p:cNvPr id="55" name="Google Shape;55;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Nhóm: Tên nhóm</a:t>
            </a:r>
            <a:endParaRPr/>
          </a:p>
          <a:p>
            <a:pPr indent="0" lvl="0" marL="3657600" rtl="0" algn="l">
              <a:spcBef>
                <a:spcPts val="0"/>
              </a:spcBef>
              <a:spcAft>
                <a:spcPts val="0"/>
              </a:spcAft>
              <a:buClr>
                <a:schemeClr val="dk1"/>
              </a:buClr>
              <a:buSzPct val="44777"/>
              <a:buFont typeface="Arial"/>
              <a:buNone/>
            </a:pPr>
            <a:r>
              <a:rPr lang="en" sz="2456"/>
              <a:t>19120517 – Trương Văn Hoàng</a:t>
            </a:r>
            <a:endParaRPr sz="2456"/>
          </a:p>
          <a:p>
            <a:pPr indent="0" lvl="0" marL="3657600" rtl="0" algn="l">
              <a:spcBef>
                <a:spcPts val="0"/>
              </a:spcBef>
              <a:spcAft>
                <a:spcPts val="0"/>
              </a:spcAft>
              <a:buClr>
                <a:schemeClr val="dk1"/>
              </a:buClr>
              <a:buSzPct val="44777"/>
              <a:buFont typeface="Arial"/>
              <a:buNone/>
            </a:pPr>
            <a:r>
              <a:rPr lang="en" sz="2456"/>
              <a:t>19120588</a:t>
            </a:r>
            <a:r>
              <a:rPr lang="en" sz="2456"/>
              <a:t> – Phạm Duy Minh</a:t>
            </a:r>
            <a:endParaRPr sz="2456"/>
          </a:p>
          <a:p>
            <a:pPr indent="0" lvl="0" marL="3657600" rtl="0" algn="l">
              <a:spcBef>
                <a:spcPts val="0"/>
              </a:spcBef>
              <a:spcAft>
                <a:spcPts val="0"/>
              </a:spcAft>
              <a:buClr>
                <a:schemeClr val="dk1"/>
              </a:buClr>
              <a:buSzPct val="44777"/>
              <a:buFont typeface="Arial"/>
              <a:buNone/>
            </a:pPr>
            <a:r>
              <a:rPr lang="en" sz="2456"/>
              <a:t>19120564 – Trần Tấn Lộc</a:t>
            </a:r>
            <a:endParaRPr sz="2456"/>
          </a:p>
          <a:p>
            <a:pPr indent="0" lvl="0" marL="3657600" rtl="0" algn="l">
              <a:spcBef>
                <a:spcPts val="0"/>
              </a:spcBef>
              <a:spcAft>
                <a:spcPts val="0"/>
              </a:spcAft>
              <a:buClr>
                <a:schemeClr val="dk1"/>
              </a:buClr>
              <a:buSzPct val="44777"/>
              <a:buFont typeface="Arial"/>
              <a:buNone/>
            </a:pPr>
            <a:r>
              <a:rPr lang="en" sz="2456"/>
              <a:t>19120584 – Nguyễn Anh Minh</a:t>
            </a:r>
            <a:endParaRPr sz="2456"/>
          </a:p>
          <a:p>
            <a:pPr indent="0" lvl="0" marL="3657600" rtl="0" algn="l">
              <a:spcBef>
                <a:spcPts val="0"/>
              </a:spcBef>
              <a:spcAft>
                <a:spcPts val="0"/>
              </a:spcAft>
              <a:buClr>
                <a:schemeClr val="dk1"/>
              </a:buClr>
              <a:buSzPct val="44777"/>
              <a:buFont typeface="Arial"/>
              <a:buNone/>
            </a:pPr>
            <a:r>
              <a:rPr lang="en" sz="2456"/>
              <a:t>18120618 – Hồ Hiếu Trọng</a:t>
            </a:r>
            <a:endParaRPr sz="245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hoạt động của quy trình</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4 hoạt động quy trình cơ bản</a:t>
            </a:r>
            <a:endParaRPr/>
          </a:p>
          <a:p>
            <a:pPr indent="0" lvl="0" marL="0" rtl="0" algn="l">
              <a:spcBef>
                <a:spcPts val="1200"/>
              </a:spcBef>
              <a:spcAft>
                <a:spcPts val="0"/>
              </a:spcAft>
              <a:buClr>
                <a:schemeClr val="dk1"/>
              </a:buClr>
              <a:buSzPts val="1100"/>
              <a:buFont typeface="Arial"/>
              <a:buNone/>
            </a:pPr>
            <a:r>
              <a:rPr lang="en"/>
              <a:t>1. Đặc tả</a:t>
            </a:r>
            <a:endParaRPr/>
          </a:p>
          <a:p>
            <a:pPr indent="0" lvl="0" marL="0" rtl="0" algn="l">
              <a:spcBef>
                <a:spcPts val="1200"/>
              </a:spcBef>
              <a:spcAft>
                <a:spcPts val="0"/>
              </a:spcAft>
              <a:buClr>
                <a:schemeClr val="dk1"/>
              </a:buClr>
              <a:buSzPts val="1100"/>
              <a:buFont typeface="Arial"/>
              <a:buNone/>
            </a:pPr>
            <a:r>
              <a:rPr lang="en"/>
              <a:t>2. Phát triển (thiết kế và cài đặt),</a:t>
            </a:r>
            <a:endParaRPr/>
          </a:p>
          <a:p>
            <a:pPr indent="0" lvl="0" marL="0" rtl="0" algn="l">
              <a:spcBef>
                <a:spcPts val="1200"/>
              </a:spcBef>
              <a:spcAft>
                <a:spcPts val="0"/>
              </a:spcAft>
              <a:buClr>
                <a:schemeClr val="dk1"/>
              </a:buClr>
              <a:buSzPts val="1100"/>
              <a:buFont typeface="Arial"/>
              <a:buNone/>
            </a:pPr>
            <a:r>
              <a:rPr lang="en"/>
              <a:t>3. Thẩm định </a:t>
            </a:r>
            <a:endParaRPr/>
          </a:p>
          <a:p>
            <a:pPr indent="0" lvl="0" marL="0" rtl="0" algn="l">
              <a:spcBef>
                <a:spcPts val="1200"/>
              </a:spcBef>
              <a:spcAft>
                <a:spcPts val="0"/>
              </a:spcAft>
              <a:buClr>
                <a:schemeClr val="dk1"/>
              </a:buClr>
              <a:buSzPts val="1100"/>
              <a:buFont typeface="Arial"/>
              <a:buNone/>
            </a:pPr>
            <a:r>
              <a:rPr lang="en"/>
              <a:t>4. Cải tiến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63250"/>
            <a:ext cx="8520600" cy="418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t>Đặc tả phần mềm</a:t>
            </a:r>
            <a:endParaRPr b="1" sz="1800"/>
          </a:p>
        </p:txBody>
      </p:sp>
      <p:sp>
        <p:nvSpPr>
          <p:cNvPr id="115" name="Google Shape;115;p23"/>
          <p:cNvSpPr txBox="1"/>
          <p:nvPr>
            <p:ph idx="1" type="body"/>
          </p:nvPr>
        </p:nvSpPr>
        <p:spPr>
          <a:xfrm>
            <a:off x="311700" y="622850"/>
            <a:ext cx="8520600" cy="4405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Mô tả chức năng yêu cầu của phần mềm</a:t>
            </a:r>
            <a:endParaRPr sz="1500"/>
          </a:p>
          <a:p>
            <a:pPr indent="-323850" lvl="0" marL="457200" rtl="0" algn="l">
              <a:spcBef>
                <a:spcPts val="0"/>
              </a:spcBef>
              <a:spcAft>
                <a:spcPts val="0"/>
              </a:spcAft>
              <a:buSzPts val="1500"/>
              <a:buChar char="●"/>
            </a:pPr>
            <a:r>
              <a:rPr lang="en" sz="1500"/>
              <a:t>Mô tả các ràng buộc trong hệ thống và khi phát triển hệ thống</a:t>
            </a:r>
            <a:endParaRPr sz="1500"/>
          </a:p>
          <a:p>
            <a:pPr indent="0" lvl="0" marL="0" rtl="0" algn="l">
              <a:spcBef>
                <a:spcPts val="1200"/>
              </a:spcBef>
              <a:spcAft>
                <a:spcPts val="0"/>
              </a:spcAft>
              <a:buNone/>
            </a:pPr>
            <a:r>
              <a:rPr b="1" lang="en" sz="1500"/>
              <a:t>Các giai đoạn trong việc phân tích yêu cầu</a:t>
            </a:r>
            <a:endParaRPr b="1" sz="1500"/>
          </a:p>
          <a:p>
            <a:pPr indent="0" lvl="0" marL="0" rtl="0" algn="l">
              <a:spcBef>
                <a:spcPts val="120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815125" y="1742413"/>
            <a:ext cx="6991350" cy="328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Quy trình phát triển (thiết kế và cài đặt)</a:t>
            </a:r>
            <a:endParaRPr/>
          </a:p>
        </p:txBody>
      </p:sp>
      <p:sp>
        <p:nvSpPr>
          <p:cNvPr id="122" name="Google Shape;122;p24"/>
          <p:cNvSpPr txBox="1"/>
          <p:nvPr>
            <p:ph idx="1" type="body"/>
          </p:nvPr>
        </p:nvSpPr>
        <p:spPr>
          <a:xfrm>
            <a:off x="311700" y="1152475"/>
            <a:ext cx="8520600" cy="255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Là quá trình thiết kế cấu trúc hệ thống và cài đặt hệ thống thành 1 phần mềm chạy được </a:t>
            </a:r>
            <a:r>
              <a:rPr lang="en"/>
              <a:t>dựa trên đặc tả</a:t>
            </a:r>
            <a:endParaRPr/>
          </a:p>
          <a:p>
            <a:pPr indent="0" lvl="0" marL="0" rtl="0" algn="l">
              <a:spcBef>
                <a:spcPts val="120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2400325" y="2050238"/>
            <a:ext cx="4807751" cy="267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Quy trình phát triển (thiết kế và cài đặt)</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Quá trình thiết kế phần mềm gồm 4 bước cơ bản</a:t>
            </a:r>
            <a:endParaRPr/>
          </a:p>
          <a:p>
            <a:pPr indent="-342900" lvl="0" marL="457200" rtl="0" algn="l">
              <a:spcBef>
                <a:spcPts val="1200"/>
              </a:spcBef>
              <a:spcAft>
                <a:spcPts val="0"/>
              </a:spcAft>
              <a:buSzPts val="1800"/>
              <a:buChar char="-"/>
            </a:pPr>
            <a:r>
              <a:rPr lang="en"/>
              <a:t>Thiết kế kiến trúc: Tổng quan cấu trúc của dự án, gồm những thành phần nào, các mối liên kết giữa các thành phần trong dự án. Đưa ra cái nhìn tổng quan của phần mềm</a:t>
            </a:r>
            <a:endParaRPr/>
          </a:p>
          <a:p>
            <a:pPr indent="-342900" lvl="0" marL="457200" rtl="0" algn="l">
              <a:spcBef>
                <a:spcPts val="0"/>
              </a:spcBef>
              <a:spcAft>
                <a:spcPts val="0"/>
              </a:spcAft>
              <a:buSzPts val="1800"/>
              <a:buChar char="-"/>
            </a:pPr>
            <a:r>
              <a:rPr lang="en"/>
              <a:t>Thiết kế giao diện: Tạo ra giao diện giao tiếp giữa các thành phần trong phần mềm</a:t>
            </a:r>
            <a:endParaRPr/>
          </a:p>
          <a:p>
            <a:pPr indent="-342900" lvl="0" marL="457200" rtl="0" algn="l">
              <a:spcBef>
                <a:spcPts val="0"/>
              </a:spcBef>
              <a:spcAft>
                <a:spcPts val="0"/>
              </a:spcAft>
              <a:buSzPts val="1800"/>
              <a:buChar char="-"/>
            </a:pPr>
            <a:r>
              <a:rPr lang="en"/>
              <a:t>Thiết kế component: Thiết kế chi tiết cho từng thành phần của dự án</a:t>
            </a:r>
            <a:endParaRPr/>
          </a:p>
          <a:p>
            <a:pPr indent="-342900" lvl="0" marL="457200" rtl="0" algn="l">
              <a:spcBef>
                <a:spcPts val="0"/>
              </a:spcBef>
              <a:spcAft>
                <a:spcPts val="0"/>
              </a:spcAft>
              <a:buSzPts val="1800"/>
              <a:buChar char="-"/>
            </a:pPr>
            <a:r>
              <a:rPr lang="en"/>
              <a:t>Thiết kế cơ sở dữ liệu: Thiết kế cấu trúc cơ sở dữ liệu, các mối liên hệ giữa các thực thể trong csdl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Thẩm định phần mềm</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000"/>
              <a:t>Bao gồm kiểm định (verification) và thẩm định (validation) (V &amp; V)</a:t>
            </a:r>
            <a:endParaRPr sz="5000"/>
          </a:p>
          <a:p>
            <a:pPr indent="-307975" lvl="0" marL="457200" rtl="0" algn="l">
              <a:spcBef>
                <a:spcPts val="1200"/>
              </a:spcBef>
              <a:spcAft>
                <a:spcPts val="0"/>
              </a:spcAft>
              <a:buSzPct val="100000"/>
              <a:buChar char="●"/>
            </a:pPr>
            <a:r>
              <a:rPr lang="en" sz="5000"/>
              <a:t>Kiểm định một hệ thống tuân theo đặc tả của nó</a:t>
            </a:r>
            <a:endParaRPr sz="5000"/>
          </a:p>
          <a:p>
            <a:pPr indent="-307975" lvl="0" marL="457200" rtl="0" algn="l">
              <a:spcBef>
                <a:spcPts val="0"/>
              </a:spcBef>
              <a:spcAft>
                <a:spcPts val="0"/>
              </a:spcAft>
              <a:buSzPct val="100000"/>
              <a:buChar char="●"/>
            </a:pPr>
            <a:r>
              <a:rPr lang="en" sz="5000"/>
              <a:t>Thẩm định phần mềm thỏa mãn yêu cầu của khách hàng</a:t>
            </a:r>
            <a:endParaRPr sz="5000"/>
          </a:p>
          <a:p>
            <a:pPr indent="0" lvl="0" marL="0" rtl="0" algn="l">
              <a:spcBef>
                <a:spcPts val="1200"/>
              </a:spcBef>
              <a:spcAft>
                <a:spcPts val="0"/>
              </a:spcAft>
              <a:buNone/>
            </a:pPr>
            <a:r>
              <a:rPr lang="en" sz="5000"/>
              <a:t>Bao gồm các quy trình kiểm tra, duyệt và kiểm thử hệ thống</a:t>
            </a:r>
            <a:endParaRPr sz="5000"/>
          </a:p>
          <a:p>
            <a:pPr indent="-307975" lvl="0" marL="457200" rtl="0" algn="l">
              <a:spcBef>
                <a:spcPts val="1200"/>
              </a:spcBef>
              <a:spcAft>
                <a:spcPts val="0"/>
              </a:spcAft>
              <a:buSzPct val="100000"/>
              <a:buChar char="●"/>
            </a:pPr>
            <a:r>
              <a:rPr lang="en" sz="5000"/>
              <a:t>Xây dựng các test case dựa vào đặc tả để kiểm thử</a:t>
            </a:r>
            <a:endParaRPr sz="5000"/>
          </a:p>
          <a:p>
            <a:pPr indent="-307975" lvl="0" marL="457200" rtl="0" algn="l">
              <a:spcBef>
                <a:spcPts val="0"/>
              </a:spcBef>
              <a:spcAft>
                <a:spcPts val="0"/>
              </a:spcAft>
              <a:buSzPct val="100000"/>
              <a:buChar char="●"/>
            </a:pPr>
            <a:r>
              <a:rPr lang="en" sz="5000"/>
              <a:t>Kiểm thử là hoạt động V&amp;V  thường được sử dụng nhất</a:t>
            </a:r>
            <a:endParaRPr sz="5000"/>
          </a:p>
          <a:p>
            <a:pPr indent="0" lvl="0" marL="0" rtl="0" algn="l">
              <a:spcBef>
                <a:spcPts val="1200"/>
              </a:spcBef>
              <a:spcAft>
                <a:spcPts val="0"/>
              </a:spcAft>
              <a:buNone/>
            </a:pPr>
            <a:r>
              <a:rPr lang="en" sz="5000"/>
              <a:t>Phần mềm sẽ kiểm </a:t>
            </a:r>
            <a:r>
              <a:rPr lang="en" sz="5000"/>
              <a:t>th</a:t>
            </a:r>
            <a:r>
              <a:rPr lang="en" sz="5000"/>
              <a:t>ử trong 3 giai đoạn:</a:t>
            </a:r>
            <a:endParaRPr sz="5000"/>
          </a:p>
          <a:p>
            <a:pPr indent="-307975" lvl="0" marL="457200" rtl="0" algn="l">
              <a:spcBef>
                <a:spcPts val="1200"/>
              </a:spcBef>
              <a:spcAft>
                <a:spcPts val="0"/>
              </a:spcAft>
              <a:buSzPct val="100000"/>
              <a:buChar char="●"/>
            </a:pPr>
            <a:r>
              <a:rPr lang="en" sz="5000"/>
              <a:t>Kiểm thử trong khi phát triển </a:t>
            </a:r>
            <a:endParaRPr sz="5000"/>
          </a:p>
          <a:p>
            <a:pPr indent="-307975" lvl="0" marL="457200" rtl="0" algn="l">
              <a:spcBef>
                <a:spcPts val="0"/>
              </a:spcBef>
              <a:spcAft>
                <a:spcPts val="0"/>
              </a:spcAft>
              <a:buSzPct val="100000"/>
              <a:buChar char="●"/>
            </a:pPr>
            <a:r>
              <a:rPr lang="en" sz="5000"/>
              <a:t>Kiểm thử hệ thống</a:t>
            </a:r>
            <a:endParaRPr sz="5000"/>
          </a:p>
          <a:p>
            <a:pPr indent="-307975" lvl="0" marL="457200" rtl="0" algn="l">
              <a:spcBef>
                <a:spcPts val="0"/>
              </a:spcBef>
              <a:spcAft>
                <a:spcPts val="0"/>
              </a:spcAft>
              <a:buSzPct val="100000"/>
              <a:buChar char="●"/>
            </a:pPr>
            <a:r>
              <a:rPr lang="en" sz="5000"/>
              <a:t>Kiểm thử người dùng</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Thẩm định phần mềm</a:t>
            </a:r>
            <a:endParaRPr/>
          </a:p>
        </p:txBody>
      </p:sp>
      <p:pic>
        <p:nvPicPr>
          <p:cNvPr id="141" name="Google Shape;141;p27"/>
          <p:cNvPicPr preferRelativeResize="0"/>
          <p:nvPr/>
        </p:nvPicPr>
        <p:blipFill>
          <a:blip r:embed="rId3">
            <a:alphaModFix/>
          </a:blip>
          <a:stretch>
            <a:fillRect/>
          </a:stretch>
        </p:blipFill>
        <p:spPr>
          <a:xfrm>
            <a:off x="989950" y="1017723"/>
            <a:ext cx="6980625" cy="240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Cải tiến phần mềm</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Khái niệm: </a:t>
            </a:r>
            <a:r>
              <a:rPr lang="en"/>
              <a:t>Giai đoạn trong vòng đời của hệ thống phần mềm nơi nó đang được sử dụng trong hoạt động và đang phát triển khi các yêu cầu mới được đề xuất và thực hiện trong hệ thống.</a:t>
            </a:r>
            <a:endParaRPr/>
          </a:p>
          <a:p>
            <a:pPr indent="0" lvl="0" marL="0" rtl="0" algn="l">
              <a:spcBef>
                <a:spcPts val="1200"/>
              </a:spcBef>
              <a:spcAft>
                <a:spcPts val="0"/>
              </a:spcAft>
              <a:buClr>
                <a:schemeClr val="dk1"/>
              </a:buClr>
              <a:buSzPct val="61111"/>
              <a:buFont typeface="Arial"/>
              <a:buNone/>
            </a:pPr>
            <a:r>
              <a:rPr lang="en"/>
              <a:t>Cải tiến</a:t>
            </a:r>
            <a:r>
              <a:rPr lang="en"/>
              <a:t> phần mềm là không thể tránh khỏi. Các yêu cầu mới xuất hiện khi phần mềm được sử dụng; Môi trường kinh doanh thay đổi; Những sai sót phải được sửa chữa; Máy tính và thiết bị mới được thêm vào hệ thống;Hiệu suất hoặc độ tin cậy của hệ thống có thể phải được cải thiện.</a:t>
            </a:r>
            <a:endParaRPr/>
          </a:p>
          <a:p>
            <a:pPr indent="0" lvl="0" marL="0" rtl="0" algn="l">
              <a:spcBef>
                <a:spcPts val="1200"/>
              </a:spcBef>
              <a:spcAft>
                <a:spcPts val="0"/>
              </a:spcAft>
              <a:buNone/>
            </a:pPr>
            <a:r>
              <a:rPr lang="en"/>
              <a:t>Một vấn đề quan trọng đối với tất cả các tổ chức là triển khai và quản lý sự thay đổi đối với hệ thống phần mềm hiện có của họ.</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Quy trình cải tiến phần mềm</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Quá trình phát triển phần mềm phụ thuộc vào</a:t>
            </a:r>
            <a:endParaRPr/>
          </a:p>
          <a:p>
            <a:pPr indent="-342900" lvl="0" marL="457200" rtl="0" algn="l">
              <a:spcBef>
                <a:spcPts val="1200"/>
              </a:spcBef>
              <a:spcAft>
                <a:spcPts val="0"/>
              </a:spcAft>
              <a:buSzPts val="1800"/>
              <a:buChar char="-"/>
            </a:pPr>
            <a:r>
              <a:rPr lang="en"/>
              <a:t>Loại phần mềm đang được duy trì.</a:t>
            </a:r>
            <a:endParaRPr/>
          </a:p>
          <a:p>
            <a:pPr indent="-342900" lvl="0" marL="457200" rtl="0" algn="l">
              <a:spcBef>
                <a:spcPts val="0"/>
              </a:spcBef>
              <a:spcAft>
                <a:spcPts val="0"/>
              </a:spcAft>
              <a:buSzPts val="1800"/>
              <a:buChar char="-"/>
            </a:pPr>
            <a:r>
              <a:rPr lang="en"/>
              <a:t>Các quy trình phát triển được sử dụng.</a:t>
            </a:r>
            <a:endParaRPr/>
          </a:p>
          <a:p>
            <a:pPr indent="-342900" lvl="0" marL="457200" rtl="0" algn="l">
              <a:spcBef>
                <a:spcPts val="0"/>
              </a:spcBef>
              <a:spcAft>
                <a:spcPts val="0"/>
              </a:spcAft>
              <a:buSzPts val="1800"/>
              <a:buChar char="-"/>
            </a:pPr>
            <a:r>
              <a:rPr lang="en"/>
              <a:t>Kỹ năng và kinh nghiệm của những người liên quan.</a:t>
            </a:r>
            <a:endParaRPr/>
          </a:p>
          <a:p>
            <a:pPr indent="0" lvl="0" marL="0" rtl="0" algn="l">
              <a:spcBef>
                <a:spcPts val="1200"/>
              </a:spcBef>
              <a:spcAft>
                <a:spcPts val="0"/>
              </a:spcAft>
              <a:buClr>
                <a:schemeClr val="dk1"/>
              </a:buClr>
              <a:buSzPts val="1100"/>
              <a:buFont typeface="Arial"/>
              <a:buNone/>
            </a:pPr>
            <a:r>
              <a:rPr lang="en"/>
              <a:t>Đề xuất thay đổi là động lực cho sự phát triển của hệ thống. Cần được liên kết với các thành phần bị ảnh hưởng bởi sự thay đổi, do đó cho phép ước tính chi phí và tác động của sự thay đổi.</a:t>
            </a:r>
            <a:endParaRPr/>
          </a:p>
          <a:p>
            <a:pPr indent="0" lvl="0" marL="0" rtl="0" algn="l">
              <a:spcBef>
                <a:spcPts val="1200"/>
              </a:spcBef>
              <a:spcAft>
                <a:spcPts val="0"/>
              </a:spcAft>
              <a:buClr>
                <a:schemeClr val="dk1"/>
              </a:buClr>
              <a:buSzPts val="1100"/>
              <a:buFont typeface="Arial"/>
              <a:buNone/>
            </a:pPr>
            <a:r>
              <a:rPr lang="en"/>
              <a:t>Quá trình xác định và phát triển thay đổi tiếp tục diễn ra trong suốt thời gian tồn tại của hệ thống</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210950"/>
            <a:ext cx="8520600" cy="46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Thích nghi với sự thay đổi</a:t>
            </a:r>
            <a:endParaRPr b="1" sz="1800"/>
          </a:p>
        </p:txBody>
      </p:sp>
      <p:sp>
        <p:nvSpPr>
          <p:cNvPr id="159" name="Google Shape;159;p30"/>
          <p:cNvSpPr txBox="1"/>
          <p:nvPr>
            <p:ph idx="1" type="body"/>
          </p:nvPr>
        </p:nvSpPr>
        <p:spPr>
          <a:xfrm>
            <a:off x="311700" y="753450"/>
            <a:ext cx="8520600" cy="38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Sự thay đổi là điều hiển nhiên trong tất cả các dự án(Thay đổi yêu cầu, chức năng, công nghệ, ..) và khi thay đổi dẫn đến việc phải làm lại và tốn thêm chi phí thay đổi. Vì vậy cần giảm thiểu chi phí làm lại bằng cách</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Tránh thay đổi: cần dự đoán trước những thay đổi có thể xảy ra.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Chấp nhận thay đổi: thiết kế quy trình sao cho dễ thay đổi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61950" y="221025"/>
            <a:ext cx="8520600" cy="47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600"/>
              </a:spcBef>
              <a:spcAft>
                <a:spcPts val="0"/>
              </a:spcAft>
              <a:buClr>
                <a:schemeClr val="dk1"/>
              </a:buClr>
              <a:buSzPts val="2400"/>
              <a:buChar char="●"/>
            </a:pPr>
            <a:r>
              <a:rPr lang="en" sz="2400">
                <a:solidFill>
                  <a:schemeClr val="dk1"/>
                </a:solidFill>
              </a:rPr>
              <a:t>Đây là Bài tập nhóm.</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Thời gian thực hiện : 1 giờ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Nội dung</a:t>
            </a:r>
            <a:endParaRPr sz="2400">
              <a:solidFill>
                <a:schemeClr val="dk1"/>
              </a:solidFill>
            </a:endParaRPr>
          </a:p>
          <a:p>
            <a:pPr indent="-342900" lvl="1" marL="914400" rtl="0" algn="l">
              <a:spcBef>
                <a:spcPts val="0"/>
              </a:spcBef>
              <a:spcAft>
                <a:spcPts val="0"/>
              </a:spcAft>
              <a:buSzPts val="18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42900" lvl="1" marL="914400" rtl="0" algn="l">
              <a:spcBef>
                <a:spcPts val="0"/>
              </a:spcBef>
              <a:spcAft>
                <a:spcPts val="0"/>
              </a:spcAft>
              <a:buSzPts val="18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268825" y="13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Nguyên bản phần mềm</a:t>
            </a:r>
            <a:endParaRPr/>
          </a:p>
        </p:txBody>
      </p:sp>
      <p:sp>
        <p:nvSpPr>
          <p:cNvPr id="171" name="Google Shape;171;p32"/>
          <p:cNvSpPr txBox="1"/>
          <p:nvPr>
            <p:ph idx="1" type="body"/>
          </p:nvPr>
        </p:nvSpPr>
        <p:spPr>
          <a:xfrm>
            <a:off x="204550" y="634100"/>
            <a:ext cx="8710800" cy="3898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7557"/>
              <a:t>Nguyên bản (prototype) là phiên bản đầu tiên của một</a:t>
            </a:r>
            <a:endParaRPr sz="7557"/>
          </a:p>
          <a:p>
            <a:pPr indent="0" lvl="0" marL="0" rtl="0" algn="l">
              <a:spcBef>
                <a:spcPts val="1200"/>
              </a:spcBef>
              <a:spcAft>
                <a:spcPts val="0"/>
              </a:spcAft>
              <a:buClr>
                <a:schemeClr val="dk1"/>
              </a:buClr>
              <a:buSzPts val="275"/>
              <a:buFont typeface="Arial"/>
              <a:buNone/>
            </a:pPr>
            <a:r>
              <a:rPr lang="en" sz="7557"/>
              <a:t>hệ thống được dùng để demo những khái niệm và thử</a:t>
            </a:r>
            <a:endParaRPr sz="7557"/>
          </a:p>
          <a:p>
            <a:pPr indent="0" lvl="0" marL="0" rtl="0" algn="l">
              <a:spcBef>
                <a:spcPts val="1200"/>
              </a:spcBef>
              <a:spcAft>
                <a:spcPts val="0"/>
              </a:spcAft>
              <a:buClr>
                <a:schemeClr val="dk1"/>
              </a:buClr>
              <a:buSzPts val="275"/>
              <a:buFont typeface="Arial"/>
              <a:buNone/>
            </a:pPr>
            <a:r>
              <a:rPr lang="en" sz="7557"/>
              <a:t>các tùy chọn thiết kế, tìm giải pháp cho một vấn đề.</a:t>
            </a:r>
            <a:endParaRPr sz="7557"/>
          </a:p>
          <a:p>
            <a:pPr indent="0" lvl="0" marL="0" rtl="0" algn="l">
              <a:spcBef>
                <a:spcPts val="1200"/>
              </a:spcBef>
              <a:spcAft>
                <a:spcPts val="0"/>
              </a:spcAft>
              <a:buClr>
                <a:schemeClr val="dk1"/>
              </a:buClr>
              <a:buSzPts val="275"/>
              <a:buFont typeface="Arial"/>
              <a:buNone/>
            </a:pPr>
            <a:r>
              <a:rPr lang="en" sz="7557"/>
              <a:t>Một nguyên bản có thể được sử dụng trong các trường</a:t>
            </a:r>
            <a:endParaRPr sz="7557"/>
          </a:p>
          <a:p>
            <a:pPr indent="0" lvl="0" marL="0" rtl="0" algn="l">
              <a:spcBef>
                <a:spcPts val="1200"/>
              </a:spcBef>
              <a:spcAft>
                <a:spcPts val="0"/>
              </a:spcAft>
              <a:buClr>
                <a:schemeClr val="dk1"/>
              </a:buClr>
              <a:buSzPts val="275"/>
              <a:buFont typeface="Arial"/>
              <a:buNone/>
            </a:pPr>
            <a:r>
              <a:rPr lang="en" sz="7557"/>
              <a:t>hợp sau:</a:t>
            </a:r>
            <a:endParaRPr sz="7557"/>
          </a:p>
          <a:p>
            <a:pPr indent="0" lvl="0" marL="0" rtl="0" algn="l">
              <a:spcBef>
                <a:spcPts val="1200"/>
              </a:spcBef>
              <a:spcAft>
                <a:spcPts val="0"/>
              </a:spcAft>
              <a:buClr>
                <a:schemeClr val="dk1"/>
              </a:buClr>
              <a:buSzPts val="275"/>
              <a:buFont typeface="Arial"/>
              <a:buNone/>
            </a:pPr>
            <a:r>
              <a:rPr lang="en" sz="7557"/>
              <a:t>Trong quy trình công nghệ yêu cầu để giúp cho quá</a:t>
            </a:r>
            <a:endParaRPr sz="7557"/>
          </a:p>
          <a:p>
            <a:pPr indent="0" lvl="0" marL="0" rtl="0" algn="l">
              <a:spcBef>
                <a:spcPts val="1200"/>
              </a:spcBef>
              <a:spcAft>
                <a:spcPts val="0"/>
              </a:spcAft>
              <a:buClr>
                <a:schemeClr val="dk1"/>
              </a:buClr>
              <a:buSzPts val="275"/>
              <a:buFont typeface="Arial"/>
              <a:buNone/>
            </a:pPr>
            <a:r>
              <a:rPr lang="en" sz="7557"/>
              <a:t>trình thu thập yêu cầu và thẩm định yêu cầu;</a:t>
            </a:r>
            <a:endParaRPr sz="7557"/>
          </a:p>
          <a:p>
            <a:pPr indent="0" lvl="0" marL="0" rtl="0" algn="l">
              <a:spcBef>
                <a:spcPts val="1200"/>
              </a:spcBef>
              <a:spcAft>
                <a:spcPts val="0"/>
              </a:spcAft>
              <a:buClr>
                <a:schemeClr val="dk1"/>
              </a:buClr>
              <a:buSzPts val="275"/>
              <a:buFont typeface="Arial"/>
              <a:buNone/>
            </a:pPr>
            <a:r>
              <a:rPr lang="en" sz="7557"/>
              <a:t>Trong quy trình thiết kế để tìm ra các giải pháp và</a:t>
            </a:r>
            <a:endParaRPr sz="7557"/>
          </a:p>
          <a:p>
            <a:pPr indent="0" lvl="0" marL="0" rtl="0" algn="l">
              <a:spcBef>
                <a:spcPts val="1200"/>
              </a:spcBef>
              <a:spcAft>
                <a:spcPts val="0"/>
              </a:spcAft>
              <a:buClr>
                <a:schemeClr val="dk1"/>
              </a:buClr>
              <a:buSzPts val="275"/>
              <a:buFont typeface="Arial"/>
              <a:buNone/>
            </a:pPr>
            <a:r>
              <a:rPr lang="en" sz="7557"/>
              <a:t>phát triển thiết kế giao diện người dùng;</a:t>
            </a:r>
            <a:endParaRPr sz="7557"/>
          </a:p>
          <a:p>
            <a:pPr indent="0" lvl="0" marL="0" rtl="0" algn="l">
              <a:spcBef>
                <a:spcPts val="1200"/>
              </a:spcBef>
              <a:spcAft>
                <a:spcPts val="0"/>
              </a:spcAft>
              <a:buClr>
                <a:schemeClr val="dk1"/>
              </a:buClr>
              <a:buSzPts val="275"/>
              <a:buFont typeface="Arial"/>
              <a:buNone/>
            </a:pPr>
            <a:r>
              <a:rPr lang="en" sz="7557"/>
              <a:t>Trong quy trình kiểm thử để chạy các kiểm thử back-</a:t>
            </a:r>
            <a:endParaRPr sz="7557"/>
          </a:p>
          <a:p>
            <a:pPr indent="0" lvl="0" marL="0" rtl="0" algn="l">
              <a:spcBef>
                <a:spcPts val="1200"/>
              </a:spcBef>
              <a:spcAft>
                <a:spcPts val="0"/>
              </a:spcAft>
              <a:buClr>
                <a:schemeClr val="dk1"/>
              </a:buClr>
              <a:buSzPts val="275"/>
              <a:buFont typeface="Arial"/>
              <a:buNone/>
            </a:pPr>
            <a:r>
              <a:rPr lang="en" sz="7557"/>
              <a:t>to-back.</a:t>
            </a:r>
            <a:endParaRPr sz="7557"/>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Nguyên bản phần mềm</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Chuyển giao dần dần</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Phát triển và phân phối hệ thống bằng cách chia ra thành từng phần nhỏ. Mỗi phần giao cho khách hàng chứa một phần tính năng yêu cầu</a:t>
            </a:r>
            <a:endParaRPr/>
          </a:p>
          <a:p>
            <a:pPr indent="0" lvl="0" marL="0" rtl="0" algn="l">
              <a:spcBef>
                <a:spcPts val="1200"/>
              </a:spcBef>
              <a:spcAft>
                <a:spcPts val="0"/>
              </a:spcAft>
              <a:buNone/>
            </a:pPr>
            <a:r>
              <a:rPr lang="en"/>
              <a:t>Có thể thay đổi yêu cầu phần tiếp theo nhưng không thay đổi phần hiện tại</a:t>
            </a:r>
            <a:endParaRPr/>
          </a:p>
          <a:p>
            <a:pPr indent="0" lvl="0" marL="0" rtl="0" algn="l">
              <a:spcBef>
                <a:spcPts val="1200"/>
              </a:spcBef>
              <a:spcAft>
                <a:spcPts val="0"/>
              </a:spcAft>
              <a:buNone/>
            </a:pPr>
            <a:r>
              <a:rPr lang="en"/>
              <a:t>Ưu điểm: </a:t>
            </a:r>
            <a:endParaRPr/>
          </a:p>
          <a:p>
            <a:pPr indent="0" lvl="0" marL="0" rtl="0" algn="l">
              <a:spcBef>
                <a:spcPts val="1200"/>
              </a:spcBef>
              <a:spcAft>
                <a:spcPts val="0"/>
              </a:spcAft>
              <a:buNone/>
            </a:pPr>
            <a:r>
              <a:rPr lang="en"/>
              <a:t>Khách hàng sớm được bàn giao sản phẩm</a:t>
            </a:r>
            <a:endParaRPr/>
          </a:p>
          <a:p>
            <a:pPr indent="0" lvl="0" marL="0" rtl="0" algn="l">
              <a:spcBef>
                <a:spcPts val="1200"/>
              </a:spcBef>
              <a:spcAft>
                <a:spcPts val="0"/>
              </a:spcAft>
              <a:buNone/>
            </a:pPr>
            <a:r>
              <a:rPr lang="en"/>
              <a:t>Các phần đầu được sử dụng để hỗ trợ cho phần sau</a:t>
            </a:r>
            <a:endParaRPr/>
          </a:p>
          <a:p>
            <a:pPr indent="0" lvl="0" marL="0" rtl="0" algn="l">
              <a:spcBef>
                <a:spcPts val="1200"/>
              </a:spcBef>
              <a:spcAft>
                <a:spcPts val="0"/>
              </a:spcAft>
              <a:buNone/>
            </a:pPr>
            <a:r>
              <a:rPr lang="en"/>
              <a:t>Dễ thích nghi với sự thay đổi của hệ thống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Tổng quan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Khái niệm quy trình phần mềm: </a:t>
            </a:r>
            <a:r>
              <a:rPr lang="en"/>
              <a:t>Quy trình phần mềm là tập hợp các hoạt động và kết quả liên quan để tạo ra một sản phẩm phần mềm.</a:t>
            </a:r>
            <a:endParaRPr/>
          </a:p>
          <a:p>
            <a:pPr indent="0" lvl="0" marL="0" rtl="0" algn="l">
              <a:spcBef>
                <a:spcPts val="1200"/>
              </a:spcBef>
              <a:spcAft>
                <a:spcPts val="0"/>
              </a:spcAft>
              <a:buNone/>
            </a:pPr>
            <a:r>
              <a:rPr lang="en"/>
              <a:t>Gồm bốn hoạt động chính:</a:t>
            </a:r>
            <a:endParaRPr/>
          </a:p>
          <a:p>
            <a:pPr indent="-342900" lvl="0" marL="457200" rtl="0" algn="l">
              <a:spcBef>
                <a:spcPts val="1200"/>
              </a:spcBef>
              <a:spcAft>
                <a:spcPts val="0"/>
              </a:spcAft>
              <a:buSzPts val="1800"/>
              <a:buChar char="-"/>
            </a:pPr>
            <a:r>
              <a:rPr lang="en"/>
              <a:t>Đặc tả phần mềm: Chức năng của phần mềm và các ràng buộc đối với hoạt động của nó phải được xác định.</a:t>
            </a:r>
            <a:endParaRPr/>
          </a:p>
          <a:p>
            <a:pPr indent="-342900" lvl="0" marL="457200" rtl="0" algn="l">
              <a:spcBef>
                <a:spcPts val="0"/>
              </a:spcBef>
              <a:spcAft>
                <a:spcPts val="0"/>
              </a:spcAft>
              <a:buSzPts val="1800"/>
              <a:buChar char="-"/>
            </a:pPr>
            <a:r>
              <a:rPr lang="en"/>
              <a:t>Phát triển phần mềm: Phần mềm để đáp ứng yêu cầu phải được sản xuất.</a:t>
            </a:r>
            <a:endParaRPr/>
          </a:p>
          <a:p>
            <a:pPr indent="-342900" lvl="0" marL="457200" rtl="0" algn="l">
              <a:spcBef>
                <a:spcPts val="0"/>
              </a:spcBef>
              <a:spcAft>
                <a:spcPts val="0"/>
              </a:spcAft>
              <a:buSzPts val="1800"/>
              <a:buChar char="-"/>
            </a:pPr>
            <a:r>
              <a:rPr lang="en"/>
              <a:t>Kiểm thử phần mềm: Phần mềm phải được xác thực để đảm bảo rằng nó thực hiện những gì khách hàng muốn.</a:t>
            </a:r>
            <a:endParaRPr/>
          </a:p>
          <a:p>
            <a:pPr indent="-342900" lvl="0" marL="457200" rtl="0" algn="l">
              <a:spcBef>
                <a:spcPts val="0"/>
              </a:spcBef>
              <a:spcAft>
                <a:spcPts val="0"/>
              </a:spcAft>
              <a:buSzPts val="1800"/>
              <a:buChar char="-"/>
            </a:pPr>
            <a:r>
              <a:rPr lang="en"/>
              <a:t>Cải tiến phần mềm: Phần mềm phải phát triển để đáp ứng các nhu cầu thay đổi của khách hàng.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93425"/>
            <a:ext cx="8520600" cy="44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00"/>
              <a:t>Mô hình thác nước</a:t>
            </a:r>
            <a:endParaRPr b="1" sz="2000"/>
          </a:p>
        </p:txBody>
      </p:sp>
      <p:sp>
        <p:nvSpPr>
          <p:cNvPr id="73" name="Google Shape;73;p16"/>
          <p:cNvSpPr txBox="1"/>
          <p:nvPr>
            <p:ph idx="1" type="body"/>
          </p:nvPr>
        </p:nvSpPr>
        <p:spPr>
          <a:xfrm>
            <a:off x="311700" y="542525"/>
            <a:ext cx="8520600" cy="453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0000FF"/>
                </a:solidFill>
              </a:rPr>
              <a:t>Đặc điểm</a:t>
            </a:r>
            <a:r>
              <a:rPr lang="en" sz="1500">
                <a:solidFill>
                  <a:schemeClr val="dk1"/>
                </a:solidFill>
              </a:rPr>
              <a:t> </a:t>
            </a:r>
            <a:endParaRPr sz="15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Quy trình được chia thành các giai đoạn </a:t>
            </a:r>
            <a:r>
              <a:rPr lang="en" sz="1200">
                <a:solidFill>
                  <a:schemeClr val="dk1"/>
                </a:solidFill>
                <a:highlight>
                  <a:srgbClr val="FFFFFF"/>
                </a:highlight>
              </a:rPr>
              <a:t>khác nhau và từng giai đoạn bao gồm hàng loạt các nhiệm vụ và có các mục tiêu khác nhau</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Các giai đoạn diễn ra tuần tự. Đ</a:t>
            </a:r>
            <a:r>
              <a:rPr lang="en" sz="1200">
                <a:solidFill>
                  <a:schemeClr val="dk1"/>
                </a:solidFill>
                <a:highlight>
                  <a:srgbClr val="FFFFFF"/>
                </a:highlight>
              </a:rPr>
              <a:t>ầu ra của một giai đoạn trở thành đầu vào của giai đoạn tiếp theo, sự phát triển của một giai đoạn chỉ bắt đầu khi giai đoạn trước hoàn thành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rgbClr val="1B1B1B"/>
                </a:solidFill>
                <a:highlight>
                  <a:srgbClr val="FFFFFF"/>
                </a:highlight>
              </a:rPr>
              <a:t>Các giai đoạn chuyển từ mức cao xuống mức thấp hơn, giống như một thác nước nên mô hình này được đặt tên là mô hình thác nước.</a:t>
            </a:r>
            <a:endParaRPr sz="1200">
              <a:solidFill>
                <a:srgbClr val="1B1B1B"/>
              </a:solidFill>
              <a:highlight>
                <a:srgbClr val="FFFFFF"/>
              </a:highlight>
            </a:endParaRPr>
          </a:p>
          <a:p>
            <a:pPr indent="0" lvl="0" marL="0" rtl="0" algn="l">
              <a:spcBef>
                <a:spcPts val="1200"/>
              </a:spcBef>
              <a:spcAft>
                <a:spcPts val="0"/>
              </a:spcAft>
              <a:buNone/>
            </a:pPr>
            <a:r>
              <a:rPr lang="en" sz="1500">
                <a:solidFill>
                  <a:srgbClr val="00FF00"/>
                </a:solidFill>
                <a:highlight>
                  <a:srgbClr val="FFFFFF"/>
                </a:highlight>
              </a:rPr>
              <a:t>Ưu điểm</a:t>
            </a:r>
            <a:endParaRPr sz="1500">
              <a:solidFill>
                <a:srgbClr val="00FF00"/>
              </a:solidFill>
              <a:highlight>
                <a:srgbClr val="FFFFFF"/>
              </a:highlight>
            </a:endParaRPr>
          </a:p>
          <a:p>
            <a:pPr indent="-304800" lvl="0" marL="457200" rtl="0" algn="l">
              <a:spcBef>
                <a:spcPts val="1200"/>
              </a:spcBef>
              <a:spcAft>
                <a:spcPts val="0"/>
              </a:spcAft>
              <a:buClr>
                <a:schemeClr val="dk1"/>
              </a:buClr>
              <a:buSzPts val="1200"/>
              <a:buChar char="●"/>
            </a:pPr>
            <a:r>
              <a:rPr lang="en" sz="1200">
                <a:solidFill>
                  <a:schemeClr val="dk1"/>
                </a:solidFill>
                <a:highlight>
                  <a:srgbClr val="FFFFFF"/>
                </a:highlight>
              </a:rPr>
              <a:t>Đơn giản, dễ hiểu dễ sử dụng.</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Kế hoạch được định sẵn rõ ràng giúp việc phối hợp phát triển tốt hơn -&gt; Hỗ trợ việc phát triển phần mềm lớn tại nhiều địa điểm.</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350">
                <a:solidFill>
                  <a:srgbClr val="1B1B1B"/>
                </a:solidFill>
                <a:highlight>
                  <a:srgbClr val="FFFFFF"/>
                </a:highlight>
              </a:rPr>
              <a:t>Đối với các dự án nhỏ hơn, mô hình thác nước hoạt động tốt và mang lại kết quả phù hợp.</a:t>
            </a:r>
            <a:endParaRPr sz="1350">
              <a:solidFill>
                <a:srgbClr val="1B1B1B"/>
              </a:solidFill>
              <a:highlight>
                <a:srgbClr val="FFFFFF"/>
              </a:highlight>
            </a:endParaRPr>
          </a:p>
          <a:p>
            <a:pPr indent="0" lvl="0" marL="0" rtl="0" algn="l">
              <a:spcBef>
                <a:spcPts val="1200"/>
              </a:spcBef>
              <a:spcAft>
                <a:spcPts val="0"/>
              </a:spcAft>
              <a:buNone/>
            </a:pPr>
            <a:r>
              <a:rPr lang="en" sz="1500">
                <a:solidFill>
                  <a:srgbClr val="FF0000"/>
                </a:solidFill>
                <a:highlight>
                  <a:srgbClr val="FFFFFF"/>
                </a:highlight>
              </a:rPr>
              <a:t>Nhược điểm</a:t>
            </a:r>
            <a:endParaRPr sz="1500">
              <a:solidFill>
                <a:srgbClr val="FF0000"/>
              </a:solidFill>
              <a:highlight>
                <a:srgbClr val="FFFFFF"/>
              </a:highlight>
            </a:endParaRPr>
          </a:p>
          <a:p>
            <a:pPr indent="-304800" lvl="0" marL="457200" rtl="0" algn="l">
              <a:spcBef>
                <a:spcPts val="1200"/>
              </a:spcBef>
              <a:spcAft>
                <a:spcPts val="0"/>
              </a:spcAft>
              <a:buClr>
                <a:schemeClr val="dk1"/>
              </a:buClr>
              <a:buSzPts val="1200"/>
              <a:buChar char="●"/>
            </a:pPr>
            <a:r>
              <a:rPr lang="en" sz="1200">
                <a:solidFill>
                  <a:schemeClr val="dk1"/>
                </a:solidFill>
                <a:highlight>
                  <a:srgbClr val="FFFFFF"/>
                </a:highlight>
              </a:rPr>
              <a:t>Khó khăn trong việc thay đổi yêu cầu.</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Quy trình khi được xác định và tiến hành thì khó có thể thay đổi -&gt; Không linh hoạt</a:t>
            </a:r>
            <a:endParaRPr sz="1200">
              <a:solidFill>
                <a:schemeClr val="dk1"/>
              </a:solidFill>
              <a:highlight>
                <a:srgbClr val="FFFFFF"/>
              </a:highlight>
            </a:endParaRPr>
          </a:p>
          <a:p>
            <a:pPr indent="0" lvl="0" marL="0" rtl="0" algn="l">
              <a:spcBef>
                <a:spcPts val="1200"/>
              </a:spcBef>
              <a:spcAft>
                <a:spcPts val="1200"/>
              </a:spcAft>
              <a:buNone/>
            </a:pPr>
            <a:r>
              <a:rPr lang="en" sz="1600">
                <a:solidFill>
                  <a:schemeClr val="dk1"/>
                </a:solidFill>
                <a:highlight>
                  <a:srgbClr val="FFFFFF"/>
                </a:highlight>
              </a:rPr>
              <a:t>Một số biến thể: </a:t>
            </a:r>
            <a:r>
              <a:rPr lang="en" sz="1200">
                <a:solidFill>
                  <a:schemeClr val="dk1"/>
                </a:solidFill>
                <a:highlight>
                  <a:srgbClr val="FFFFFF"/>
                </a:highlight>
              </a:rPr>
              <a:t>Quy trình phát triển hình thức (Ví dụ B-method) phù hợp với việc phát triển hệ thống có độ tin cậy cao, độ an toàn cao và tính bảo mật cao.</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82025" y="-50250"/>
            <a:ext cx="8520600" cy="36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5000"/>
              <a:buFont typeface="Arial"/>
              <a:buNone/>
            </a:pPr>
            <a:r>
              <a:rPr b="1" lang="en" sz="2000"/>
              <a:t>Mô hình thác nước</a:t>
            </a:r>
            <a:endParaRPr/>
          </a:p>
        </p:txBody>
      </p:sp>
      <p:pic>
        <p:nvPicPr>
          <p:cNvPr id="79" name="Google Shape;79;p17"/>
          <p:cNvPicPr preferRelativeResize="0"/>
          <p:nvPr/>
        </p:nvPicPr>
        <p:blipFill>
          <a:blip r:embed="rId3">
            <a:alphaModFix/>
          </a:blip>
          <a:stretch>
            <a:fillRect/>
          </a:stretch>
        </p:blipFill>
        <p:spPr>
          <a:xfrm>
            <a:off x="517913" y="492250"/>
            <a:ext cx="8108175" cy="456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Mô hình phát triển dần dần</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Mô tả:</a:t>
            </a:r>
            <a:endParaRPr b="1"/>
          </a:p>
          <a:p>
            <a:pPr indent="-317182" lvl="0" marL="457200" rtl="0" algn="l">
              <a:spcBef>
                <a:spcPts val="1200"/>
              </a:spcBef>
              <a:spcAft>
                <a:spcPts val="0"/>
              </a:spcAft>
              <a:buSzPct val="100000"/>
              <a:buChar char="-"/>
            </a:pPr>
            <a:r>
              <a:rPr lang="en"/>
              <a:t>Các yêu cầu được chia nhỏ ra thành nhiều quá trình, phiên bản độc lập với nhau</a:t>
            </a:r>
            <a:endParaRPr/>
          </a:p>
          <a:p>
            <a:pPr indent="-317182" lvl="0" marL="457200" rtl="0" algn="l">
              <a:spcBef>
                <a:spcPts val="0"/>
              </a:spcBef>
              <a:spcAft>
                <a:spcPts val="0"/>
              </a:spcAft>
              <a:buSzPct val="100000"/>
              <a:buChar char="-"/>
            </a:pPr>
            <a:r>
              <a:rPr lang="en"/>
              <a:t>1 phiên bản sẽ trải qua đầy đủ các quá trình yêu cầu, thiết kế, phát triển và kiểm thử. Các phiên bản sau sẽ bổ sung thêm tính năng cho phiên bản trước dựa theo yêu cầu của khách hàng. Các phiên bản sẽ dần hoàn thiện cho đến phiên bản cuối cùng</a:t>
            </a:r>
            <a:endParaRPr/>
          </a:p>
          <a:p>
            <a:pPr indent="0" lvl="0" marL="0" rtl="0" algn="l">
              <a:spcBef>
                <a:spcPts val="1200"/>
              </a:spcBef>
              <a:spcAft>
                <a:spcPts val="0"/>
              </a:spcAft>
              <a:buNone/>
            </a:pPr>
            <a:r>
              <a:rPr b="1" lang="en"/>
              <a:t>Ưu điểm: </a:t>
            </a:r>
            <a:endParaRPr b="1"/>
          </a:p>
          <a:p>
            <a:pPr indent="-317182" lvl="0" marL="457200" rtl="0" algn="l">
              <a:spcBef>
                <a:spcPts val="1200"/>
              </a:spcBef>
              <a:spcAft>
                <a:spcPts val="0"/>
              </a:spcAft>
              <a:buSzPct val="100000"/>
              <a:buChar char="-"/>
            </a:pPr>
            <a:r>
              <a:rPr lang="en"/>
              <a:t>Dễ dàng cập nhật theo yêu cầu của khách hàng</a:t>
            </a:r>
            <a:endParaRPr/>
          </a:p>
          <a:p>
            <a:pPr indent="-317182" lvl="0" marL="457200" rtl="0" algn="l">
              <a:spcBef>
                <a:spcPts val="0"/>
              </a:spcBef>
              <a:spcAft>
                <a:spcPts val="0"/>
              </a:spcAft>
              <a:buSzPct val="100000"/>
              <a:buChar char="-"/>
            </a:pPr>
            <a:r>
              <a:rPr lang="en"/>
              <a:t>Tốc độ ra sản phẩm nhanh, do có nhiều phiên bản</a:t>
            </a:r>
            <a:endParaRPr/>
          </a:p>
          <a:p>
            <a:pPr indent="0" lvl="0" marL="0" rtl="0" algn="l">
              <a:spcBef>
                <a:spcPts val="1200"/>
              </a:spcBef>
              <a:spcAft>
                <a:spcPts val="0"/>
              </a:spcAft>
              <a:buNone/>
            </a:pPr>
            <a:r>
              <a:rPr b="1" lang="en"/>
              <a:t>Nhược điểm</a:t>
            </a:r>
            <a:r>
              <a:rPr lang="en"/>
              <a:t>: </a:t>
            </a:r>
            <a:endParaRPr/>
          </a:p>
          <a:p>
            <a:pPr indent="-317182" lvl="0" marL="457200" rtl="0" algn="l">
              <a:spcBef>
                <a:spcPts val="1200"/>
              </a:spcBef>
              <a:spcAft>
                <a:spcPts val="0"/>
              </a:spcAft>
              <a:buSzPct val="100000"/>
              <a:buChar char="-"/>
            </a:pPr>
            <a:r>
              <a:rPr lang="en"/>
              <a:t> Quy trình phát triển không rõ ràng</a:t>
            </a:r>
            <a:endParaRPr/>
          </a:p>
          <a:p>
            <a:pPr indent="-317182" lvl="0" marL="457200" rtl="0" algn="l">
              <a:spcBef>
                <a:spcPts val="0"/>
              </a:spcBef>
              <a:spcAft>
                <a:spcPts val="0"/>
              </a:spcAft>
              <a:buSzPct val="100000"/>
              <a:buChar char="-"/>
            </a:pPr>
            <a:r>
              <a:rPr lang="en"/>
              <a:t>Việc liên tục cập nhật các tính năng, yêu cầu mới có thể làm ảnh hưởng cấu trúc của hệ thống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Mô hình phát triển dần dần</a:t>
            </a:r>
            <a:endParaRPr/>
          </a:p>
        </p:txBody>
      </p:sp>
      <p:pic>
        <p:nvPicPr>
          <p:cNvPr id="91" name="Google Shape;91;p19"/>
          <p:cNvPicPr preferRelativeResize="0"/>
          <p:nvPr/>
        </p:nvPicPr>
        <p:blipFill>
          <a:blip r:embed="rId3">
            <a:alphaModFix/>
          </a:blip>
          <a:stretch>
            <a:fillRect/>
          </a:stretch>
        </p:blipFill>
        <p:spPr>
          <a:xfrm>
            <a:off x="1102525" y="1173925"/>
            <a:ext cx="6741325" cy="376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62950"/>
            <a:ext cx="8520600" cy="4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Mô hình theo hướng tái sử dụng</a:t>
            </a:r>
            <a:endParaRPr sz="2020"/>
          </a:p>
        </p:txBody>
      </p:sp>
      <p:sp>
        <p:nvSpPr>
          <p:cNvPr id="97" name="Google Shape;97;p20"/>
          <p:cNvSpPr txBox="1"/>
          <p:nvPr>
            <p:ph idx="1" type="body"/>
          </p:nvPr>
        </p:nvSpPr>
        <p:spPr>
          <a:xfrm>
            <a:off x="368125" y="61650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Đặc điểm:</a:t>
            </a:r>
            <a:endParaRPr/>
          </a:p>
          <a:p>
            <a:pPr indent="-325755" lvl="0" marL="457200" rtl="0" algn="l">
              <a:spcBef>
                <a:spcPts val="1200"/>
              </a:spcBef>
              <a:spcAft>
                <a:spcPts val="0"/>
              </a:spcAft>
              <a:buSzPct val="100000"/>
              <a:buChar char="●"/>
            </a:pPr>
            <a:r>
              <a:rPr lang="en"/>
              <a:t>Hệ thống được tích hợp từ những thành phần có sẵn hoặc từ các hệ thống đã có.</a:t>
            </a:r>
            <a:endParaRPr/>
          </a:p>
          <a:p>
            <a:pPr indent="-325755" lvl="0" marL="457200" rtl="0" algn="l">
              <a:spcBef>
                <a:spcPts val="0"/>
              </a:spcBef>
              <a:spcAft>
                <a:spcPts val="0"/>
              </a:spcAft>
              <a:buSzPct val="100000"/>
              <a:buChar char="●"/>
            </a:pPr>
            <a:r>
              <a:rPr lang="en"/>
              <a:t>Là phương pháp chuẩn cho việc xây dựng nhiều hệ thống thương mại</a:t>
            </a:r>
            <a:endParaRPr/>
          </a:p>
          <a:p>
            <a:pPr indent="0" lvl="0" marL="0" rtl="0" algn="l">
              <a:spcBef>
                <a:spcPts val="1200"/>
              </a:spcBef>
              <a:spcAft>
                <a:spcPts val="0"/>
              </a:spcAft>
              <a:buNone/>
            </a:pPr>
            <a:r>
              <a:rPr lang="en"/>
              <a:t>Ưu điểm:</a:t>
            </a:r>
            <a:endParaRPr/>
          </a:p>
          <a:p>
            <a:pPr indent="-325755" lvl="0" marL="457200" rtl="0" algn="l">
              <a:spcBef>
                <a:spcPts val="1200"/>
              </a:spcBef>
              <a:spcAft>
                <a:spcPts val="0"/>
              </a:spcAft>
              <a:buSzPct val="100000"/>
              <a:buChar char="●"/>
            </a:pPr>
            <a:r>
              <a:rPr lang="en"/>
              <a:t>Tích kiệm thời gian phát triển phần mềm</a:t>
            </a:r>
            <a:endParaRPr/>
          </a:p>
          <a:p>
            <a:pPr indent="0" lvl="0" marL="0" rtl="0" algn="l">
              <a:spcBef>
                <a:spcPts val="1200"/>
              </a:spcBef>
              <a:spcAft>
                <a:spcPts val="0"/>
              </a:spcAft>
              <a:buNone/>
            </a:pPr>
            <a:r>
              <a:rPr lang="en"/>
              <a:t>Nhược điểm:</a:t>
            </a:r>
            <a:endParaRPr/>
          </a:p>
          <a:p>
            <a:pPr indent="-325755" lvl="0" marL="457200" rtl="0" algn="l">
              <a:spcBef>
                <a:spcPts val="1200"/>
              </a:spcBef>
              <a:spcAft>
                <a:spcPts val="0"/>
              </a:spcAft>
              <a:buSzPct val="100000"/>
              <a:buChar char="●"/>
            </a:pPr>
            <a:r>
              <a:rPr lang="en"/>
              <a:t>Không thể chỉnh các component theo ý của mình</a:t>
            </a:r>
            <a:endParaRPr/>
          </a:p>
          <a:p>
            <a:pPr indent="-325755" lvl="0" marL="457200" rtl="0" algn="l">
              <a:spcBef>
                <a:spcPts val="0"/>
              </a:spcBef>
              <a:spcAft>
                <a:spcPts val="0"/>
              </a:spcAft>
              <a:buSzPct val="100000"/>
              <a:buChar char="●"/>
            </a:pPr>
            <a:r>
              <a:rPr lang="en"/>
              <a:t>Khó nâng cấp, bảo trì phần mềm vì có thể các phiên bản sau của component mình sử dụng không phù hợp với phần mềm nữa</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91125"/>
            <a:ext cx="8520600" cy="42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009"/>
              <a:buFont typeface="Arial"/>
              <a:buNone/>
            </a:pPr>
            <a:r>
              <a:rPr lang="en" sz="2020"/>
              <a:t>Mô hình theo hướng tái sử dụng</a:t>
            </a:r>
            <a:endParaRPr/>
          </a:p>
        </p:txBody>
      </p:sp>
      <p:pic>
        <p:nvPicPr>
          <p:cNvPr id="103" name="Google Shape;103;p21"/>
          <p:cNvPicPr preferRelativeResize="0"/>
          <p:nvPr/>
        </p:nvPicPr>
        <p:blipFill>
          <a:blip r:embed="rId3">
            <a:alphaModFix/>
          </a:blip>
          <a:stretch>
            <a:fillRect/>
          </a:stretch>
        </p:blipFill>
        <p:spPr>
          <a:xfrm>
            <a:off x="0" y="1066900"/>
            <a:ext cx="9144000" cy="300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