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98090af4f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98090af4f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98090af4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98090af4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98090af4f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98090af4f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98090af4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98090af4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98090af4f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98090af4f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98090af4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98090af4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98090af4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98090af4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98090af4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98090af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98090af4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98090af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98090af4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98090af4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fff19ce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fff19ce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98090af4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98090af4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98090af4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98090af4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98090af4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98090af4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98090af4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98090af4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98090af4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98090af4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98090af4f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98090af4f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98090af4f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98090af4f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98090af4f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98090af4f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98090af4f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98090af4f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98090af4f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98090af4f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812e00d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812e00d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98090af4f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098090af4f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98090af4f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098090af4f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98090af4f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098090af4f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98090af4f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98090af4f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98090af4f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098090af4f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98090af4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98090af4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98090af4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98090af4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98090af4f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98090af4f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98090af4f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98090af4f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98090af4f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98090af4f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98090af4f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98090af4f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400"/>
              <a:t>Ôn tập</a:t>
            </a:r>
            <a:endParaRPr b="1" sz="4400"/>
          </a:p>
          <a:p>
            <a:pPr indent="0" lvl="0" marL="0" rtl="0" algn="ctr">
              <a:spcBef>
                <a:spcPts val="0"/>
              </a:spcBef>
              <a:spcAft>
                <a:spcPts val="0"/>
              </a:spcAft>
              <a:buNone/>
            </a:pPr>
            <a:r>
              <a:t/>
            </a:r>
            <a:endParaRPr b="1" sz="3400"/>
          </a:p>
          <a:p>
            <a:pPr indent="0" lvl="0" marL="0" rtl="0" algn="ctr">
              <a:spcBef>
                <a:spcPts val="0"/>
              </a:spcBef>
              <a:spcAft>
                <a:spcPts val="0"/>
              </a:spcAft>
              <a:buNone/>
            </a:pPr>
            <a:r>
              <a:rPr b="1" lang="en" sz="3400"/>
              <a:t>Do and share</a:t>
            </a:r>
            <a:endParaRPr sz="5800"/>
          </a:p>
        </p:txBody>
      </p:sp>
      <p:sp>
        <p:nvSpPr>
          <p:cNvPr id="55" name="Google Shape;55;p13"/>
          <p:cNvSpPr txBox="1"/>
          <p:nvPr>
            <p:ph idx="1" type="subTitle"/>
          </p:nvPr>
        </p:nvSpPr>
        <p:spPr>
          <a:xfrm>
            <a:off x="311700" y="2834125"/>
            <a:ext cx="8520600" cy="1959600"/>
          </a:xfrm>
          <a:prstGeom prst="rect">
            <a:avLst/>
          </a:prstGeom>
        </p:spPr>
        <p:txBody>
          <a:bodyPr anchorCtr="0" anchor="t" bIns="91425" lIns="91425" spcFirstLastPara="1" rIns="91425" wrap="square" tIns="91425">
            <a:normAutofit fontScale="92500" lnSpcReduction="10000"/>
          </a:bodyPr>
          <a:lstStyle/>
          <a:p>
            <a:pPr indent="0" lvl="0" marL="0" rtl="0" algn="ctr">
              <a:spcBef>
                <a:spcPts val="0"/>
              </a:spcBef>
              <a:spcAft>
                <a:spcPts val="0"/>
              </a:spcAft>
              <a:buNone/>
            </a:pPr>
            <a:r>
              <a:rPr lang="en"/>
              <a:t>Nhóm 20 - NEWBIES</a:t>
            </a:r>
            <a:endParaRPr/>
          </a:p>
          <a:p>
            <a:pPr indent="0" lvl="0" marL="3657600" rtl="0" algn="l">
              <a:spcBef>
                <a:spcPts val="0"/>
              </a:spcBef>
              <a:spcAft>
                <a:spcPts val="0"/>
              </a:spcAft>
              <a:buClr>
                <a:schemeClr val="dk1"/>
              </a:buClr>
              <a:buSzPct val="44777"/>
              <a:buFont typeface="Arial"/>
              <a:buNone/>
            </a:pPr>
            <a:r>
              <a:rPr lang="en" sz="2456"/>
              <a:t>19120272 – Nguyễn Sĩ Liêm</a:t>
            </a:r>
            <a:endParaRPr sz="2456"/>
          </a:p>
          <a:p>
            <a:pPr indent="0" lvl="0" marL="3657600" rtl="0" algn="l">
              <a:spcBef>
                <a:spcPts val="0"/>
              </a:spcBef>
              <a:spcAft>
                <a:spcPts val="0"/>
              </a:spcAft>
              <a:buClr>
                <a:schemeClr val="dk1"/>
              </a:buClr>
              <a:buSzPct val="44777"/>
              <a:buFont typeface="Arial"/>
              <a:buNone/>
            </a:pPr>
            <a:r>
              <a:rPr lang="en" sz="2456"/>
              <a:t>19120260</a:t>
            </a:r>
            <a:r>
              <a:rPr lang="en" sz="2456"/>
              <a:t> – Hoàng Trần Thiên Khôi</a:t>
            </a:r>
            <a:endParaRPr sz="2456"/>
          </a:p>
          <a:p>
            <a:pPr indent="0" lvl="0" marL="3657600" rtl="0" algn="l">
              <a:spcBef>
                <a:spcPts val="0"/>
              </a:spcBef>
              <a:spcAft>
                <a:spcPts val="0"/>
              </a:spcAft>
              <a:buClr>
                <a:schemeClr val="dk1"/>
              </a:buClr>
              <a:buSzPct val="44777"/>
              <a:buFont typeface="Arial"/>
              <a:buNone/>
            </a:pPr>
            <a:r>
              <a:rPr lang="en" sz="2456"/>
              <a:t>19120175 – Trương Quốc Bảo</a:t>
            </a:r>
            <a:endParaRPr sz="2456"/>
          </a:p>
          <a:p>
            <a:pPr indent="0" lvl="0" marL="3657600" rtl="0" algn="l">
              <a:spcBef>
                <a:spcPts val="0"/>
              </a:spcBef>
              <a:spcAft>
                <a:spcPts val="0"/>
              </a:spcAft>
              <a:buClr>
                <a:schemeClr val="dk1"/>
              </a:buClr>
              <a:buSzPct val="44777"/>
              <a:buFont typeface="Arial"/>
              <a:buNone/>
            </a:pPr>
            <a:r>
              <a:rPr lang="en" sz="2456"/>
              <a:t>19120152 – Ngô Hoàng Tỵ</a:t>
            </a:r>
            <a:endParaRPr sz="2456"/>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dk2"/>
                </a:solidFill>
              </a:rPr>
              <a:t>MÔ HÌNH NGỮ CẢNH VÀ MÔ HÌNH TƯƠNG TÁC</a:t>
            </a:r>
            <a:endParaRPr b="1">
              <a:solidFill>
                <a:schemeClr val="dk2"/>
              </a:solidFill>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Mô hình ngữ cảnh hệ thống</a:t>
            </a:r>
            <a:endParaRPr/>
          </a:p>
          <a:p>
            <a:pPr indent="-342900" lvl="0" marL="457200" rtl="0" algn="l">
              <a:spcBef>
                <a:spcPts val="0"/>
              </a:spcBef>
              <a:spcAft>
                <a:spcPts val="0"/>
              </a:spcAft>
              <a:buSzPts val="1800"/>
              <a:buChar char="●"/>
            </a:pPr>
            <a:r>
              <a:rPr lang="en"/>
              <a:t>Mô hình cấu trúc chỉ ra các hệ thống khác trong môi trường của hệ thống đang được phát triển.</a:t>
            </a:r>
            <a:endParaRPr/>
          </a:p>
          <a:p>
            <a:pPr indent="-342900" lvl="0" marL="457200" rtl="0" algn="l">
              <a:spcBef>
                <a:spcPts val="0"/>
              </a:spcBef>
              <a:spcAft>
                <a:spcPts val="0"/>
              </a:spcAft>
              <a:buSzPts val="1800"/>
              <a:buChar char="-"/>
            </a:pPr>
            <a:r>
              <a:rPr lang="en"/>
              <a:t>Mô hình tương tác hệ thống</a:t>
            </a:r>
            <a:endParaRPr/>
          </a:p>
          <a:p>
            <a:pPr indent="-342900" lvl="0" marL="457200" rtl="0" algn="l">
              <a:spcBef>
                <a:spcPts val="0"/>
              </a:spcBef>
              <a:spcAft>
                <a:spcPts val="0"/>
              </a:spcAft>
              <a:buSzPts val="1800"/>
              <a:buChar char="●"/>
            </a:pPr>
            <a:r>
              <a:rPr lang="en"/>
              <a:t>Mô hình động mô tả cách hệ thống tương tác với môi trường của nó.</a:t>
            </a:r>
            <a:endParaRPr/>
          </a:p>
          <a:p>
            <a:pPr indent="-342900" lvl="0" marL="457200" rtl="0" algn="l">
              <a:spcBef>
                <a:spcPts val="0"/>
              </a:spcBef>
              <a:spcAft>
                <a:spcPts val="0"/>
              </a:spcAft>
              <a:buSzPts val="1800"/>
              <a:buChar char="●"/>
            </a:pPr>
            <a:r>
              <a:rPr lang="en"/>
              <a:t>Sử dụng các use case để chỉ ra các tương tác.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dk2"/>
                </a:solidFill>
              </a:rPr>
              <a:t>2. THIẾT KẾ KIẾN TRÚC</a:t>
            </a:r>
            <a:endParaRPr b="1">
              <a:solidFill>
                <a:schemeClr val="dk2"/>
              </a:solidFill>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Sử dụng thông tin về các tương tác giữa hệ thống và môi trường để thiết kế kiến trúc hệ thống.</a:t>
            </a:r>
            <a:endParaRPr/>
          </a:p>
          <a:p>
            <a:pPr indent="-342900" lvl="0" marL="457200" rtl="0" algn="l">
              <a:spcBef>
                <a:spcPts val="0"/>
              </a:spcBef>
              <a:spcAft>
                <a:spcPts val="0"/>
              </a:spcAft>
              <a:buSzPts val="1800"/>
              <a:buChar char="●"/>
            </a:pPr>
            <a:r>
              <a:rPr lang="en"/>
              <a:t>Nhận diện các component chính hình thành nên hệ thống và mối quan hệ giữa các component này,</a:t>
            </a:r>
            <a:endParaRPr/>
          </a:p>
          <a:p>
            <a:pPr indent="-342900" lvl="0" marL="457200" rtl="0" algn="l">
              <a:spcBef>
                <a:spcPts val="0"/>
              </a:spcBef>
              <a:spcAft>
                <a:spcPts val="0"/>
              </a:spcAft>
              <a:buSzPts val="1800"/>
              <a:buChar char="●"/>
            </a:pPr>
            <a:r>
              <a:rPr lang="en"/>
              <a:t>Tổ chức các component này sử dụng một kiến trúc mẫu có sẵn: mô hình phân tầng, mô hình client-server,...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dk2"/>
                </a:solidFill>
              </a:rPr>
              <a:t>3. NHẬN DIỆN LỚP ĐỐI TƯỢNG</a:t>
            </a:r>
            <a:endParaRPr b="1">
              <a:solidFill>
                <a:schemeClr val="dk2"/>
              </a:solidFill>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Là phần khó của thiết kế hướng đối tượng.</a:t>
            </a:r>
            <a:endParaRPr/>
          </a:p>
          <a:p>
            <a:pPr indent="-342900" lvl="0" marL="457200" rtl="0" algn="l">
              <a:spcBef>
                <a:spcPts val="0"/>
              </a:spcBef>
              <a:spcAft>
                <a:spcPts val="0"/>
              </a:spcAft>
              <a:buSzPts val="1800"/>
              <a:buChar char="-"/>
            </a:pPr>
            <a:r>
              <a:rPr lang="en"/>
              <a:t>Không có một công thức tổng quát nào</a:t>
            </a:r>
            <a:endParaRPr/>
          </a:p>
          <a:p>
            <a:pPr indent="-342900" lvl="0" marL="457200" rtl="0" algn="l">
              <a:spcBef>
                <a:spcPts val="0"/>
              </a:spcBef>
              <a:spcAft>
                <a:spcPts val="0"/>
              </a:spcAft>
              <a:buSzPts val="1800"/>
              <a:buChar char="-"/>
            </a:pPr>
            <a:r>
              <a:rPr lang="en"/>
              <a:t>Đây là quy trình lặp lại.</a:t>
            </a:r>
            <a:endParaRPr/>
          </a:p>
          <a:p>
            <a:pPr indent="0" lvl="0" marL="457200" rtl="0" algn="l">
              <a:spcBef>
                <a:spcPts val="1200"/>
              </a:spcBef>
              <a:spcAft>
                <a:spcPts val="0"/>
              </a:spcAft>
              <a:buNone/>
            </a:pPr>
            <a:r>
              <a:rPr b="1" i="1" lang="en"/>
              <a:t>Các phương pháp để nhận diện:</a:t>
            </a:r>
            <a:endParaRPr b="1" i="1"/>
          </a:p>
          <a:p>
            <a:pPr indent="-342900" lvl="0" marL="457200" rtl="0" algn="l">
              <a:spcBef>
                <a:spcPts val="1200"/>
              </a:spcBef>
              <a:spcAft>
                <a:spcPts val="0"/>
              </a:spcAft>
              <a:buSzPts val="1800"/>
              <a:buAutoNum type="arabicPeriod"/>
            </a:pPr>
            <a:r>
              <a:rPr lang="en"/>
              <a:t>Phân tích ngữ pháp dựa vào mô tả hệ thống.</a:t>
            </a:r>
            <a:endParaRPr/>
          </a:p>
          <a:p>
            <a:pPr indent="-342900" lvl="0" marL="457200" rtl="0" algn="l">
              <a:spcBef>
                <a:spcPts val="0"/>
              </a:spcBef>
              <a:spcAft>
                <a:spcPts val="0"/>
              </a:spcAft>
              <a:buSzPts val="1800"/>
              <a:buAutoNum type="arabicPeriod"/>
            </a:pPr>
            <a:r>
              <a:rPr lang="en"/>
              <a:t>Dựa vào việc nhận diện những đối tượng hữu hình có trong miền ứng dụng.</a:t>
            </a:r>
            <a:endParaRPr/>
          </a:p>
          <a:p>
            <a:pPr indent="-342900" lvl="0" marL="457200" rtl="0" algn="l">
              <a:spcBef>
                <a:spcPts val="0"/>
              </a:spcBef>
              <a:spcAft>
                <a:spcPts val="0"/>
              </a:spcAft>
              <a:buSzPts val="1800"/>
              <a:buAutoNum type="arabicPeriod"/>
            </a:pPr>
            <a:r>
              <a:rPr lang="en"/>
              <a:t>Phân tích dựa vào kịch bản.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dk2"/>
                </a:solidFill>
              </a:rPr>
              <a:t>4. PHÁT TRIỂN CÁC MÔ HÌNH THIẾT KẾ</a:t>
            </a:r>
            <a:endParaRPr b="1">
              <a:solidFill>
                <a:schemeClr val="dk2"/>
              </a:solidFill>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Chỉ ra các đối tượng, lớp đối tượng và mối quan hệ giữa các thực thể này.</a:t>
            </a:r>
            <a:endParaRPr/>
          </a:p>
          <a:p>
            <a:pPr indent="-342900" lvl="0" marL="457200" rtl="0" algn="l">
              <a:spcBef>
                <a:spcPts val="0"/>
              </a:spcBef>
              <a:spcAft>
                <a:spcPts val="0"/>
              </a:spcAft>
              <a:buSzPts val="1800"/>
              <a:buChar char="-"/>
            </a:pPr>
            <a:r>
              <a:rPr b="1" lang="en"/>
              <a:t>Mô hình tĩnh</a:t>
            </a:r>
            <a:r>
              <a:rPr lang="en"/>
              <a:t>: mô tả cấu trúc tĩnh của hệ thống về các lớp đối tượng và quan hệ.</a:t>
            </a:r>
            <a:endParaRPr/>
          </a:p>
          <a:p>
            <a:pPr indent="-342900" lvl="0" marL="457200" rtl="0" algn="l">
              <a:spcBef>
                <a:spcPts val="0"/>
              </a:spcBef>
              <a:spcAft>
                <a:spcPts val="0"/>
              </a:spcAft>
              <a:buSzPts val="1800"/>
              <a:buChar char="-"/>
            </a:pPr>
            <a:r>
              <a:rPr b="1" lang="en"/>
              <a:t>Mô hình động</a:t>
            </a:r>
            <a:r>
              <a:rPr lang="en"/>
              <a:t>: mô tả tương tác động giữa các đối tượng.</a:t>
            </a:r>
            <a:endParaRPr/>
          </a:p>
          <a:p>
            <a:pPr indent="0" lvl="0" marL="457200" rtl="0" algn="l">
              <a:spcBef>
                <a:spcPts val="1200"/>
              </a:spcBef>
              <a:spcAft>
                <a:spcPts val="0"/>
              </a:spcAft>
              <a:buNone/>
            </a:pPr>
            <a:r>
              <a:rPr b="1" i="1" lang="en"/>
              <a:t>Mô hình hệ thống con:</a:t>
            </a:r>
            <a:endParaRPr b="1" i="1"/>
          </a:p>
          <a:p>
            <a:pPr indent="-342900" lvl="0" marL="457200" rtl="0" algn="l">
              <a:spcBef>
                <a:spcPts val="1200"/>
              </a:spcBef>
              <a:spcAft>
                <a:spcPts val="0"/>
              </a:spcAft>
              <a:buSzPts val="1800"/>
              <a:buChar char="-"/>
            </a:pPr>
            <a:r>
              <a:rPr lang="en"/>
              <a:t>Là mô hình tĩnh</a:t>
            </a:r>
            <a:endParaRPr/>
          </a:p>
          <a:p>
            <a:pPr indent="-342900" lvl="0" marL="457200" rtl="0" algn="l">
              <a:spcBef>
                <a:spcPts val="0"/>
              </a:spcBef>
              <a:spcAft>
                <a:spcPts val="0"/>
              </a:spcAft>
              <a:buSzPts val="1800"/>
              <a:buChar char="-"/>
            </a:pPr>
            <a:r>
              <a:rPr lang="en"/>
              <a:t>Chỉ ra cách gom nhóm các đối tượng liên quan đến nhau về mặt logic như thế nào.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2500">
                <a:solidFill>
                  <a:schemeClr val="dk2"/>
                </a:solidFill>
              </a:rPr>
              <a:t>5. ĐẶC TẢ GIAO DIỆN</a:t>
            </a:r>
            <a:endParaRPr b="1" sz="2500">
              <a:solidFill>
                <a:schemeClr val="dk2"/>
              </a:solidFill>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Giao diện đối tượng phải được đặc tả sao cho đối tượng và các hệ thống con có thể được thiết kế song song với nhau.</a:t>
            </a:r>
            <a:endParaRPr/>
          </a:p>
          <a:p>
            <a:pPr indent="-342900" lvl="0" marL="457200" rtl="0" algn="l">
              <a:spcBef>
                <a:spcPts val="0"/>
              </a:spcBef>
              <a:spcAft>
                <a:spcPts val="0"/>
              </a:spcAft>
              <a:buSzPts val="1800"/>
              <a:buChar char="-"/>
            </a:pPr>
            <a:r>
              <a:rPr lang="en"/>
              <a:t>Thiết kế giao diện liên quan đến việc đặc tả chi tiết giao diện của một đối tượng hoặc một nhóm đối tượng.</a:t>
            </a:r>
            <a:endParaRPr/>
          </a:p>
          <a:p>
            <a:pPr indent="-342900" lvl="0" marL="457200" rtl="0" algn="l">
              <a:spcBef>
                <a:spcPts val="0"/>
              </a:spcBef>
              <a:spcAft>
                <a:spcPts val="0"/>
              </a:spcAft>
              <a:buSzPts val="1800"/>
              <a:buChar char="-"/>
            </a:pPr>
            <a:r>
              <a:rPr lang="en"/>
              <a:t>Giao diện có thể được đặc tả trong UML sử dụng cùng ký hiệu với biểu đồ lớp.</a:t>
            </a:r>
            <a:endParaRPr/>
          </a:p>
          <a:p>
            <a:pPr indent="-342900" lvl="0" marL="457200" rtl="0" algn="l">
              <a:spcBef>
                <a:spcPts val="0"/>
              </a:spcBef>
              <a:spcAft>
                <a:spcPts val="0"/>
              </a:spcAft>
              <a:buSzPts val="1800"/>
              <a:buChar char="-"/>
            </a:pPr>
            <a:r>
              <a:rPr lang="en"/>
              <a:t>Không nên chứa chi tiết việc biểu diễn dữ liệu trong đặc tả giao diện.</a:t>
            </a:r>
            <a:endParaRPr/>
          </a:p>
          <a:p>
            <a:pPr indent="-342900" lvl="0" marL="457200" rtl="0" algn="l">
              <a:spcBef>
                <a:spcPts val="0"/>
              </a:spcBef>
              <a:spcAft>
                <a:spcPts val="0"/>
              </a:spcAft>
              <a:buSzPts val="1800"/>
              <a:buChar char="-"/>
            </a:pPr>
            <a:r>
              <a:rPr lang="en"/>
              <a:t>Cùng một đối tượng có thể có vài giao diện mỗi giao diện là một góc nhìn khác nhau về các phương thức mà đối tượng cung cấp.</a:t>
            </a:r>
            <a:endParaRPr/>
          </a:p>
          <a:p>
            <a:pPr indent="-342900" lvl="0" marL="457200" rtl="0" algn="l">
              <a:spcBef>
                <a:spcPts val="0"/>
              </a:spcBef>
              <a:spcAft>
                <a:spcPts val="0"/>
              </a:spcAft>
              <a:buSzPts val="1800"/>
              <a:buChar char="-"/>
            </a:pPr>
            <a:r>
              <a:rPr lang="en"/>
              <a:t>Một nhóm các đối tượng có thể được truy cập thông qua một giao diện duy nhất.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2155950"/>
            <a:ext cx="8520600" cy="83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4820">
                <a:solidFill>
                  <a:schemeClr val="dk2"/>
                </a:solidFill>
              </a:rPr>
              <a:t>THIẾT KẾ MẪU</a:t>
            </a:r>
            <a:endParaRPr b="1" sz="482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9285"/>
              <a:buFont typeface="Arial"/>
              <a:buNone/>
            </a:pPr>
            <a:r>
              <a:rPr b="1" lang="en" sz="2800">
                <a:solidFill>
                  <a:schemeClr val="dk2"/>
                </a:solidFill>
              </a:rPr>
              <a:t>Các mẫu thiết kế</a:t>
            </a:r>
            <a:endParaRPr b="1" sz="3800"/>
          </a:p>
        </p:txBody>
      </p:sp>
      <p:sp>
        <p:nvSpPr>
          <p:cNvPr id="144" name="Google Shape;14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Là một mô tả của vấn đề và điểm chính của giải pháp.</a:t>
            </a:r>
            <a:endParaRPr/>
          </a:p>
          <a:p>
            <a:pPr indent="-342900" lvl="0" marL="457200" rtl="0" algn="l">
              <a:spcBef>
                <a:spcPts val="0"/>
              </a:spcBef>
              <a:spcAft>
                <a:spcPts val="0"/>
              </a:spcAft>
              <a:buSzPts val="1800"/>
              <a:buChar char="-"/>
            </a:pPr>
            <a:r>
              <a:rPr lang="en"/>
              <a:t>Không phải là một đặc tả chi tiết ➡ biểu diễn đủ trừu tượng để có thể tái sử dụng ở các thiết lập khác.</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2800">
                <a:solidFill>
                  <a:schemeClr val="dk2"/>
                </a:solidFill>
              </a:rPr>
              <a:t>Các vấn đề về thiết kế</a:t>
            </a:r>
            <a:endParaRPr b="1" sz="3800"/>
          </a:p>
        </p:txBody>
      </p:sp>
      <p:sp>
        <p:nvSpPr>
          <p:cNvPr id="150" name="Google Shape;15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Khi gặp phải một vấn đề về thiết kế, ta có thể tìm được một mẫu thiết kế phù hợp có thể áp dụng được.</a:t>
            </a:r>
            <a:endParaRPr/>
          </a:p>
          <a:p>
            <a:pPr indent="-342900" lvl="0" marL="457200" rtl="0" algn="l">
              <a:spcBef>
                <a:spcPts val="0"/>
              </a:spcBef>
              <a:spcAft>
                <a:spcPts val="0"/>
              </a:spcAft>
              <a:buSzPts val="1800"/>
              <a:buChar char="-"/>
            </a:pPr>
            <a:r>
              <a:rPr lang="en"/>
              <a:t>Ví dụ:</a:t>
            </a:r>
            <a:endParaRPr/>
          </a:p>
          <a:p>
            <a:pPr indent="-342900" lvl="0" marL="457200" rtl="0" algn="l">
              <a:spcBef>
                <a:spcPts val="0"/>
              </a:spcBef>
              <a:spcAft>
                <a:spcPts val="0"/>
              </a:spcAft>
              <a:buSzPts val="1800"/>
              <a:buChar char="●"/>
            </a:pPr>
            <a:r>
              <a:rPr lang="en"/>
              <a:t>Khi cần báo cho một vài đối tượng rằng trạng thái của đối tượng nào đó bị thay đổi (Observer pattern).</a:t>
            </a:r>
            <a:endParaRPr/>
          </a:p>
          <a:p>
            <a:pPr indent="-342900" lvl="0" marL="457200" rtl="0" algn="l">
              <a:spcBef>
                <a:spcPts val="0"/>
              </a:spcBef>
              <a:spcAft>
                <a:spcPts val="0"/>
              </a:spcAft>
              <a:buSzPts val="1800"/>
              <a:buChar char="●"/>
            </a:pPr>
            <a:r>
              <a:rPr lang="en"/>
              <a:t>Cung cấp một giao diện đơn giản cho cho một tập các giao diện trong hệ thống con, làm cho hệ thống con dễ sử dụng hơn (Façade pattern).</a:t>
            </a:r>
            <a:endParaRPr/>
          </a:p>
          <a:p>
            <a:pPr indent="-342900" lvl="0" marL="457200" rtl="0" algn="l">
              <a:spcBef>
                <a:spcPts val="0"/>
              </a:spcBef>
              <a:spcAft>
                <a:spcPts val="0"/>
              </a:spcAft>
              <a:buSzPts val="1800"/>
              <a:buChar char="●"/>
            </a:pPr>
            <a:r>
              <a:rPr lang="en"/>
              <a:t>Để truy cập vào các phần tử của một tập hợp, bỏ qua việc tập hợp đó được cài đặt thế nào (Iterator pattern).</a:t>
            </a:r>
            <a:endParaRPr/>
          </a:p>
          <a:p>
            <a:pPr indent="-342900" lvl="0" marL="457200" rtl="0" algn="l">
              <a:spcBef>
                <a:spcPts val="0"/>
              </a:spcBef>
              <a:spcAft>
                <a:spcPts val="0"/>
              </a:spcAft>
              <a:buSzPts val="1800"/>
              <a:buChar char="●"/>
            </a:pPr>
            <a:r>
              <a:rPr lang="en"/>
              <a:t>Cho phép khả năng mở rộng tính năng của một lớp đã có sẵn tại thời gian thực thi (Decorator pattern).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2800">
                <a:solidFill>
                  <a:schemeClr val="dk2"/>
                </a:solidFill>
              </a:rPr>
              <a:t>Các thành phần của mẫu thiết kế</a:t>
            </a:r>
            <a:endParaRPr b="1" sz="3800"/>
          </a:p>
        </p:txBody>
      </p:sp>
      <p:sp>
        <p:nvSpPr>
          <p:cNvPr id="156" name="Google Shape;15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Tên</a:t>
            </a:r>
            <a:r>
              <a:rPr lang="en"/>
              <a:t>: Một tên có nghĩa để nhận diện</a:t>
            </a:r>
            <a:endParaRPr/>
          </a:p>
          <a:p>
            <a:pPr indent="-342900" lvl="0" marL="457200" rtl="0" algn="l">
              <a:spcBef>
                <a:spcPts val="0"/>
              </a:spcBef>
              <a:spcAft>
                <a:spcPts val="0"/>
              </a:spcAft>
              <a:buSzPts val="1800"/>
              <a:buChar char="-"/>
            </a:pPr>
            <a:r>
              <a:rPr b="1" lang="en"/>
              <a:t>Mô tả vấn đề</a:t>
            </a:r>
            <a:endParaRPr b="1"/>
          </a:p>
          <a:p>
            <a:pPr indent="-342900" lvl="0" marL="457200" rtl="0" algn="l">
              <a:spcBef>
                <a:spcPts val="0"/>
              </a:spcBef>
              <a:spcAft>
                <a:spcPts val="0"/>
              </a:spcAft>
              <a:buSzPts val="1800"/>
              <a:buChar char="-"/>
            </a:pPr>
            <a:r>
              <a:rPr b="1" lang="en"/>
              <a:t>Mô tả giải pháp</a:t>
            </a:r>
            <a:r>
              <a:rPr lang="en"/>
              <a:t>: Là một template cho một giải pháp thiết kế trong đó giải pháp này có thể được sử dụng theo cách khác.</a:t>
            </a:r>
            <a:endParaRPr/>
          </a:p>
          <a:p>
            <a:pPr indent="-342900" lvl="0" marL="457200" rtl="0" algn="l">
              <a:spcBef>
                <a:spcPts val="0"/>
              </a:spcBef>
              <a:spcAft>
                <a:spcPts val="0"/>
              </a:spcAft>
              <a:buSzPts val="1800"/>
              <a:buChar char="-"/>
            </a:pPr>
            <a:r>
              <a:rPr b="1" lang="en"/>
              <a:t>Hệ quả</a:t>
            </a:r>
            <a:r>
              <a:rPr lang="en"/>
              <a:t>: kết quả sau khi áp dụng mẫu này.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2800">
                <a:solidFill>
                  <a:schemeClr val="dk2"/>
                </a:solidFill>
              </a:rPr>
              <a:t>Mẫu Observer</a:t>
            </a:r>
            <a:endParaRPr b="1" sz="3800"/>
          </a:p>
        </p:txBody>
      </p:sp>
      <p:sp>
        <p:nvSpPr>
          <p:cNvPr id="162" name="Google Shape;16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331047" lvl="0" marL="457200" rtl="0" algn="just">
              <a:spcBef>
                <a:spcPts val="0"/>
              </a:spcBef>
              <a:spcAft>
                <a:spcPts val="0"/>
              </a:spcAft>
              <a:buSzPct val="100000"/>
              <a:buChar char="-"/>
            </a:pPr>
            <a:r>
              <a:rPr b="1" lang="en" sz="1898"/>
              <a:t>Tên mẫu</a:t>
            </a:r>
            <a:r>
              <a:rPr lang="en" sz="1898"/>
              <a:t>: Observer</a:t>
            </a:r>
            <a:endParaRPr sz="1898"/>
          </a:p>
          <a:p>
            <a:pPr indent="-331047" lvl="0" marL="457200" rtl="0" algn="just">
              <a:spcBef>
                <a:spcPts val="0"/>
              </a:spcBef>
              <a:spcAft>
                <a:spcPts val="0"/>
              </a:spcAft>
              <a:buSzPct val="100000"/>
              <a:buChar char="-"/>
            </a:pPr>
            <a:r>
              <a:rPr b="1" lang="en" sz="1898"/>
              <a:t>Mô tả</a:t>
            </a:r>
            <a:r>
              <a:rPr lang="en" sz="1898"/>
              <a:t>: Tách rời việc hiển thị trạng thái ra khỏi đối tượng và cung cấp các hiển thị thay thế. Khi trạng thái của đối tượng thay đổi, tất cả các hiển thị được thông báo và tự động cập nhật sự thay đổi đó.</a:t>
            </a:r>
            <a:endParaRPr sz="1898"/>
          </a:p>
          <a:p>
            <a:pPr indent="-331047" lvl="0" marL="457200" rtl="0" algn="just">
              <a:spcBef>
                <a:spcPts val="0"/>
              </a:spcBef>
              <a:spcAft>
                <a:spcPts val="0"/>
              </a:spcAft>
              <a:buSzPct val="100000"/>
              <a:buChar char="-"/>
            </a:pPr>
            <a:r>
              <a:rPr b="1" lang="en" sz="1898"/>
              <a:t>Mô tả vấn đề</a:t>
            </a:r>
            <a:r>
              <a:rPr lang="en" sz="1898"/>
              <a:t>: </a:t>
            </a:r>
            <a:endParaRPr sz="1898"/>
          </a:p>
          <a:p>
            <a:pPr indent="-331047" lvl="0" marL="457200" rtl="0" algn="just">
              <a:spcBef>
                <a:spcPts val="0"/>
              </a:spcBef>
              <a:spcAft>
                <a:spcPts val="0"/>
              </a:spcAft>
              <a:buSzPct val="100000"/>
              <a:buChar char="●"/>
            </a:pPr>
            <a:r>
              <a:rPr lang="en" sz="1898"/>
              <a:t>Trong nhiều tình huống, ta phải cung cấp nhiều hiển thị khác nhau về thông tin trạng thái, ví dụ như một hiển thị đồ họa và một hiển thị bảng. Các biểu diễn thay thế nên hỗ trợ tương tác, và khi trạng thái bị thay đổi, tất cả các hiển thị phải được cập nhật.</a:t>
            </a:r>
            <a:endParaRPr sz="1898"/>
          </a:p>
          <a:p>
            <a:pPr indent="-331047" lvl="0" marL="457200" rtl="0" algn="just">
              <a:spcBef>
                <a:spcPts val="0"/>
              </a:spcBef>
              <a:spcAft>
                <a:spcPts val="0"/>
              </a:spcAft>
              <a:buSzPct val="100000"/>
              <a:buChar char="●"/>
            </a:pPr>
            <a:r>
              <a:rPr lang="en" sz="1898"/>
              <a:t>Mẫu này cũng có thể được sử dụng trong tất cả các tình huống ở đó nhiều hơn một định dạng hiển thị về thông tin trạng thái được yêu cầu và ở đó không cần thiết phải duy trì thông tin trạng thái để biết về định dạng hiển thị cụ thể được sử dụng.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Yêu cầu</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81000" lvl="0" marL="457200" rtl="0" algn="l">
              <a:spcBef>
                <a:spcPts val="600"/>
              </a:spcBef>
              <a:spcAft>
                <a:spcPts val="0"/>
              </a:spcAft>
              <a:buClr>
                <a:schemeClr val="dk1"/>
              </a:buClr>
              <a:buSzPts val="2400"/>
              <a:buChar char="●"/>
            </a:pPr>
            <a:r>
              <a:rPr lang="en" sz="2400">
                <a:solidFill>
                  <a:schemeClr val="dk1"/>
                </a:solidFill>
              </a:rPr>
              <a:t>Đây là Bài tập nhóm.</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Thời gian thực hiện : 1 giờ	</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Nội dung</a:t>
            </a:r>
            <a:endParaRPr sz="2400">
              <a:solidFill>
                <a:schemeClr val="dk1"/>
              </a:solidFill>
            </a:endParaRPr>
          </a:p>
          <a:p>
            <a:pPr indent="-342900" lvl="1" marL="914400" rtl="0" algn="l">
              <a:spcBef>
                <a:spcPts val="0"/>
              </a:spcBef>
              <a:spcAft>
                <a:spcPts val="0"/>
              </a:spcAft>
              <a:buSzPts val="1800"/>
              <a:buChar char="○"/>
            </a:pPr>
            <a:r>
              <a:rPr lang="en" sz="1800"/>
              <a:t>Nhóm sẽ xem lại một bài học được gán cho nhóm (xem file Google Sheet cùng thư mục), chọn các ý chính của bài học và biểu diễn lại theo cách của các bạn, sử dụng từ ngữ của bạn.</a:t>
            </a:r>
            <a:endParaRPr sz="1800"/>
          </a:p>
          <a:p>
            <a:pPr indent="-342900" lvl="1" marL="914400" rtl="0" algn="l">
              <a:spcBef>
                <a:spcPts val="0"/>
              </a:spcBef>
              <a:spcAft>
                <a:spcPts val="0"/>
              </a:spcAft>
              <a:buSzPts val="1800"/>
              <a:buChar char="○"/>
            </a:pPr>
            <a:r>
              <a:rPr lang="en" sz="1800"/>
              <a:t>Nhóm có thể sử dụng bất kỳ cách biểu diễn nào (tự vẽ hình, sử dụng mind map, viết text. …)</a:t>
            </a:r>
            <a:endParaRPr sz="2000">
              <a:solidFill>
                <a:schemeClr val="dk1"/>
              </a:solidFill>
            </a:endParaRPr>
          </a:p>
          <a:p>
            <a:pPr indent="0" lvl="0" marL="914400" rtl="0" algn="just">
              <a:spcBef>
                <a:spcPts val="1200"/>
              </a:spcBef>
              <a:spcAft>
                <a:spcPts val="0"/>
              </a:spcAft>
              <a:buNone/>
            </a:pPr>
            <a:r>
              <a:t/>
            </a:r>
            <a:endParaRPr sz="2000">
              <a:solidFill>
                <a:schemeClr val="dk1"/>
              </a:solidFill>
            </a:endParaRPr>
          </a:p>
          <a:p>
            <a:pPr indent="0" lvl="0" marL="914400" rtl="0" algn="just">
              <a:spcBef>
                <a:spcPts val="700"/>
              </a:spcBef>
              <a:spcAft>
                <a:spcPts val="0"/>
              </a:spcAft>
              <a:buNone/>
            </a:pPr>
            <a:r>
              <a:t/>
            </a:r>
            <a:endParaRPr sz="21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2800">
                <a:solidFill>
                  <a:schemeClr val="dk2"/>
                </a:solidFill>
              </a:rPr>
              <a:t>Mẫu Observer</a:t>
            </a:r>
            <a:endParaRPr b="1" sz="3800"/>
          </a:p>
        </p:txBody>
      </p:sp>
      <p:sp>
        <p:nvSpPr>
          <p:cNvPr id="168" name="Google Shape;16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40087" lvl="0" marL="457200" rtl="0" algn="just">
              <a:spcBef>
                <a:spcPts val="0"/>
              </a:spcBef>
              <a:spcAft>
                <a:spcPts val="0"/>
              </a:spcAft>
              <a:buSzPct val="100000"/>
              <a:buChar char="-"/>
            </a:pPr>
            <a:r>
              <a:rPr b="1" lang="en" sz="1898"/>
              <a:t>Mô tả giải pháp</a:t>
            </a:r>
            <a:r>
              <a:rPr lang="en" sz="1898"/>
              <a:t>:</a:t>
            </a:r>
            <a:endParaRPr sz="1898"/>
          </a:p>
          <a:p>
            <a:pPr indent="-340087" lvl="0" marL="457200" rtl="0" algn="just">
              <a:spcBef>
                <a:spcPts val="0"/>
              </a:spcBef>
              <a:spcAft>
                <a:spcPts val="0"/>
              </a:spcAft>
              <a:buSzPct val="100000"/>
              <a:buChar char="●"/>
            </a:pPr>
            <a:r>
              <a:rPr lang="en" sz="1898"/>
              <a:t>Gồm hai đối tượng trừu tượng: Subject và Observer, và hai đối tượng cụ thể: ConcreteSubject và ConcreteObject thừa kế thuộc tính của các đối tượng trừu tượng liên quan.</a:t>
            </a:r>
            <a:endParaRPr sz="1898"/>
          </a:p>
          <a:p>
            <a:pPr indent="-340087" lvl="0" marL="457200" rtl="0" algn="just">
              <a:spcBef>
                <a:spcPts val="0"/>
              </a:spcBef>
              <a:spcAft>
                <a:spcPts val="0"/>
              </a:spcAft>
              <a:buSzPct val="100000"/>
              <a:buChar char="●"/>
            </a:pPr>
            <a:r>
              <a:rPr lang="en" sz="1898"/>
              <a:t>Các đối tượng trừu tượng chứa các thao tác chung có thể áp dụng được trong mọi tình huống. Trạng thái được hiển thị được duy trì trong ConcreteSubject, cho phép thêm hoặc loại bỏ các Observer (mỗi observer tương ứng với một hiển thị) và đưa ra một thông báo khi trạng thái bị thay đổi.</a:t>
            </a:r>
            <a:endParaRPr sz="1898"/>
          </a:p>
          <a:p>
            <a:pPr indent="-340087" lvl="0" marL="457200" rtl="0" algn="just">
              <a:spcBef>
                <a:spcPts val="0"/>
              </a:spcBef>
              <a:spcAft>
                <a:spcPts val="0"/>
              </a:spcAft>
              <a:buSzPct val="100000"/>
              <a:buChar char="●"/>
            </a:pPr>
            <a:r>
              <a:rPr lang="en" sz="1898"/>
              <a:t>ConcreteObserver duy trì một bản copy trạng thái của ConcreteSubject và cài đặt giao diện Update() của Observer. ConcreteObserver tự động hiển thị trạng thái và phản ánh sự thay đổi khi trạng thái được cập nhật.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2800">
                <a:solidFill>
                  <a:schemeClr val="dk2"/>
                </a:solidFill>
              </a:rPr>
              <a:t>Mẫu Observer</a:t>
            </a:r>
            <a:endParaRPr b="1" sz="3800"/>
          </a:p>
        </p:txBody>
      </p:sp>
      <p:sp>
        <p:nvSpPr>
          <p:cNvPr id="174" name="Google Shape;17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126" lvl="0" marL="457200" rtl="0" algn="just">
              <a:spcBef>
                <a:spcPts val="0"/>
              </a:spcBef>
              <a:spcAft>
                <a:spcPts val="0"/>
              </a:spcAft>
              <a:buSzPts val="1898"/>
              <a:buChar char="-"/>
            </a:pPr>
            <a:r>
              <a:rPr b="1" lang="en" sz="1898"/>
              <a:t>Hệ quả</a:t>
            </a:r>
            <a:r>
              <a:rPr lang="en" sz="1898"/>
              <a:t>: Subject chỉ biết Observer và không biết về chi tiết của lớp cụ thể. Vì vậy có ít mối liên hệ giữa các đối tượng này. Vì thiếu thông tin, việc tối ưu để nâng cao hiệu năng hiển thị là không thực tế. Thay đổi Subject có thể gây nên một loạt các cập nhật đối với các Observer được phát sinh một cách không cần thiết.</a:t>
            </a:r>
            <a:endParaRPr sz="1898"/>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9285"/>
              <a:buFont typeface="Arial"/>
              <a:buNone/>
            </a:pPr>
            <a:r>
              <a:rPr lang="en" sz="2800">
                <a:solidFill>
                  <a:schemeClr val="dk2"/>
                </a:solidFill>
              </a:rPr>
              <a:t>Đa hiển thị sử dụng mẫu Observer</a:t>
            </a:r>
            <a:endParaRPr/>
          </a:p>
        </p:txBody>
      </p:sp>
      <p:pic>
        <p:nvPicPr>
          <p:cNvPr id="180" name="Google Shape;180;p34"/>
          <p:cNvPicPr preferRelativeResize="0"/>
          <p:nvPr/>
        </p:nvPicPr>
        <p:blipFill>
          <a:blip r:embed="rId3">
            <a:alphaModFix/>
          </a:blip>
          <a:stretch>
            <a:fillRect/>
          </a:stretch>
        </p:blipFill>
        <p:spPr>
          <a:xfrm>
            <a:off x="1965838" y="1197974"/>
            <a:ext cx="5212332" cy="3325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2800">
                <a:solidFill>
                  <a:schemeClr val="dk2"/>
                </a:solidFill>
              </a:rPr>
              <a:t>Mô hình UML của mẫu Observer</a:t>
            </a:r>
            <a:endParaRPr/>
          </a:p>
        </p:txBody>
      </p:sp>
      <p:pic>
        <p:nvPicPr>
          <p:cNvPr id="186" name="Google Shape;186;p35"/>
          <p:cNvPicPr preferRelativeResize="0"/>
          <p:nvPr/>
        </p:nvPicPr>
        <p:blipFill>
          <a:blip r:embed="rId3">
            <a:alphaModFix/>
          </a:blip>
          <a:stretch>
            <a:fillRect/>
          </a:stretch>
        </p:blipFill>
        <p:spPr>
          <a:xfrm>
            <a:off x="929899" y="1375975"/>
            <a:ext cx="7284200" cy="3047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6"/>
          <p:cNvSpPr txBox="1"/>
          <p:nvPr>
            <p:ph type="title"/>
          </p:nvPr>
        </p:nvSpPr>
        <p:spPr>
          <a:xfrm>
            <a:off x="311700" y="2155950"/>
            <a:ext cx="8520600" cy="83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4820">
                <a:solidFill>
                  <a:schemeClr val="dk2"/>
                </a:solidFill>
              </a:rPr>
              <a:t>CÁC VẤN ĐỀ VỀ CÀI ĐẶT</a:t>
            </a:r>
            <a:endParaRPr b="1" sz="482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dk2"/>
                </a:solidFill>
              </a:rPr>
              <a:t>Các vấn đề về cài đặt</a:t>
            </a:r>
            <a:endParaRPr b="1">
              <a:solidFill>
                <a:schemeClr val="dk2"/>
              </a:solidFill>
            </a:endParaRPr>
          </a:p>
        </p:txBody>
      </p:sp>
      <p:sp>
        <p:nvSpPr>
          <p:cNvPr id="197" name="Google Shape;197;p37"/>
          <p:cNvSpPr txBox="1"/>
          <p:nvPr>
            <p:ph idx="1" type="body"/>
          </p:nvPr>
        </p:nvSpPr>
        <p:spPr>
          <a:xfrm>
            <a:off x="2873125" y="1416475"/>
            <a:ext cx="3355200" cy="315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Tập trung vào </a:t>
            </a:r>
            <a:r>
              <a:rPr b="1" lang="en"/>
              <a:t>3</a:t>
            </a:r>
            <a:r>
              <a:rPr lang="en"/>
              <a:t> vấn đề chính:</a:t>
            </a:r>
            <a:endParaRPr/>
          </a:p>
          <a:p>
            <a:pPr indent="-342900" lvl="0" marL="457200" rtl="0" algn="l">
              <a:spcBef>
                <a:spcPts val="1200"/>
              </a:spcBef>
              <a:spcAft>
                <a:spcPts val="0"/>
              </a:spcAft>
              <a:buSzPts val="1800"/>
              <a:buAutoNum type="alphaUcPeriod"/>
            </a:pPr>
            <a:r>
              <a:rPr b="1" lang="en"/>
              <a:t>Tái sử dụng</a:t>
            </a:r>
            <a:endParaRPr b="1"/>
          </a:p>
          <a:p>
            <a:pPr indent="-342900" lvl="0" marL="457200" rtl="0" algn="l">
              <a:spcBef>
                <a:spcPts val="0"/>
              </a:spcBef>
              <a:spcAft>
                <a:spcPts val="0"/>
              </a:spcAft>
              <a:buSzPts val="1800"/>
              <a:buAutoNum type="alphaUcPeriod"/>
            </a:pPr>
            <a:r>
              <a:rPr b="1" lang="en"/>
              <a:t>Quản lý cấu hình</a:t>
            </a:r>
            <a:endParaRPr b="1"/>
          </a:p>
          <a:p>
            <a:pPr indent="-342900" lvl="0" marL="457200" rtl="0" algn="l">
              <a:spcBef>
                <a:spcPts val="0"/>
              </a:spcBef>
              <a:spcAft>
                <a:spcPts val="0"/>
              </a:spcAft>
              <a:buSzPts val="1800"/>
              <a:buAutoNum type="alphaUcPeriod"/>
            </a:pPr>
            <a:r>
              <a:rPr b="1" lang="en"/>
              <a:t>Phát triển host-target</a:t>
            </a:r>
            <a:endParaRPr b="1"/>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chemeClr val="dk2"/>
                </a:solidFill>
              </a:rPr>
              <a:t>A</a:t>
            </a:r>
            <a:r>
              <a:rPr b="1" lang="en">
                <a:solidFill>
                  <a:schemeClr val="dk2"/>
                </a:solidFill>
              </a:rPr>
              <a:t>. Tái sử dụng</a:t>
            </a:r>
            <a:endParaRPr b="1">
              <a:solidFill>
                <a:schemeClr val="dk2"/>
              </a:solidFill>
            </a:endParaRPr>
          </a:p>
        </p:txBody>
      </p:sp>
      <p:sp>
        <p:nvSpPr>
          <p:cNvPr id="203" name="Google Shape;20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 áp lực chi phí và tiến độ dự án =&gt; Không nên tạo lại mọi thứ từ đầu mà nên tái sử dụng các component có sẵn nếu có thể.</a:t>
            </a:r>
            <a:endParaRPr/>
          </a:p>
          <a:p>
            <a:pPr indent="0" lvl="0" marL="0" rtl="0" algn="l">
              <a:spcBef>
                <a:spcPts val="1200"/>
              </a:spcBef>
              <a:spcAft>
                <a:spcPts val="0"/>
              </a:spcAft>
              <a:buNone/>
            </a:pPr>
            <a:r>
              <a:rPr lang="en"/>
              <a:t>Các mức tái sử dụng:</a:t>
            </a:r>
            <a:endParaRPr/>
          </a:p>
          <a:p>
            <a:pPr indent="-342900" lvl="0" marL="457200" rtl="0" algn="l">
              <a:spcBef>
                <a:spcPts val="1200"/>
              </a:spcBef>
              <a:spcAft>
                <a:spcPts val="0"/>
              </a:spcAft>
              <a:buSzPts val="1800"/>
              <a:buChar char="●"/>
            </a:pPr>
            <a:r>
              <a:rPr lang="en"/>
              <a:t>Mức trừu tượng</a:t>
            </a:r>
            <a:endParaRPr/>
          </a:p>
          <a:p>
            <a:pPr indent="-342900" lvl="0" marL="457200" rtl="0" algn="l">
              <a:spcBef>
                <a:spcPts val="0"/>
              </a:spcBef>
              <a:spcAft>
                <a:spcPts val="0"/>
              </a:spcAft>
              <a:buSzPts val="1800"/>
              <a:buChar char="●"/>
            </a:pPr>
            <a:r>
              <a:rPr lang="en"/>
              <a:t>Mức đối tượng</a:t>
            </a:r>
            <a:endParaRPr/>
          </a:p>
          <a:p>
            <a:pPr indent="-342900" lvl="0" marL="457200" rtl="0" algn="l">
              <a:spcBef>
                <a:spcPts val="0"/>
              </a:spcBef>
              <a:spcAft>
                <a:spcPts val="0"/>
              </a:spcAft>
              <a:buSzPts val="1800"/>
              <a:buChar char="●"/>
            </a:pPr>
            <a:r>
              <a:rPr lang="en"/>
              <a:t>Mức component</a:t>
            </a:r>
            <a:endParaRPr/>
          </a:p>
          <a:p>
            <a:pPr indent="-342900" lvl="0" marL="457200" rtl="0" algn="l">
              <a:spcBef>
                <a:spcPts val="0"/>
              </a:spcBef>
              <a:spcAft>
                <a:spcPts val="0"/>
              </a:spcAft>
              <a:buSzPts val="1800"/>
              <a:buChar char="●"/>
            </a:pPr>
            <a:r>
              <a:rPr lang="en"/>
              <a:t>Mức hệ thống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9"/>
          <p:cNvSpPr txBox="1"/>
          <p:nvPr>
            <p:ph idx="1" type="body"/>
          </p:nvPr>
        </p:nvSpPr>
        <p:spPr>
          <a:xfrm>
            <a:off x="311700" y="964400"/>
            <a:ext cx="8520600" cy="4076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en"/>
              <a:t>Mức trừu tượng</a:t>
            </a:r>
            <a:endParaRPr b="1"/>
          </a:p>
          <a:p>
            <a:pPr indent="0" lvl="0" marL="0" rtl="0" algn="l">
              <a:spcBef>
                <a:spcPts val="1200"/>
              </a:spcBef>
              <a:spcAft>
                <a:spcPts val="0"/>
              </a:spcAft>
              <a:buClr>
                <a:schemeClr val="dk1"/>
              </a:buClr>
              <a:buSzPts val="1100"/>
              <a:buFont typeface="Arial"/>
              <a:buNone/>
            </a:pPr>
            <a:r>
              <a:rPr lang="en"/>
              <a:t>Tái sử dụng kiến thức của những thiết kế ở mức trừu tượng.</a:t>
            </a:r>
            <a:endParaRPr/>
          </a:p>
          <a:p>
            <a:pPr indent="-342900" lvl="0" marL="457200" rtl="0" algn="l">
              <a:spcBef>
                <a:spcPts val="1200"/>
              </a:spcBef>
              <a:spcAft>
                <a:spcPts val="0"/>
              </a:spcAft>
              <a:buSzPts val="1800"/>
              <a:buChar char="❖"/>
            </a:pPr>
            <a:r>
              <a:rPr b="1" lang="en"/>
              <a:t>Mức đối tượng</a:t>
            </a:r>
            <a:endParaRPr b="1"/>
          </a:p>
          <a:p>
            <a:pPr indent="0" lvl="0" marL="0" rtl="0" algn="l">
              <a:spcBef>
                <a:spcPts val="1200"/>
              </a:spcBef>
              <a:spcAft>
                <a:spcPts val="0"/>
              </a:spcAft>
              <a:buClr>
                <a:schemeClr val="dk1"/>
              </a:buClr>
              <a:buSzPts val="1100"/>
              <a:buFont typeface="Arial"/>
              <a:buNone/>
            </a:pPr>
            <a:r>
              <a:rPr lang="en"/>
              <a:t>Sử dụng trực tiếp đối tượng từ thư viện có sẵn.</a:t>
            </a:r>
            <a:endParaRPr/>
          </a:p>
          <a:p>
            <a:pPr indent="-342900" lvl="0" marL="457200" rtl="0" algn="l">
              <a:spcBef>
                <a:spcPts val="1200"/>
              </a:spcBef>
              <a:spcAft>
                <a:spcPts val="0"/>
              </a:spcAft>
              <a:buSzPts val="1800"/>
              <a:buChar char="❖"/>
            </a:pPr>
            <a:r>
              <a:rPr b="1" lang="en"/>
              <a:t>Mức component</a:t>
            </a:r>
            <a:endParaRPr b="1"/>
          </a:p>
          <a:p>
            <a:pPr indent="0" lvl="0" marL="0" rtl="0" algn="l">
              <a:spcBef>
                <a:spcPts val="1200"/>
              </a:spcBef>
              <a:spcAft>
                <a:spcPts val="0"/>
              </a:spcAft>
              <a:buClr>
                <a:schemeClr val="dk1"/>
              </a:buClr>
              <a:buSzPts val="1100"/>
              <a:buFont typeface="Arial"/>
              <a:buNone/>
            </a:pPr>
            <a:r>
              <a:rPr lang="en"/>
              <a:t>Component là tập hợp các đối tượng và lớp đối tượng mà ta tái sử dụng trong hệ thống ứng dụng.</a:t>
            </a:r>
            <a:endParaRPr/>
          </a:p>
          <a:p>
            <a:pPr indent="-342900" lvl="0" marL="457200" rtl="0" algn="l">
              <a:spcBef>
                <a:spcPts val="1200"/>
              </a:spcBef>
              <a:spcAft>
                <a:spcPts val="0"/>
              </a:spcAft>
              <a:buSzPts val="1800"/>
              <a:buChar char="❖"/>
            </a:pPr>
            <a:r>
              <a:rPr b="1" lang="en"/>
              <a:t>Mức hệ thống</a:t>
            </a:r>
            <a:endParaRPr b="1"/>
          </a:p>
          <a:p>
            <a:pPr indent="0" lvl="0" marL="0" rtl="0" algn="l">
              <a:spcBef>
                <a:spcPts val="1200"/>
              </a:spcBef>
              <a:spcAft>
                <a:spcPts val="0"/>
              </a:spcAft>
              <a:buClr>
                <a:schemeClr val="dk1"/>
              </a:buClr>
              <a:buSzPts val="1100"/>
              <a:buFont typeface="Arial"/>
              <a:buNone/>
            </a:pPr>
            <a:r>
              <a:rPr lang="en"/>
              <a:t>Tái sử dụng toàn bộ hệ thống ứng dụng.</a:t>
            </a:r>
            <a:endParaRPr/>
          </a:p>
          <a:p>
            <a:pPr indent="0" lvl="0" marL="0" rtl="0" algn="l">
              <a:spcBef>
                <a:spcPts val="1200"/>
              </a:spcBef>
              <a:spcAft>
                <a:spcPts val="1200"/>
              </a:spcAft>
              <a:buNone/>
            </a:pPr>
            <a:r>
              <a:t/>
            </a:r>
            <a:endParaRPr/>
          </a:p>
        </p:txBody>
      </p:sp>
      <p:sp>
        <p:nvSpPr>
          <p:cNvPr id="209" name="Google Shape;209;p39"/>
          <p:cNvSpPr txBox="1"/>
          <p:nvPr/>
        </p:nvSpPr>
        <p:spPr>
          <a:xfrm>
            <a:off x="376175" y="241100"/>
            <a:ext cx="8520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rPr>
              <a:t>Các mức tái sử dụng theo hướng từ thấp đến cao:</a:t>
            </a:r>
            <a:endParaRPr b="1" sz="20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dk2"/>
                </a:solidFill>
              </a:rPr>
              <a:t>Chi phí của việc tái sử dụng</a:t>
            </a:r>
            <a:endParaRPr b="1">
              <a:solidFill>
                <a:schemeClr val="dk2"/>
              </a:solidFill>
            </a:endParaRPr>
          </a:p>
        </p:txBody>
      </p:sp>
      <p:sp>
        <p:nvSpPr>
          <p:cNvPr id="215" name="Google Shape;215;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 sẽ xem xét 3 tiêu chí ở đây:</a:t>
            </a:r>
            <a:endParaRPr/>
          </a:p>
          <a:p>
            <a:pPr indent="-342900" lvl="0" marL="457200" rtl="0" algn="l">
              <a:spcBef>
                <a:spcPts val="1200"/>
              </a:spcBef>
              <a:spcAft>
                <a:spcPts val="0"/>
              </a:spcAft>
              <a:buSzPts val="1800"/>
              <a:buChar char="❖"/>
            </a:pPr>
            <a:r>
              <a:rPr lang="en"/>
              <a:t>Chi phí cho thời gian tìm kiếm phần mềm để tái sử dụng và đánh giá liệu nó có đáp ứng được yêu cầu đặt ra hay không.</a:t>
            </a:r>
            <a:endParaRPr/>
          </a:p>
          <a:p>
            <a:pPr indent="-342900" lvl="0" marL="457200" rtl="0" algn="l">
              <a:spcBef>
                <a:spcPts val="0"/>
              </a:spcBef>
              <a:spcAft>
                <a:spcPts val="0"/>
              </a:spcAft>
              <a:buSzPts val="1800"/>
              <a:buChar char="❖"/>
            </a:pPr>
            <a:r>
              <a:rPr lang="en"/>
              <a:t>Chi phí để chỉnh sửa và cấu hình lại các component/hệ thống phần mềm được tái sử dụng để đáp ứng yêu cầu của hệ thống đang phát triển.</a:t>
            </a:r>
            <a:endParaRPr/>
          </a:p>
          <a:p>
            <a:pPr indent="-342900" lvl="0" marL="457200" rtl="0" algn="l">
              <a:spcBef>
                <a:spcPts val="0"/>
              </a:spcBef>
              <a:spcAft>
                <a:spcPts val="0"/>
              </a:spcAft>
              <a:buSzPts val="1800"/>
              <a:buChar char="❖"/>
            </a:pPr>
            <a:r>
              <a:rPr lang="en"/>
              <a:t>Chi phí tích hợp các thành phần tái sử dụng và mã nguồn mới mà ta phát triển.</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dk2"/>
                </a:solidFill>
              </a:rPr>
              <a:t>B. Quản lý cấu hình:</a:t>
            </a:r>
            <a:endParaRPr b="1">
              <a:solidFill>
                <a:schemeClr val="dk2"/>
              </a:solidFill>
            </a:endParaRPr>
          </a:p>
        </p:txBody>
      </p:sp>
      <p:sp>
        <p:nvSpPr>
          <p:cNvPr id="221" name="Google Shape;221;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Định nghĩa:</a:t>
            </a:r>
            <a:r>
              <a:rPr lang="en"/>
              <a:t> Quản lý cấu hình là tên gọi cho quy trình quản lý hệ thống phần mềm đang thay đổi. VD: sử dụng github</a:t>
            </a:r>
            <a:endParaRPr/>
          </a:p>
          <a:p>
            <a:pPr indent="0" lvl="0" marL="0" rtl="0" algn="l">
              <a:spcBef>
                <a:spcPts val="1200"/>
              </a:spcBef>
              <a:spcAft>
                <a:spcPts val="0"/>
              </a:spcAft>
              <a:buNone/>
            </a:pPr>
            <a:r>
              <a:rPr b="1" lang="en"/>
              <a:t>Mục tiêu:</a:t>
            </a:r>
            <a:r>
              <a:rPr lang="en"/>
              <a:t> hỗ trợ quy trình tích hợp hệ thống sao cho:</a:t>
            </a:r>
            <a:endParaRPr/>
          </a:p>
          <a:p>
            <a:pPr indent="-342900" lvl="0" marL="457200" rtl="0" algn="l">
              <a:spcBef>
                <a:spcPts val="1200"/>
              </a:spcBef>
              <a:spcAft>
                <a:spcPts val="0"/>
              </a:spcAft>
              <a:buSzPts val="1800"/>
              <a:buChar char="❖"/>
            </a:pPr>
            <a:r>
              <a:rPr lang="en"/>
              <a:t>Tất cả người phát triển đều có thể truy cập vào tài liệu và mã nguồn của dự án một cách được kiểm soát</a:t>
            </a:r>
            <a:endParaRPr/>
          </a:p>
          <a:p>
            <a:pPr indent="-342900" lvl="0" marL="457200" rtl="0" algn="l">
              <a:spcBef>
                <a:spcPts val="0"/>
              </a:spcBef>
              <a:spcAft>
                <a:spcPts val="0"/>
              </a:spcAft>
              <a:buSzPts val="1800"/>
              <a:buChar char="❖"/>
            </a:pPr>
            <a:r>
              <a:rPr lang="en"/>
              <a:t>Dễ dàng tìm ra sự thay đổi đã được thực hiện</a:t>
            </a:r>
            <a:endParaRPr/>
          </a:p>
          <a:p>
            <a:pPr indent="-342900" lvl="0" marL="457200" rtl="0" algn="l">
              <a:spcBef>
                <a:spcPts val="0"/>
              </a:spcBef>
              <a:spcAft>
                <a:spcPts val="0"/>
              </a:spcAft>
              <a:buSzPts val="1800"/>
              <a:buChar char="❖"/>
            </a:pPr>
            <a:r>
              <a:rPr lang="en"/>
              <a:t>Giúp biên dịch và liên kết các component để tạo ra hệ thống.</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8267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720"/>
              <a:t>Tuần 7: Thiết kế và cài đặt</a:t>
            </a:r>
            <a:endParaRPr b="1" sz="2720"/>
          </a:p>
        </p:txBody>
      </p:sp>
      <p:sp>
        <p:nvSpPr>
          <p:cNvPr id="67" name="Google Shape;67;p15"/>
          <p:cNvSpPr txBox="1"/>
          <p:nvPr>
            <p:ph idx="1" type="body"/>
          </p:nvPr>
        </p:nvSpPr>
        <p:spPr>
          <a:xfrm>
            <a:off x="1376300" y="1657575"/>
            <a:ext cx="6841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100"/>
              <a:t>1. Thiết kế hướng đối tượng sử dụng UML</a:t>
            </a:r>
            <a:endParaRPr b="1" sz="2100"/>
          </a:p>
          <a:p>
            <a:pPr indent="0" lvl="0" marL="0" rtl="0" algn="l">
              <a:spcBef>
                <a:spcPts val="1200"/>
              </a:spcBef>
              <a:spcAft>
                <a:spcPts val="0"/>
              </a:spcAft>
              <a:buClr>
                <a:schemeClr val="dk1"/>
              </a:buClr>
              <a:buSzPts val="1100"/>
              <a:buFont typeface="Arial"/>
              <a:buNone/>
            </a:pPr>
            <a:r>
              <a:rPr b="1" lang="en" sz="2100"/>
              <a:t>2. Thiết kế mẫu</a:t>
            </a:r>
            <a:endParaRPr b="1" sz="2100"/>
          </a:p>
          <a:p>
            <a:pPr indent="0" lvl="0" marL="0" rtl="0" algn="l">
              <a:spcBef>
                <a:spcPts val="1200"/>
              </a:spcBef>
              <a:spcAft>
                <a:spcPts val="0"/>
              </a:spcAft>
              <a:buClr>
                <a:schemeClr val="dk1"/>
              </a:buClr>
              <a:buSzPts val="1100"/>
              <a:buFont typeface="Arial"/>
              <a:buNone/>
            </a:pPr>
            <a:r>
              <a:rPr b="1" lang="en" sz="2100"/>
              <a:t>3. Các vấn đề về cài đặt</a:t>
            </a:r>
            <a:endParaRPr b="1" sz="2100"/>
          </a:p>
          <a:p>
            <a:pPr indent="0" lvl="0" marL="0" rtl="0" algn="l">
              <a:spcBef>
                <a:spcPts val="1200"/>
              </a:spcBef>
              <a:spcAft>
                <a:spcPts val="1200"/>
              </a:spcAft>
              <a:buNone/>
            </a:pPr>
            <a:r>
              <a:t/>
            </a:r>
            <a:endParaRPr b="1" sz="2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dk2"/>
                </a:solidFill>
              </a:rPr>
              <a:t>C. Phát triển host target:</a:t>
            </a:r>
            <a:endParaRPr b="1">
              <a:solidFill>
                <a:schemeClr val="dk2"/>
              </a:solidFill>
            </a:endParaRPr>
          </a:p>
        </p:txBody>
      </p:sp>
      <p:sp>
        <p:nvSpPr>
          <p:cNvPr id="227" name="Google Shape;227;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Hầu hết phần mềm được phát triển trên một máy tính (host) và chạy trên một máy tính khác (target).</a:t>
            </a:r>
            <a:endParaRPr/>
          </a:p>
          <a:p>
            <a:pPr indent="0" lvl="0" marL="0" rtl="0" algn="l">
              <a:spcBef>
                <a:spcPts val="1200"/>
              </a:spcBef>
              <a:spcAft>
                <a:spcPts val="0"/>
              </a:spcAft>
              <a:buClr>
                <a:schemeClr val="dk1"/>
              </a:buClr>
              <a:buSzPts val="1100"/>
              <a:buFont typeface="Arial"/>
              <a:buNone/>
            </a:pPr>
            <a:r>
              <a:rPr lang="en"/>
              <a:t>Ở đây, ta đang đề cập đến nền tảng (platform) phát triển và nền tảng thực thi.</a:t>
            </a:r>
            <a:endParaRPr/>
          </a:p>
          <a:p>
            <a:pPr indent="-342900" lvl="0" marL="457200" rtl="0" algn="l">
              <a:spcBef>
                <a:spcPts val="1200"/>
              </a:spcBef>
              <a:spcAft>
                <a:spcPts val="0"/>
              </a:spcAft>
              <a:buSzPts val="1800"/>
              <a:buChar char="❖"/>
            </a:pPr>
            <a:r>
              <a:rPr lang="en"/>
              <a:t>Một nền tảng không chỉ là phần cứng.</a:t>
            </a:r>
            <a:endParaRPr/>
          </a:p>
          <a:p>
            <a:pPr indent="-342900" lvl="0" marL="457200" rtl="0" algn="l">
              <a:spcBef>
                <a:spcPts val="0"/>
              </a:spcBef>
              <a:spcAft>
                <a:spcPts val="0"/>
              </a:spcAft>
              <a:buSzPts val="1800"/>
              <a:buChar char="❖"/>
            </a:pPr>
            <a:r>
              <a:rPr lang="en"/>
              <a:t>Nó còn bao gồm hệ điều hành + các phần mềm hỗ trợ (hệ quản trị CSDL) hay nền tảng phát triển (môi trường phát triển tương tác).</a:t>
            </a:r>
            <a:endParaRPr/>
          </a:p>
          <a:p>
            <a:pPr indent="-342900" lvl="0" marL="457200" rtl="0" algn="l">
              <a:spcBef>
                <a:spcPts val="0"/>
              </a:spcBef>
              <a:spcAft>
                <a:spcPts val="0"/>
              </a:spcAft>
              <a:buSzPts val="1800"/>
              <a:buChar char="❖"/>
            </a:pPr>
            <a:r>
              <a:rPr lang="en"/>
              <a:t>Nền tảng phát triển thường có nhiều phần mềm khác nhau được cài đặt hơn là nền tảng thực thi; những nền tảng này có thể có </a:t>
            </a:r>
            <a:r>
              <a:rPr lang="en"/>
              <a:t>các </a:t>
            </a:r>
            <a:r>
              <a:rPr lang="en"/>
              <a:t>kiến trúc khác nhau.</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dk2"/>
                </a:solidFill>
              </a:rPr>
              <a:t>Công cụ nền tảng phát triển</a:t>
            </a:r>
            <a:endParaRPr b="1">
              <a:solidFill>
                <a:schemeClr val="dk2"/>
              </a:solidFill>
            </a:endParaRPr>
          </a:p>
        </p:txBody>
      </p:sp>
      <p:sp>
        <p:nvSpPr>
          <p:cNvPr id="233" name="Google Shape;233;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Bộ biên dịch tích hợp và hệ thống chỉnh sửa cú pháp.</a:t>
            </a:r>
            <a:endParaRPr/>
          </a:p>
          <a:p>
            <a:pPr indent="-342900" lvl="0" marL="457200" rtl="0" algn="l">
              <a:spcBef>
                <a:spcPts val="0"/>
              </a:spcBef>
              <a:spcAft>
                <a:spcPts val="0"/>
              </a:spcAft>
              <a:buSzPts val="1800"/>
              <a:buChar char="❖"/>
            </a:pPr>
            <a:r>
              <a:rPr lang="en"/>
              <a:t>Hệ thống debug</a:t>
            </a:r>
            <a:endParaRPr/>
          </a:p>
          <a:p>
            <a:pPr indent="-342900" lvl="0" marL="457200" rtl="0" algn="l">
              <a:spcBef>
                <a:spcPts val="0"/>
              </a:spcBef>
              <a:spcAft>
                <a:spcPts val="0"/>
              </a:spcAft>
              <a:buSzPts val="1800"/>
              <a:buChar char="❖"/>
            </a:pPr>
            <a:r>
              <a:rPr lang="en"/>
              <a:t>Công cụ chỉnh sửa đồ hoạ, ví dụ như công cụ chỉnh sửa các mô hình UML, bản vẽ.</a:t>
            </a:r>
            <a:endParaRPr/>
          </a:p>
          <a:p>
            <a:pPr indent="-342900" lvl="0" marL="457200" rtl="0" algn="l">
              <a:spcBef>
                <a:spcPts val="0"/>
              </a:spcBef>
              <a:spcAft>
                <a:spcPts val="0"/>
              </a:spcAft>
              <a:buSzPts val="1800"/>
              <a:buChar char="❖"/>
            </a:pPr>
            <a:r>
              <a:rPr lang="en"/>
              <a:t>Các công cụ kiểm thử (ví dụ: JUnit)</a:t>
            </a:r>
            <a:endParaRPr/>
          </a:p>
          <a:p>
            <a:pPr indent="-342900" lvl="0" marL="457200" rtl="0" algn="l">
              <a:spcBef>
                <a:spcPts val="0"/>
              </a:spcBef>
              <a:spcAft>
                <a:spcPts val="0"/>
              </a:spcAft>
              <a:buSzPts val="1800"/>
              <a:buChar char="❖"/>
            </a:pPr>
            <a:r>
              <a:rPr lang="en"/>
              <a:t>Các công cụ hỗ trợ dự án.</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dk2"/>
                </a:solidFill>
              </a:rPr>
              <a:t>IDEs</a:t>
            </a:r>
            <a:endParaRPr b="1">
              <a:solidFill>
                <a:schemeClr val="dk2"/>
              </a:solidFill>
            </a:endParaRPr>
          </a:p>
        </p:txBody>
      </p:sp>
      <p:sp>
        <p:nvSpPr>
          <p:cNvPr id="239" name="Google Shape;239;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Integrated development environments</a:t>
            </a:r>
            <a:endParaRPr/>
          </a:p>
          <a:p>
            <a:pPr indent="-342900" lvl="0" marL="457200" rtl="0" algn="l">
              <a:spcBef>
                <a:spcPts val="0"/>
              </a:spcBef>
              <a:spcAft>
                <a:spcPts val="0"/>
              </a:spcAft>
              <a:buSzPts val="1800"/>
              <a:buChar char="❖"/>
            </a:pPr>
            <a:r>
              <a:rPr lang="en"/>
              <a:t>Các </a:t>
            </a:r>
            <a:r>
              <a:rPr b="1" lang="en"/>
              <a:t>công cụ phát triển phần mềm</a:t>
            </a:r>
            <a:r>
              <a:rPr lang="en"/>
              <a:t> sẽ thường được gom nhóm lại để tạo thành môi trường phát triển tích hợp (</a:t>
            </a:r>
            <a:r>
              <a:rPr b="1" lang="en"/>
              <a:t>IDE</a:t>
            </a:r>
            <a:r>
              <a:rPr lang="en"/>
              <a:t>).</a:t>
            </a:r>
            <a:endParaRPr/>
          </a:p>
          <a:p>
            <a:pPr indent="-342900" lvl="0" marL="457200" rtl="0" algn="l">
              <a:spcBef>
                <a:spcPts val="0"/>
              </a:spcBef>
              <a:spcAft>
                <a:spcPts val="0"/>
              </a:spcAft>
              <a:buSzPts val="1800"/>
              <a:buChar char="❖"/>
            </a:pPr>
            <a:r>
              <a:rPr lang="en"/>
              <a:t>Một IDE là tập các công cụ hỗ trợ nhiều khía cạnh khác nhau của việc phát triển phần mềm.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dk2"/>
                </a:solidFill>
              </a:rPr>
              <a:t>Các nhân tố triển khai component/hệ thống</a:t>
            </a:r>
            <a:endParaRPr b="1">
              <a:solidFill>
                <a:schemeClr val="dk2"/>
              </a:solidFill>
            </a:endParaRPr>
          </a:p>
        </p:txBody>
      </p:sp>
      <p:sp>
        <p:nvSpPr>
          <p:cNvPr id="245" name="Google Shape;245;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Nếu một component được thiết kế cho một kiến trúc phần cứng cụ thể, hoặc dựa vào một số hệ thống khác thì nó phải được triển khai trên nền tảng cung cấp phần cứng và phần mềm mà được yêu cầu.</a:t>
            </a:r>
            <a:endParaRPr/>
          </a:p>
          <a:p>
            <a:pPr indent="-342900" lvl="0" marL="457200" rtl="0" algn="l">
              <a:spcBef>
                <a:spcPts val="0"/>
              </a:spcBef>
              <a:spcAft>
                <a:spcPts val="0"/>
              </a:spcAft>
              <a:buSzPts val="1800"/>
              <a:buChar char="❖"/>
            </a:pPr>
            <a:r>
              <a:rPr lang="en"/>
              <a:t>Các hệ thống có tính sẵn sàng cao, có thể yêu cầu các component được triển khai nhiều hơn một nền tảng =&gt; nghĩa là, trong trường hợp lỗi nền tảng, phải có cài đặt thay thế của component đó.</a:t>
            </a:r>
            <a:endParaRPr/>
          </a:p>
          <a:p>
            <a:pPr indent="-342900" lvl="0" marL="457200" rtl="0" algn="l">
              <a:spcBef>
                <a:spcPts val="0"/>
              </a:spcBef>
              <a:spcAft>
                <a:spcPts val="0"/>
              </a:spcAft>
              <a:buSzPts val="1800"/>
              <a:buChar char="❖"/>
            </a:pPr>
            <a:r>
              <a:rPr lang="en"/>
              <a:t>Nếu lượng truy cập thông tin giữa các component lớn, nên triển khai chúng trên cùng một nền tảng hoặc các nền tảng gần nhau về mặt vật lý =&gt; giảm độ trễ giữa thời gian gửi và nhận thông điệp.</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249" name="Shape 249"/>
        <p:cNvGrpSpPr/>
        <p:nvPr/>
      </p:nvGrpSpPr>
      <p:grpSpPr>
        <a:xfrm>
          <a:off x="0" y="0"/>
          <a:ext cx="0" cy="0"/>
          <a:chOff x="0" y="0"/>
          <a:chExt cx="0" cy="0"/>
        </a:xfrm>
      </p:grpSpPr>
      <p:sp>
        <p:nvSpPr>
          <p:cNvPr id="250" name="Google Shape;250;p46"/>
          <p:cNvSpPr txBox="1"/>
          <p:nvPr>
            <p:ph type="title"/>
          </p:nvPr>
        </p:nvSpPr>
        <p:spPr>
          <a:xfrm>
            <a:off x="311700" y="1729950"/>
            <a:ext cx="8520600" cy="841800"/>
          </a:xfrm>
          <a:prstGeom prst="rect">
            <a:avLst/>
          </a:prstGeom>
          <a:effectLst>
            <a:outerShdw blurRad="57150" rotWithShape="0" algn="bl" dir="5400000" dist="4762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5300">
                <a:solidFill>
                  <a:schemeClr val="lt1"/>
                </a:solidFill>
              </a:rPr>
              <a:t>…VÀ THẾ LÀ </a:t>
            </a:r>
            <a:r>
              <a:rPr b="1" lang="en" sz="5300">
                <a:solidFill>
                  <a:schemeClr val="lt1"/>
                </a:solidFill>
              </a:rPr>
              <a:t>HẾT</a:t>
            </a:r>
            <a:endParaRPr/>
          </a:p>
        </p:txBody>
      </p:sp>
      <p:sp>
        <p:nvSpPr>
          <p:cNvPr id="251" name="Google Shape;251;p46"/>
          <p:cNvSpPr txBox="1"/>
          <p:nvPr/>
        </p:nvSpPr>
        <p:spPr>
          <a:xfrm>
            <a:off x="413600" y="2955200"/>
            <a:ext cx="3000000" cy="1000500"/>
          </a:xfrm>
          <a:prstGeom prst="rect">
            <a:avLst/>
          </a:prstGeom>
          <a:noFill/>
          <a:ln>
            <a:noFill/>
          </a:ln>
          <a:effectLst>
            <a:outerShdw blurRad="57150" rotWithShape="0" algn="bl" dir="5400000" dist="571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5300">
                <a:solidFill>
                  <a:schemeClr val="lt1"/>
                </a:solidFill>
              </a:rPr>
              <a:t>HẾT</a:t>
            </a:r>
            <a:endParaRPr/>
          </a:p>
        </p:txBody>
      </p:sp>
      <p:sp>
        <p:nvSpPr>
          <p:cNvPr id="252" name="Google Shape;252;p46"/>
          <p:cNvSpPr txBox="1"/>
          <p:nvPr/>
        </p:nvSpPr>
        <p:spPr>
          <a:xfrm>
            <a:off x="5689400" y="425350"/>
            <a:ext cx="3000000" cy="1000500"/>
          </a:xfrm>
          <a:prstGeom prst="rect">
            <a:avLst/>
          </a:prstGeom>
          <a:noFill/>
          <a:ln>
            <a:noFill/>
          </a:ln>
          <a:effectLst>
            <a:outerShdw blurRad="57150" rotWithShape="0" algn="bl" dir="5400000" dist="571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5300">
                <a:solidFill>
                  <a:schemeClr val="lt1"/>
                </a:solidFill>
              </a:rPr>
              <a:t>HẾT</a:t>
            </a:r>
            <a:endParaRPr/>
          </a:p>
        </p:txBody>
      </p:sp>
      <p:sp>
        <p:nvSpPr>
          <p:cNvPr id="253" name="Google Shape;253;p46"/>
          <p:cNvSpPr txBox="1"/>
          <p:nvPr/>
        </p:nvSpPr>
        <p:spPr>
          <a:xfrm>
            <a:off x="547600" y="778675"/>
            <a:ext cx="3000000" cy="1000500"/>
          </a:xfrm>
          <a:prstGeom prst="rect">
            <a:avLst/>
          </a:prstGeom>
          <a:noFill/>
          <a:ln>
            <a:noFill/>
          </a:ln>
          <a:effectLst>
            <a:outerShdw blurRad="228600" rotWithShape="0" algn="bl" dir="5400000" dist="104775">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5300">
                <a:solidFill>
                  <a:schemeClr val="lt1"/>
                </a:solidFill>
              </a:rPr>
              <a:t>HẾT</a:t>
            </a:r>
            <a:endParaRPr/>
          </a:p>
        </p:txBody>
      </p:sp>
      <p:sp>
        <p:nvSpPr>
          <p:cNvPr id="254" name="Google Shape;254;p46"/>
          <p:cNvSpPr txBox="1"/>
          <p:nvPr/>
        </p:nvSpPr>
        <p:spPr>
          <a:xfrm>
            <a:off x="5552175" y="2955200"/>
            <a:ext cx="3000000" cy="1000500"/>
          </a:xfrm>
          <a:prstGeom prst="rect">
            <a:avLst/>
          </a:prstGeom>
          <a:noFill/>
          <a:ln>
            <a:noFill/>
          </a:ln>
          <a:effectLst>
            <a:outerShdw blurRad="57150" rotWithShape="0" algn="bl" dir="5400000" dist="7620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5300">
                <a:solidFill>
                  <a:schemeClr val="lt1"/>
                </a:solidFill>
              </a:rPr>
              <a:t>HẾT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t/>
            </a:r>
            <a:endParaRPr sz="1800">
              <a:solidFill>
                <a:schemeClr val="dk2"/>
              </a:solidFill>
            </a:endParaRPr>
          </a:p>
          <a:p>
            <a:pPr indent="0" lvl="0" marL="0" rtl="0" algn="l">
              <a:spcBef>
                <a:spcPts val="1200"/>
              </a:spcBef>
              <a:spcAft>
                <a:spcPts val="0"/>
              </a:spcAft>
              <a:buNone/>
            </a:pPr>
            <a:r>
              <a:t/>
            </a:r>
            <a:endParaRPr/>
          </a:p>
        </p:txBody>
      </p:sp>
      <p:sp>
        <p:nvSpPr>
          <p:cNvPr id="73" name="Google Shape;73;p16"/>
          <p:cNvSpPr txBox="1"/>
          <p:nvPr/>
        </p:nvSpPr>
        <p:spPr>
          <a:xfrm>
            <a:off x="228300" y="1812975"/>
            <a:ext cx="86040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000">
                <a:solidFill>
                  <a:schemeClr val="dk2"/>
                </a:solidFill>
              </a:rPr>
              <a:t>THIẾT KẾ HƯỚNG ĐỐI TƯỢNG</a:t>
            </a:r>
            <a:endParaRPr b="1" sz="4000">
              <a:solidFill>
                <a:schemeClr val="dk2"/>
              </a:solidFill>
            </a:endParaRPr>
          </a:p>
          <a:p>
            <a:pPr indent="0" lvl="0" marL="0" rtl="0" algn="ctr">
              <a:spcBef>
                <a:spcPts val="0"/>
              </a:spcBef>
              <a:spcAft>
                <a:spcPts val="0"/>
              </a:spcAft>
              <a:buNone/>
            </a:pPr>
            <a:r>
              <a:rPr b="1" lang="en" sz="4000">
                <a:solidFill>
                  <a:schemeClr val="dk2"/>
                </a:solidFill>
              </a:rPr>
              <a:t>SỬ DỤNG UML</a:t>
            </a:r>
            <a:endParaRPr b="1" sz="40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dk2"/>
                </a:solidFill>
              </a:rPr>
              <a:t>PHÁT TRIỂN HƯỚNG ĐỐI TƯỢNG</a:t>
            </a:r>
            <a:endParaRPr b="1">
              <a:solidFill>
                <a:schemeClr val="dk2"/>
              </a:solidFill>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Phân tích, thiết kế và lập trình hướng đối tượng có liên quan với nhau nhưng tách rời nhau</a:t>
            </a:r>
            <a:endParaRPr/>
          </a:p>
          <a:p>
            <a:pPr indent="-342900" lvl="0" marL="457200" rtl="0" algn="l">
              <a:spcBef>
                <a:spcPts val="0"/>
              </a:spcBef>
              <a:spcAft>
                <a:spcPts val="0"/>
              </a:spcAft>
              <a:buSzPts val="1800"/>
              <a:buChar char="-"/>
            </a:pPr>
            <a:r>
              <a:rPr lang="en"/>
              <a:t>Phân tích hướng đối tượng</a:t>
            </a:r>
            <a:endParaRPr/>
          </a:p>
          <a:p>
            <a:pPr indent="-317500" lvl="1" marL="914400" rtl="0" algn="l">
              <a:spcBef>
                <a:spcPts val="0"/>
              </a:spcBef>
              <a:spcAft>
                <a:spcPts val="0"/>
              </a:spcAft>
              <a:buSzPts val="1400"/>
              <a:buChar char="-"/>
            </a:pPr>
            <a:r>
              <a:rPr lang="en"/>
              <a:t>Liên quan đến việc phát triển mô hình đối tượng của miền ứng dụng</a:t>
            </a:r>
            <a:endParaRPr/>
          </a:p>
          <a:p>
            <a:pPr indent="-342900" lvl="0" marL="457200" rtl="0" algn="l">
              <a:spcBef>
                <a:spcPts val="0"/>
              </a:spcBef>
              <a:spcAft>
                <a:spcPts val="0"/>
              </a:spcAft>
              <a:buSzPts val="1800"/>
              <a:buChar char="-"/>
            </a:pPr>
            <a:r>
              <a:rPr lang="en"/>
              <a:t>Thiết kế hướng đối tượng</a:t>
            </a:r>
            <a:endParaRPr/>
          </a:p>
          <a:p>
            <a:pPr indent="-317500" lvl="1" marL="914400" rtl="0" algn="l">
              <a:spcBef>
                <a:spcPts val="0"/>
              </a:spcBef>
              <a:spcAft>
                <a:spcPts val="0"/>
              </a:spcAft>
              <a:buSzPts val="1400"/>
              <a:buChar char="-"/>
            </a:pPr>
            <a:r>
              <a:rPr lang="en"/>
              <a:t>Liên quan đến việc phát triển mô hình hệ thống hướng đối tượng để cài đặt các yêu cầu</a:t>
            </a:r>
            <a:endParaRPr/>
          </a:p>
          <a:p>
            <a:pPr indent="-342900" lvl="0" marL="457200" rtl="0" algn="l">
              <a:spcBef>
                <a:spcPts val="0"/>
              </a:spcBef>
              <a:spcAft>
                <a:spcPts val="0"/>
              </a:spcAft>
              <a:buSzPts val="1800"/>
              <a:buChar char="-"/>
            </a:pPr>
            <a:r>
              <a:rPr lang="en"/>
              <a:t>Lập trình hướng đối tượng</a:t>
            </a:r>
            <a:endParaRPr/>
          </a:p>
          <a:p>
            <a:pPr indent="-317500" lvl="1" marL="914400" rtl="0" algn="l">
              <a:spcBef>
                <a:spcPts val="0"/>
              </a:spcBef>
              <a:spcAft>
                <a:spcPts val="0"/>
              </a:spcAft>
              <a:buSzPts val="1400"/>
              <a:buChar char="-"/>
            </a:pPr>
            <a:r>
              <a:rPr lang="en"/>
              <a:t>Liên quan đến việc hiện thực hóa thiết kế hướng đối tượng sử dụng ngôn ngữ lập trình hướng đối tượng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dk2"/>
                </a:solidFill>
              </a:rPr>
              <a:t>ĐỐI TƯỢNG VÀ LỚP ĐỐI TƯỢNG</a:t>
            </a:r>
            <a:endParaRPr b="1">
              <a:solidFill>
                <a:schemeClr val="dk2"/>
              </a:solidFill>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Đối tượng là một thực thể có một trạng thái và một tập các thao tác hoạt động trên trạng thái đó</a:t>
            </a:r>
            <a:endParaRPr sz="2000"/>
          </a:p>
          <a:p>
            <a:pPr indent="-355600" lvl="0" marL="457200" rtl="0" algn="l">
              <a:spcBef>
                <a:spcPts val="0"/>
              </a:spcBef>
              <a:spcAft>
                <a:spcPts val="0"/>
              </a:spcAft>
              <a:buSzPts val="2000"/>
              <a:buChar char="-"/>
            </a:pPr>
            <a:r>
              <a:rPr lang="en" sz="2000"/>
              <a:t>Lớp đối tượng được sử dụng như một template cho các đối tượng</a:t>
            </a:r>
            <a:endParaRPr sz="2000"/>
          </a:p>
          <a:p>
            <a:pPr indent="-330200" lvl="1" marL="914400" rtl="0" algn="l">
              <a:spcBef>
                <a:spcPts val="0"/>
              </a:spcBef>
              <a:spcAft>
                <a:spcPts val="0"/>
              </a:spcAft>
              <a:buSzPts val="1600"/>
              <a:buChar char="-"/>
            </a:pPr>
            <a:r>
              <a:rPr lang="en" sz="1600"/>
              <a:t>Gồm việc khai báo tất cả các thuộc tính và dịch vụ liên quan đến một đối tượng trong lớp đó</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dk2"/>
                </a:solidFill>
              </a:rPr>
              <a:t>QUY TRÌNH THIẾT KẾ HƯỚNG ĐỐI TƯỢNG</a:t>
            </a:r>
            <a:endParaRPr b="1">
              <a:solidFill>
                <a:schemeClr val="dk2"/>
              </a:solidFill>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Thiết kế các lớp đối tượng và quan hệ giữa các lớp này.</a:t>
            </a:r>
            <a:endParaRPr/>
          </a:p>
          <a:p>
            <a:pPr indent="-342900" lvl="0" marL="457200" rtl="0" algn="l">
              <a:spcBef>
                <a:spcPts val="0"/>
              </a:spcBef>
              <a:spcAft>
                <a:spcPts val="0"/>
              </a:spcAft>
              <a:buSzPts val="1800"/>
              <a:buChar char="-"/>
            </a:pPr>
            <a:r>
              <a:rPr lang="en"/>
              <a:t>Các hệ thống hướng đối tượng thường dễ thay đổi hơn so với hệ thống được phát triển dựa vào các phương pháp hướng chức năng.</a:t>
            </a:r>
            <a:endParaRPr/>
          </a:p>
          <a:p>
            <a:pPr indent="-317500" lvl="1" marL="914400" rtl="0" algn="l">
              <a:spcBef>
                <a:spcPts val="0"/>
              </a:spcBef>
              <a:spcAft>
                <a:spcPts val="0"/>
              </a:spcAft>
              <a:buSzPts val="1400"/>
              <a:buChar char="-"/>
            </a:pPr>
            <a:r>
              <a:rPr lang="en"/>
              <a:t>Đối tượng bao gồm cả dữ liệu và các thao tác trên dữ liệu → dễ hiểu và dễ thay đổi hơn các thực thể độc lập.</a:t>
            </a:r>
            <a:endParaRPr/>
          </a:p>
          <a:p>
            <a:pPr indent="-317500" lvl="1" marL="914400" rtl="0" algn="l">
              <a:spcBef>
                <a:spcPts val="0"/>
              </a:spcBef>
              <a:spcAft>
                <a:spcPts val="0"/>
              </a:spcAft>
              <a:buSzPts val="1400"/>
              <a:buChar char="-"/>
            </a:pPr>
            <a:r>
              <a:rPr lang="en"/>
              <a:t>Việc thay đổi cài đặt của một đối tượng hay việc thêm các dịch vụ không nên gây ảnh hưởng đến các đối tượng khác của hệ thống.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dk2"/>
                </a:solidFill>
              </a:rPr>
              <a:t>CÁC GIAI ĐOẠN CỦA QUY TRÌNH THIẾT KẾ</a:t>
            </a:r>
            <a:endParaRPr b="1">
              <a:solidFill>
                <a:schemeClr val="dk2"/>
              </a:solidFill>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Để phát triển thiết kế hệ thống từ khái niệm đến chi tiết:</a:t>
            </a:r>
            <a:endParaRPr/>
          </a:p>
          <a:p>
            <a:pPr indent="-342900" lvl="0" marL="457200" rtl="0" algn="l">
              <a:spcBef>
                <a:spcPts val="1200"/>
              </a:spcBef>
              <a:spcAft>
                <a:spcPts val="0"/>
              </a:spcAft>
              <a:buSzPts val="1800"/>
              <a:buAutoNum type="arabicPeriod"/>
            </a:pPr>
            <a:r>
              <a:rPr b="1" lang="en"/>
              <a:t>Định nghĩa ngữ cảnh và các tương tác bên ngoài với hệ thống</a:t>
            </a:r>
            <a:endParaRPr b="1"/>
          </a:p>
          <a:p>
            <a:pPr indent="-342900" lvl="0" marL="457200" rtl="0" algn="l">
              <a:spcBef>
                <a:spcPts val="0"/>
              </a:spcBef>
              <a:spcAft>
                <a:spcPts val="0"/>
              </a:spcAft>
              <a:buSzPts val="1800"/>
              <a:buAutoNum type="arabicPeriod"/>
            </a:pPr>
            <a:r>
              <a:rPr b="1" lang="en"/>
              <a:t>Thiết kế kiến trúc hệ thống</a:t>
            </a:r>
            <a:endParaRPr b="1"/>
          </a:p>
          <a:p>
            <a:pPr indent="-342900" lvl="0" marL="457200" rtl="0" algn="l">
              <a:spcBef>
                <a:spcPts val="0"/>
              </a:spcBef>
              <a:spcAft>
                <a:spcPts val="0"/>
              </a:spcAft>
              <a:buSzPts val="1800"/>
              <a:buAutoNum type="arabicPeriod"/>
            </a:pPr>
            <a:r>
              <a:rPr b="1" lang="en"/>
              <a:t>Nhận diện các đối tượng chính</a:t>
            </a:r>
            <a:endParaRPr b="1"/>
          </a:p>
          <a:p>
            <a:pPr indent="-342900" lvl="0" marL="457200" rtl="0" algn="l">
              <a:spcBef>
                <a:spcPts val="0"/>
              </a:spcBef>
              <a:spcAft>
                <a:spcPts val="0"/>
              </a:spcAft>
              <a:buSzPts val="1800"/>
              <a:buAutoNum type="arabicPeriod"/>
            </a:pPr>
            <a:r>
              <a:rPr b="1" lang="en"/>
              <a:t>Phát triển các mô hình thiết kế</a:t>
            </a:r>
            <a:endParaRPr b="1"/>
          </a:p>
          <a:p>
            <a:pPr indent="-342900" lvl="0" marL="457200" rtl="0" algn="l">
              <a:spcBef>
                <a:spcPts val="0"/>
              </a:spcBef>
              <a:spcAft>
                <a:spcPts val="0"/>
              </a:spcAft>
              <a:buSzPts val="1800"/>
              <a:buAutoNum type="arabicPeriod"/>
            </a:pPr>
            <a:r>
              <a:rPr b="1" lang="en"/>
              <a:t>Đặc tả giao diện đối tượng</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Clr>
                <a:schemeClr val="dk2"/>
              </a:buClr>
              <a:buSzPct val="100000"/>
              <a:buAutoNum type="arabicPeriod"/>
            </a:pPr>
            <a:r>
              <a:rPr b="1" lang="en">
                <a:solidFill>
                  <a:schemeClr val="dk2"/>
                </a:solidFill>
              </a:rPr>
              <a:t>NGỮ CẢNH HỆ THỐNG VÀ TƯƠNG TÁC</a:t>
            </a:r>
            <a:endParaRPr b="1">
              <a:solidFill>
                <a:schemeClr val="dk2"/>
              </a:solidFill>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Việc hiểu mối quan hệ giữa phần mềm đang thiết kế và môi trường bên ngoài là cần thiết</a:t>
            </a:r>
            <a:endParaRPr/>
          </a:p>
          <a:p>
            <a:pPr indent="-342900" lvl="0" marL="457200" rtl="0" algn="l">
              <a:spcBef>
                <a:spcPts val="0"/>
              </a:spcBef>
              <a:spcAft>
                <a:spcPts val="0"/>
              </a:spcAft>
              <a:buSzPts val="1800"/>
              <a:buChar char="●"/>
            </a:pPr>
            <a:r>
              <a:rPr lang="en"/>
              <a:t>Quyết định việc cung cấp các chức năng của hệ thống như thế nào</a:t>
            </a:r>
            <a:endParaRPr/>
          </a:p>
          <a:p>
            <a:pPr indent="-342900" lvl="0" marL="457200" rtl="0" algn="l">
              <a:spcBef>
                <a:spcPts val="0"/>
              </a:spcBef>
              <a:spcAft>
                <a:spcPts val="0"/>
              </a:spcAft>
              <a:buSzPts val="1800"/>
              <a:buChar char="●"/>
            </a:pPr>
            <a:r>
              <a:rPr lang="en"/>
              <a:t>Cách cấu trúc hoá hệ thống để giao tiếp với môi trường của nó.</a:t>
            </a:r>
            <a:endParaRPr/>
          </a:p>
          <a:p>
            <a:pPr indent="-342900" lvl="0" marL="457200" rtl="0" algn="l">
              <a:spcBef>
                <a:spcPts val="0"/>
              </a:spcBef>
              <a:spcAft>
                <a:spcPts val="0"/>
              </a:spcAft>
              <a:buSzPts val="1800"/>
              <a:buChar char="-"/>
            </a:pPr>
            <a:r>
              <a:rPr lang="en"/>
              <a:t>Việc hiểu ngữ cảnh cũng giúp ta</a:t>
            </a:r>
            <a:endParaRPr/>
          </a:p>
          <a:p>
            <a:pPr indent="-342900" lvl="0" marL="457200" rtl="0" algn="l">
              <a:spcBef>
                <a:spcPts val="0"/>
              </a:spcBef>
              <a:spcAft>
                <a:spcPts val="0"/>
              </a:spcAft>
              <a:buSzPts val="1800"/>
              <a:buChar char="●"/>
            </a:pPr>
            <a:r>
              <a:rPr lang="en"/>
              <a:t>Thiết lập ranh giới của hệ thống với môi trường</a:t>
            </a:r>
            <a:endParaRPr/>
          </a:p>
          <a:p>
            <a:pPr indent="-342900" lvl="0" marL="457200" rtl="0" algn="l">
              <a:spcBef>
                <a:spcPts val="0"/>
              </a:spcBef>
              <a:spcAft>
                <a:spcPts val="0"/>
              </a:spcAft>
              <a:buSzPts val="1800"/>
              <a:buChar char="●"/>
            </a:pPr>
            <a:r>
              <a:rPr lang="en"/>
              <a:t>Quyết định xem tính năng nào được cài đặt trong hệ thống đang được thiết kế và tính năng nào nằm trong các hệ thống có liên quan.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