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988eb1a67_1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988eb1a67_1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988eb1a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988eb1a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988eb1a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988eb1a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988eb1a6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988eb1a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988eb1a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988eb1a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988eb1a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988eb1a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988eb1a6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988eb1a6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988eb1a6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988eb1a6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988eb1a6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988eb1a6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fff19c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fff19c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12e00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12e00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88eb1a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88eb1a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88eb1a6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88eb1a6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988eb1a6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988eb1a6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988eb1a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988eb1a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988eb1a67_1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988eb1a67_1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988eb1a67_1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988eb1a67_1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Ôn tập</a:t>
            </a:r>
            <a:endParaRPr b="1" sz="4400"/>
          </a:p>
          <a:p>
            <a:pPr indent="0" lvl="0" marL="0" rtl="0" algn="ctr">
              <a:spcBef>
                <a:spcPts val="0"/>
              </a:spcBef>
              <a:spcAft>
                <a:spcPts val="0"/>
              </a:spcAft>
              <a:buNone/>
            </a:pPr>
            <a:r>
              <a:t/>
            </a:r>
            <a:endParaRPr b="1" sz="3400"/>
          </a:p>
          <a:p>
            <a:pPr indent="0" lvl="0" marL="0" rtl="0" algn="ctr">
              <a:spcBef>
                <a:spcPts val="0"/>
              </a:spcBef>
              <a:spcAft>
                <a:spcPts val="0"/>
              </a:spcAft>
              <a:buNone/>
            </a:pPr>
            <a:r>
              <a:rPr b="1" lang="en" sz="3400"/>
              <a:t>Do and share</a:t>
            </a:r>
            <a:endParaRPr sz="5800"/>
          </a:p>
        </p:txBody>
      </p:sp>
      <p:sp>
        <p:nvSpPr>
          <p:cNvPr id="55" name="Google Shape;55;p13"/>
          <p:cNvSpPr txBox="1"/>
          <p:nvPr>
            <p:ph idx="1" type="subTitle"/>
          </p:nvPr>
        </p:nvSpPr>
        <p:spPr>
          <a:xfrm>
            <a:off x="311700" y="2834125"/>
            <a:ext cx="8520600" cy="195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Nhóm: HTVD</a:t>
            </a:r>
            <a:endParaRPr/>
          </a:p>
          <a:p>
            <a:pPr indent="0" lvl="0" marL="3657600" rtl="0" algn="l">
              <a:spcBef>
                <a:spcPts val="0"/>
              </a:spcBef>
              <a:spcAft>
                <a:spcPts val="0"/>
              </a:spcAft>
              <a:buClr>
                <a:schemeClr val="dk1"/>
              </a:buClr>
              <a:buSzPts val="1100"/>
              <a:buFont typeface="Arial"/>
              <a:buNone/>
            </a:pPr>
            <a:r>
              <a:rPr lang="en" sz="2456"/>
              <a:t>19120508 – Nguyễn Đức Hiếu</a:t>
            </a:r>
            <a:endParaRPr sz="2456"/>
          </a:p>
          <a:p>
            <a:pPr indent="0" lvl="0" marL="3657600" rtl="0" algn="l">
              <a:spcBef>
                <a:spcPts val="0"/>
              </a:spcBef>
              <a:spcAft>
                <a:spcPts val="0"/>
              </a:spcAft>
              <a:buClr>
                <a:schemeClr val="dk1"/>
              </a:buClr>
              <a:buSzPts val="1100"/>
              <a:buFont typeface="Arial"/>
              <a:buNone/>
            </a:pPr>
            <a:r>
              <a:rPr lang="en" sz="2456"/>
              <a:t>19120486</a:t>
            </a:r>
            <a:r>
              <a:rPr lang="en" sz="2456"/>
              <a:t> – Nguyễn Trung Dũng</a:t>
            </a:r>
            <a:endParaRPr sz="2456"/>
          </a:p>
          <a:p>
            <a:pPr indent="0" lvl="0" marL="3657600" rtl="0" algn="l">
              <a:spcBef>
                <a:spcPts val="0"/>
              </a:spcBef>
              <a:spcAft>
                <a:spcPts val="0"/>
              </a:spcAft>
              <a:buClr>
                <a:schemeClr val="dk1"/>
              </a:buClr>
              <a:buSzPts val="1100"/>
              <a:buFont typeface="Arial"/>
              <a:buNone/>
            </a:pPr>
            <a:r>
              <a:rPr lang="en" sz="2456"/>
              <a:t>1612818– Võ Xuân Vịnh</a:t>
            </a:r>
            <a:endParaRPr sz="245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practice thông dụng</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User story</a:t>
            </a:r>
            <a:endParaRPr/>
          </a:p>
          <a:p>
            <a:pPr indent="-334327" lvl="0" marL="457200" rtl="0" algn="l">
              <a:spcBef>
                <a:spcPts val="0"/>
              </a:spcBef>
              <a:spcAft>
                <a:spcPts val="0"/>
              </a:spcAft>
              <a:buSzPct val="100000"/>
              <a:buChar char="-"/>
            </a:pPr>
            <a:r>
              <a:rPr lang="en"/>
              <a:t>Sử dụng user story để đặc tả</a:t>
            </a:r>
            <a:endParaRPr/>
          </a:p>
          <a:p>
            <a:pPr indent="-334327" lvl="0" marL="914400" rtl="0" algn="l">
              <a:spcBef>
                <a:spcPts val="0"/>
              </a:spcBef>
              <a:spcAft>
                <a:spcPts val="0"/>
              </a:spcAft>
              <a:buSzPct val="100000"/>
              <a:buChar char="+"/>
            </a:pPr>
            <a:r>
              <a:rPr lang="en"/>
              <a:t>Các yêu cầu được ghi lại trên các story card</a:t>
            </a:r>
            <a:endParaRPr/>
          </a:p>
          <a:p>
            <a:pPr indent="-334327" lvl="0" marL="914400" rtl="0" algn="l">
              <a:spcBef>
                <a:spcPts val="0"/>
              </a:spcBef>
              <a:spcAft>
                <a:spcPts val="0"/>
              </a:spcAft>
              <a:buSzPct val="100000"/>
              <a:buChar char="+"/>
            </a:pPr>
            <a:r>
              <a:rPr lang="en"/>
              <a:t>Người phát triển chia các story thành các task</a:t>
            </a:r>
            <a:endParaRPr/>
          </a:p>
          <a:p>
            <a:pPr indent="-334327" lvl="0" marL="457200" rtl="0" algn="l">
              <a:spcBef>
                <a:spcPts val="0"/>
              </a:spcBef>
              <a:spcAft>
                <a:spcPts val="0"/>
              </a:spcAft>
              <a:buSzPct val="100000"/>
              <a:buAutoNum type="arabicPeriod"/>
            </a:pPr>
            <a:r>
              <a:rPr lang="en"/>
              <a:t>Refactor mã nguồn</a:t>
            </a:r>
            <a:endParaRPr/>
          </a:p>
          <a:p>
            <a:pPr indent="-334327" lvl="0" marL="457200" rtl="0" algn="l">
              <a:spcBef>
                <a:spcPts val="0"/>
              </a:spcBef>
              <a:spcAft>
                <a:spcPts val="0"/>
              </a:spcAft>
              <a:buSzPct val="100000"/>
              <a:buChar char="-"/>
            </a:pPr>
            <a:r>
              <a:rPr lang="en"/>
              <a:t>Nhóm phát triển cải thiện liên tục mã nguồn bất cứ khi nào có điểm cần cải tiến → mã nguồn trở nên đơn giản, dễ bảo trì</a:t>
            </a:r>
            <a:endParaRPr/>
          </a:p>
          <a:p>
            <a:pPr indent="-334327" lvl="0" marL="457200" rtl="0" algn="l">
              <a:spcBef>
                <a:spcPts val="0"/>
              </a:spcBef>
              <a:spcAft>
                <a:spcPts val="0"/>
              </a:spcAft>
              <a:buSzPct val="100000"/>
              <a:buAutoNum type="arabicPeriod"/>
            </a:pPr>
            <a:r>
              <a:rPr lang="en"/>
              <a:t>Phương pháp TDD</a:t>
            </a:r>
            <a:endParaRPr/>
          </a:p>
          <a:p>
            <a:pPr indent="-334327" lvl="0" marL="457200" rtl="0" algn="l">
              <a:spcBef>
                <a:spcPts val="0"/>
              </a:spcBef>
              <a:spcAft>
                <a:spcPts val="0"/>
              </a:spcAft>
              <a:buSzPct val="100000"/>
              <a:buChar char="-"/>
            </a:pPr>
            <a:r>
              <a:rPr lang="en"/>
              <a:t>Sử dụng framework cho kiểm thử đơn vị để viết các test cho 1 tính năng trước khi cài đặt tính năng đó</a:t>
            </a:r>
            <a:endParaRPr/>
          </a:p>
          <a:p>
            <a:pPr indent="-334327" lvl="0" marL="457200" rtl="0" algn="l">
              <a:spcBef>
                <a:spcPts val="0"/>
              </a:spcBef>
              <a:spcAft>
                <a:spcPts val="0"/>
              </a:spcAft>
              <a:buSzPct val="100000"/>
              <a:buAutoNum type="arabicPeriod"/>
            </a:pPr>
            <a:r>
              <a:rPr lang="en"/>
              <a:t>Lập trình cặp</a:t>
            </a:r>
            <a:endParaRPr/>
          </a:p>
          <a:p>
            <a:pPr indent="-334327" lvl="0" marL="457200" rtl="0" algn="l">
              <a:spcBef>
                <a:spcPts val="0"/>
              </a:spcBef>
              <a:spcAft>
                <a:spcPts val="0"/>
              </a:spcAft>
              <a:buSzPct val="100000"/>
              <a:buChar char="-"/>
            </a:pPr>
            <a:r>
              <a:rPr lang="en"/>
              <a:t>Người này kiểm tra công việc của người kia và hỗ trợ để đảm bảo công việc luôn luôn tốt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Quản trị dự án linh hoạt</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Giới thiệu: </a:t>
            </a:r>
            <a:endParaRPr/>
          </a:p>
          <a:p>
            <a:pPr indent="-325755" lvl="0" marL="457200" rtl="0" algn="l">
              <a:spcBef>
                <a:spcPts val="0"/>
              </a:spcBef>
              <a:spcAft>
                <a:spcPts val="0"/>
              </a:spcAft>
              <a:buSzPct val="100000"/>
              <a:buChar char="+"/>
            </a:pPr>
            <a:r>
              <a:rPr lang="en"/>
              <a:t>Quản lý sao cho dự án phân phối đúng hạn và trong hạn mức tài chính theo kế hoạch:</a:t>
            </a:r>
            <a:endParaRPr/>
          </a:p>
          <a:p>
            <a:pPr indent="0" lvl="0" marL="914400" rtl="0" algn="l">
              <a:spcBef>
                <a:spcPts val="1200"/>
              </a:spcBef>
              <a:spcAft>
                <a:spcPts val="0"/>
              </a:spcAft>
              <a:buNone/>
            </a:pPr>
            <a:r>
              <a:rPr lang="en"/>
              <a:t>. Phương pháp chuẩn là hoạch định sẵn</a:t>
            </a:r>
            <a:endParaRPr/>
          </a:p>
          <a:p>
            <a:pPr indent="0" lvl="0" marL="914400" rtl="0" algn="l">
              <a:spcBef>
                <a:spcPts val="1200"/>
              </a:spcBef>
              <a:spcAft>
                <a:spcPts val="0"/>
              </a:spcAft>
              <a:buNone/>
            </a:pPr>
            <a:r>
              <a:rPr lang="en"/>
              <a:t>. Cần lên kế hoạch trước, chỉ ra những cái được phân phối, thời gian và    người tham gia</a:t>
            </a:r>
            <a:endParaRPr/>
          </a:p>
          <a:p>
            <a:pPr indent="-325755" lvl="0" marL="457200" rtl="0" algn="l">
              <a:spcBef>
                <a:spcPts val="1200"/>
              </a:spcBef>
              <a:spcAft>
                <a:spcPts val="0"/>
              </a:spcAft>
              <a:buSzPct val="100000"/>
              <a:buChar char="+"/>
            </a:pPr>
            <a:r>
              <a:rPr lang="en"/>
              <a:t>Yêu cầu cách tiếp cận khác, thích nghi với phát triển tăng dần và các điểm mạnh của phương pháp linh hoạt</a:t>
            </a:r>
            <a:endParaRPr/>
          </a:p>
          <a:p>
            <a:pPr indent="-325755" lvl="0" marL="457200" rtl="0" algn="l">
              <a:spcBef>
                <a:spcPts val="0"/>
              </a:spcBef>
              <a:spcAft>
                <a:spcPts val="0"/>
              </a:spcAft>
              <a:buSzPct val="100000"/>
              <a:buChar char="-"/>
            </a:pPr>
            <a:r>
              <a:rPr lang="en"/>
              <a:t>Scrum:</a:t>
            </a:r>
            <a:endParaRPr/>
          </a:p>
          <a:p>
            <a:pPr indent="-325755" lvl="0" marL="457200" rtl="0" algn="l">
              <a:spcBef>
                <a:spcPts val="0"/>
              </a:spcBef>
              <a:spcAft>
                <a:spcPts val="0"/>
              </a:spcAft>
              <a:buSzPct val="100000"/>
              <a:buChar char="+"/>
            </a:pPr>
            <a:r>
              <a:rPr lang="en"/>
              <a:t>Là phương pháp tổng quát.</a:t>
            </a:r>
            <a:endParaRPr/>
          </a:p>
          <a:p>
            <a:pPr indent="-325755" lvl="0" marL="457200" rtl="0" algn="l">
              <a:spcBef>
                <a:spcPts val="0"/>
              </a:spcBef>
              <a:spcAft>
                <a:spcPts val="0"/>
              </a:spcAft>
              <a:buSzPct val="100000"/>
              <a:buChar char="+"/>
            </a:pPr>
            <a:r>
              <a:rPr lang="en"/>
              <a:t>Tập trung vào quản lý việc phát triển vòng lặp</a:t>
            </a:r>
            <a:endParaRPr/>
          </a:p>
          <a:p>
            <a:pPr indent="-325755" lvl="0" marL="457200" rtl="0" algn="l">
              <a:spcBef>
                <a:spcPts val="0"/>
              </a:spcBef>
              <a:spcAft>
                <a:spcPts val="0"/>
              </a:spcAft>
              <a:buSzPct val="100000"/>
              <a:buChar char="+"/>
            </a:pPr>
            <a:r>
              <a:rPr lang="en"/>
              <a:t>Thuật ngữ: development team, potentially shippable product increment, product backlog, product owner, scrum, scrumMaster, sprint, velocity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SCRUM</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291465" lvl="0" marL="457200" rtl="0" algn="l">
              <a:spcBef>
                <a:spcPts val="0"/>
              </a:spcBef>
              <a:spcAft>
                <a:spcPts val="0"/>
              </a:spcAft>
              <a:buSzPct val="100000"/>
              <a:buChar char="+"/>
            </a:pPr>
            <a:r>
              <a:rPr lang="en"/>
              <a:t>Quy trình scrum</a:t>
            </a:r>
            <a:endParaRPr/>
          </a:p>
          <a:p>
            <a:pPr indent="0" lvl="0" marL="457200" rtl="0" algn="l">
              <a:spcBef>
                <a:spcPts val="1200"/>
              </a:spcBef>
              <a:spcAft>
                <a:spcPts val="0"/>
              </a:spcAft>
              <a:buNone/>
            </a:pPr>
            <a:r>
              <a:rPr lang="en"/>
              <a:t>Chu trình Sprint</a:t>
            </a:r>
            <a:endParaRPr/>
          </a:p>
          <a:p>
            <a:pPr indent="0" lvl="0" marL="457200" rtl="0" algn="l">
              <a:spcBef>
                <a:spcPts val="1200"/>
              </a:spcBef>
              <a:spcAft>
                <a:spcPts val="0"/>
              </a:spcAft>
              <a:buNone/>
            </a:pPr>
            <a:r>
              <a:rPr lang="en"/>
              <a:t>. Độ dài cố định (2 - 4 tuần)</a:t>
            </a:r>
            <a:endParaRPr/>
          </a:p>
          <a:p>
            <a:pPr indent="0" lvl="0" marL="457200" rtl="0" algn="l">
              <a:spcBef>
                <a:spcPts val="1200"/>
              </a:spcBef>
              <a:spcAft>
                <a:spcPts val="0"/>
              </a:spcAft>
              <a:buNone/>
            </a:pPr>
            <a:r>
              <a:rPr lang="en"/>
              <a:t>. Bắt đầu là product backlog</a:t>
            </a:r>
            <a:endParaRPr/>
          </a:p>
          <a:p>
            <a:pPr indent="0" lvl="0" marL="457200" rtl="0" algn="l">
              <a:spcBef>
                <a:spcPts val="1200"/>
              </a:spcBef>
              <a:spcAft>
                <a:spcPts val="0"/>
              </a:spcAft>
              <a:buNone/>
            </a:pPr>
            <a:r>
              <a:rPr lang="en"/>
              <a:t>. Pha chọn: tìm ra đặc tính và chức năng</a:t>
            </a:r>
            <a:endParaRPr/>
          </a:p>
          <a:p>
            <a:pPr indent="0" lvl="0" marL="457200" rtl="0" algn="l">
              <a:spcBef>
                <a:spcPts val="1200"/>
              </a:spcBef>
              <a:spcAft>
                <a:spcPts val="0"/>
              </a:spcAft>
              <a:buNone/>
            </a:pPr>
            <a:r>
              <a:rPr lang="en"/>
              <a:t>. Pha phát triển: nhóm tự tổ chức phát triển, tách ra khỏi khách hàng và sự phân tán bên ngoài</a:t>
            </a:r>
            <a:endParaRPr/>
          </a:p>
          <a:p>
            <a:pPr indent="0" lvl="0" marL="457200" rtl="0" algn="l">
              <a:spcBef>
                <a:spcPts val="1200"/>
              </a:spcBef>
              <a:spcAft>
                <a:spcPts val="0"/>
              </a:spcAft>
              <a:buNone/>
            </a:pPr>
            <a:r>
              <a:rPr lang="en"/>
              <a:t>. Pha duyệt: duyệt lại và chuyển cho stakeholder -&gt; bắt đầu lại sprint</a:t>
            </a:r>
            <a:endParaRPr/>
          </a:p>
          <a:p>
            <a:pPr indent="-291465" lvl="0" marL="457200" rtl="0" algn="l">
              <a:spcBef>
                <a:spcPts val="1200"/>
              </a:spcBef>
              <a:spcAft>
                <a:spcPts val="0"/>
              </a:spcAft>
              <a:buSzPct val="100000"/>
              <a:buChar char="+"/>
            </a:pPr>
            <a:r>
              <a:rPr lang="en"/>
              <a:t>Scrum sprint cycle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4838448" y="1152475"/>
            <a:ext cx="3642675" cy="1439275"/>
          </a:xfrm>
          <a:prstGeom prst="rect">
            <a:avLst/>
          </a:prstGeom>
          <a:noFill/>
          <a:ln>
            <a:noFill/>
          </a:ln>
        </p:spPr>
      </p:pic>
      <p:pic>
        <p:nvPicPr>
          <p:cNvPr id="127" name="Google Shape;127;p24"/>
          <p:cNvPicPr preferRelativeResize="0"/>
          <p:nvPr/>
        </p:nvPicPr>
        <p:blipFill>
          <a:blip r:embed="rId4">
            <a:alphaModFix/>
          </a:blip>
          <a:stretch>
            <a:fillRect/>
          </a:stretch>
        </p:blipFill>
        <p:spPr>
          <a:xfrm>
            <a:off x="3001250" y="3318841"/>
            <a:ext cx="2555999" cy="118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Char char="+"/>
            </a:pPr>
            <a:r>
              <a:rPr lang="en"/>
              <a:t>Nhóm làm việc trong Scrum:</a:t>
            </a:r>
            <a:endParaRPr/>
          </a:p>
          <a:p>
            <a:pPr indent="0" lvl="0" marL="457200" rtl="0" algn="l">
              <a:spcBef>
                <a:spcPts val="1200"/>
              </a:spcBef>
              <a:spcAft>
                <a:spcPts val="0"/>
              </a:spcAft>
              <a:buNone/>
            </a:pPr>
            <a:r>
              <a:rPr lang="en"/>
              <a:t>. ‘Scrum master’ là người tổ chức họp hàng ngày, theo dõi tiến độ công việc, giao tiếp với khách hàng và quản lý bên ngoài nhóm</a:t>
            </a:r>
            <a:endParaRPr/>
          </a:p>
          <a:p>
            <a:pPr indent="0" lvl="0" marL="457200" rtl="0" algn="l">
              <a:spcBef>
                <a:spcPts val="1200"/>
              </a:spcBef>
              <a:spcAft>
                <a:spcPts val="0"/>
              </a:spcAft>
              <a:buNone/>
            </a:pPr>
            <a:r>
              <a:rPr lang="en"/>
              <a:t>. Toàn đội tham dự một cuộc họp ngắn hàng ngày để chia sẻ thông tin, mô tả tiến độ, các vấn đề phát sinh và lên kế hoạch cho ngày tiếp theo. Mọi người đều biết cái gì đang diễn ra, vấn đề phát sinh và lên kế hoạch ngắn hạn để đáp ứng sự thay đổi.</a:t>
            </a:r>
            <a:endParaRPr/>
          </a:p>
          <a:p>
            <a:pPr indent="-291465" lvl="0" marL="457200" rtl="0" algn="l">
              <a:spcBef>
                <a:spcPts val="1200"/>
              </a:spcBef>
              <a:spcAft>
                <a:spcPts val="0"/>
              </a:spcAft>
              <a:buSzPct val="100000"/>
              <a:buChar char="+"/>
            </a:pPr>
            <a:r>
              <a:rPr lang="en"/>
              <a:t>Lợi ích của Scrum</a:t>
            </a:r>
            <a:endParaRPr/>
          </a:p>
          <a:p>
            <a:pPr indent="0" lvl="0" marL="457200" rtl="0" algn="l">
              <a:spcBef>
                <a:spcPts val="1200"/>
              </a:spcBef>
              <a:spcAft>
                <a:spcPts val="0"/>
              </a:spcAft>
              <a:buNone/>
            </a:pPr>
            <a:r>
              <a:rPr lang="en"/>
              <a:t>. Sản phẩm chia nhỏ dễ hiểu và dễ quản lý</a:t>
            </a:r>
            <a:endParaRPr/>
          </a:p>
          <a:p>
            <a:pPr indent="0" lvl="0" marL="457200" rtl="0" algn="l">
              <a:spcBef>
                <a:spcPts val="1200"/>
              </a:spcBef>
              <a:spcAft>
                <a:spcPts val="0"/>
              </a:spcAft>
              <a:buNone/>
            </a:pPr>
            <a:r>
              <a:rPr lang="en"/>
              <a:t>. Các yêu cầu không ổn định không ảnh hưởng tiến độ</a:t>
            </a:r>
            <a:endParaRPr/>
          </a:p>
          <a:p>
            <a:pPr indent="0" lvl="0" marL="457200" rtl="0" algn="l">
              <a:spcBef>
                <a:spcPts val="1200"/>
              </a:spcBef>
              <a:spcAft>
                <a:spcPts val="0"/>
              </a:spcAft>
              <a:buNone/>
            </a:pPr>
            <a:r>
              <a:rPr lang="en"/>
              <a:t>. Giao tiếp nhóm cải thiện</a:t>
            </a:r>
            <a:endParaRPr/>
          </a:p>
          <a:p>
            <a:pPr indent="0" lvl="0" marL="457200" rtl="0" algn="l">
              <a:spcBef>
                <a:spcPts val="1200"/>
              </a:spcBef>
              <a:spcAft>
                <a:spcPts val="0"/>
              </a:spcAft>
              <a:buNone/>
            </a:pPr>
            <a:r>
              <a:rPr lang="en"/>
              <a:t>. Khách hàng nhận đúng hạn</a:t>
            </a:r>
            <a:endParaRPr/>
          </a:p>
          <a:p>
            <a:pPr indent="0" lvl="0" marL="457200" rtl="0" algn="l">
              <a:spcBef>
                <a:spcPts val="1200"/>
              </a:spcBef>
              <a:spcAft>
                <a:spcPts val="0"/>
              </a:spcAft>
              <a:buNone/>
            </a:pPr>
            <a:r>
              <a:rPr lang="en"/>
              <a:t>. Mối quan hệ giữa khách hàng và developer phát triển theo hướng tích cực</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Distributed Scrum</a:t>
            </a:r>
            <a:endParaRPr/>
          </a:p>
          <a:p>
            <a:pPr indent="0" lvl="0" marL="457200" rtl="0" algn="l">
              <a:spcBef>
                <a:spcPts val="120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2233325" y="1747200"/>
            <a:ext cx="4122551" cy="282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Mở rộng quy mô phương pháp linh hoạt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Vì các phương pháp linh hoạt chỉ thành công với các nhóm nhỏ, dự án vừa và nhỏ do tính chất làm việc nhóm, ưu tiên con người nên sẽ gặp khó khăn đối với dự án lớn nên cần phải có sự điều chỉnh để phù hợp hơn</a:t>
            </a:r>
            <a:endParaRPr/>
          </a:p>
          <a:p>
            <a:pPr indent="-342900" lvl="0" marL="457200" rtl="0" algn="l">
              <a:spcBef>
                <a:spcPts val="0"/>
              </a:spcBef>
              <a:spcAft>
                <a:spcPts val="0"/>
              </a:spcAft>
              <a:buSzPts val="1800"/>
              <a:buChar char="-"/>
            </a:pPr>
            <a:r>
              <a:rPr lang="en"/>
              <a:t>Khi mở rộng quy mô, cần phải giữ lại các nền tảng linh hoạt: </a:t>
            </a:r>
            <a:endParaRPr/>
          </a:p>
          <a:p>
            <a:pPr indent="-342900" lvl="0" marL="914400" rtl="0" algn="l">
              <a:spcBef>
                <a:spcPts val="0"/>
              </a:spcBef>
              <a:spcAft>
                <a:spcPts val="0"/>
              </a:spcAft>
              <a:buSzPts val="1800"/>
              <a:buChar char="+"/>
            </a:pPr>
            <a:r>
              <a:rPr lang="en"/>
              <a:t>Kế hoạch linh động</a:t>
            </a:r>
            <a:endParaRPr/>
          </a:p>
          <a:p>
            <a:pPr indent="-342900" lvl="0" marL="914400" rtl="0" algn="l">
              <a:spcBef>
                <a:spcPts val="0"/>
              </a:spcBef>
              <a:spcAft>
                <a:spcPts val="0"/>
              </a:spcAft>
              <a:buSzPts val="1800"/>
              <a:buChar char="+"/>
            </a:pPr>
            <a:r>
              <a:rPr lang="en"/>
              <a:t>Các bản release ra thường xuyên</a:t>
            </a:r>
            <a:endParaRPr/>
          </a:p>
          <a:p>
            <a:pPr indent="-342900" lvl="0" marL="914400" rtl="0" algn="l">
              <a:spcBef>
                <a:spcPts val="0"/>
              </a:spcBef>
              <a:spcAft>
                <a:spcPts val="0"/>
              </a:spcAft>
              <a:buSzPts val="1800"/>
              <a:buChar char="+"/>
            </a:pPr>
            <a:r>
              <a:rPr lang="en"/>
              <a:t>Tích hợp liên tục</a:t>
            </a:r>
            <a:endParaRPr/>
          </a:p>
          <a:p>
            <a:pPr indent="-342900" lvl="0" marL="914400" rtl="0" algn="l">
              <a:spcBef>
                <a:spcPts val="0"/>
              </a:spcBef>
              <a:spcAft>
                <a:spcPts val="0"/>
              </a:spcAft>
              <a:buSzPts val="1800"/>
              <a:buChar char="+"/>
            </a:pPr>
            <a:r>
              <a:rPr lang="en"/>
              <a:t>Phát triển theo hướng kiểm thử và giao tiếp nhóm tốt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vấn đề khi mở rộng quy mô phương pháp linh hoạt</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Bảo trì:</a:t>
            </a:r>
            <a:endParaRPr/>
          </a:p>
          <a:p>
            <a:pPr indent="-323850" lvl="0" marL="914400" rtl="0" algn="l">
              <a:spcBef>
                <a:spcPts val="0"/>
              </a:spcBef>
              <a:spcAft>
                <a:spcPts val="0"/>
              </a:spcAft>
              <a:buSzPts val="1500"/>
              <a:buChar char="+"/>
            </a:pPr>
            <a:r>
              <a:rPr lang="en" sz="1500"/>
              <a:t>Thiếu tài liệu</a:t>
            </a:r>
            <a:endParaRPr sz="1500"/>
          </a:p>
          <a:p>
            <a:pPr indent="-323850" lvl="0" marL="914400" rtl="0" algn="l">
              <a:spcBef>
                <a:spcPts val="0"/>
              </a:spcBef>
              <a:spcAft>
                <a:spcPts val="0"/>
              </a:spcAft>
              <a:buSzPts val="1500"/>
              <a:buChar char="+"/>
            </a:pPr>
            <a:r>
              <a:rPr lang="en" sz="1500"/>
              <a:t>Đảm bảo việc tham gia của khách hàng vào sản phẩm</a:t>
            </a:r>
            <a:endParaRPr sz="1500"/>
          </a:p>
          <a:p>
            <a:pPr indent="-323850" lvl="0" marL="914400" rtl="0" algn="l">
              <a:spcBef>
                <a:spcPts val="0"/>
              </a:spcBef>
              <a:spcAft>
                <a:spcPts val="0"/>
              </a:spcAft>
              <a:buSzPts val="1500"/>
              <a:buChar char="+"/>
            </a:pPr>
            <a:r>
              <a:rPr lang="en" sz="1500"/>
              <a:t>Duy trì tính liên tục của nhóm phát triển</a:t>
            </a:r>
            <a:endParaRPr sz="1500"/>
          </a:p>
          <a:p>
            <a:pPr indent="-342900" lvl="0" marL="457200" rtl="0" algn="l">
              <a:spcBef>
                <a:spcPts val="0"/>
              </a:spcBef>
              <a:spcAft>
                <a:spcPts val="0"/>
              </a:spcAft>
              <a:buSzPts val="1800"/>
              <a:buChar char="-"/>
            </a:pPr>
            <a:r>
              <a:rPr lang="en"/>
              <a:t>Vấn đề hệ thống:</a:t>
            </a:r>
            <a:endParaRPr/>
          </a:p>
          <a:p>
            <a:pPr indent="-323850" lvl="0" marL="914400" rtl="0" algn="l">
              <a:spcBef>
                <a:spcPts val="0"/>
              </a:spcBef>
              <a:spcAft>
                <a:spcPts val="0"/>
              </a:spcAft>
              <a:buSzPts val="1500"/>
              <a:buChar char="+"/>
            </a:pPr>
            <a:r>
              <a:rPr lang="en" sz="1500"/>
              <a:t>Quy mô hệ thống: Vì phương pháp linh hoạt chỉ phù hợp với team vừa và nhỏ</a:t>
            </a:r>
            <a:endParaRPr sz="1500"/>
          </a:p>
          <a:p>
            <a:pPr indent="-323850" lvl="0" marL="914400" rtl="0" algn="l">
              <a:spcBef>
                <a:spcPts val="0"/>
              </a:spcBef>
              <a:spcAft>
                <a:spcPts val="0"/>
              </a:spcAft>
              <a:buSzPts val="1500"/>
              <a:buChar char="+"/>
            </a:pPr>
            <a:r>
              <a:rPr lang="en" sz="1500"/>
              <a:t>Cần sử dụng phương pháp hoạch định sẵn khi hệ thống đòi hỏi 1 lượng phân tích lớn trước khi cài đặt</a:t>
            </a:r>
            <a:endParaRPr sz="1500"/>
          </a:p>
          <a:p>
            <a:pPr indent="-323850" lvl="0" marL="914400" rtl="0" algn="l">
              <a:spcBef>
                <a:spcPts val="0"/>
              </a:spcBef>
              <a:spcAft>
                <a:spcPts val="0"/>
              </a:spcAft>
              <a:buSzPts val="1500"/>
              <a:buChar char="+"/>
            </a:pPr>
            <a:r>
              <a:rPr lang="en" sz="1500"/>
              <a:t>Nếu thời gian sử dụng hệ thống lâu thì cần nhiều thời gian cho nhóm phát triển soạn tài liệu thiết kế để truyền đạt ý định ban đầu</a:t>
            </a:r>
            <a:endParaRPr sz="1500"/>
          </a:p>
          <a:p>
            <a:pPr indent="-323850" lvl="0" marL="914400" rtl="0" algn="l">
              <a:spcBef>
                <a:spcPts val="0"/>
              </a:spcBef>
              <a:spcAft>
                <a:spcPts val="0"/>
              </a:spcAft>
              <a:buSzPts val="1500"/>
              <a:buChar char="+"/>
            </a:pPr>
            <a:r>
              <a:rPr lang="en" sz="1500"/>
              <a:t>Nếu hệ thống chịu sự chi phối từ bên ngoài thì phải có tài liệu chi tiết</a:t>
            </a:r>
            <a:endParaRPr sz="1500"/>
          </a:p>
          <a:p>
            <a:pPr indent="-342900" lvl="0" marL="457200" rtl="0" algn="l">
              <a:spcBef>
                <a:spcPts val="0"/>
              </a:spcBef>
              <a:spcAft>
                <a:spcPts val="0"/>
              </a:spcAft>
              <a:buSzPts val="1800"/>
              <a:buChar char="-"/>
            </a:pPr>
            <a:r>
              <a:rPr lang="en"/>
              <a:t>Con người và nhóm</a:t>
            </a:r>
            <a:endParaRPr/>
          </a:p>
          <a:p>
            <a:pPr indent="-323850" lvl="0" marL="914400" rtl="0" algn="l">
              <a:spcBef>
                <a:spcPts val="0"/>
              </a:spcBef>
              <a:spcAft>
                <a:spcPts val="0"/>
              </a:spcAft>
              <a:buSzPts val="1500"/>
              <a:buChar char="+"/>
            </a:pPr>
            <a:r>
              <a:rPr lang="en" sz="1500"/>
              <a:t>Yêu cầu cao hơn về mặt kỹ năng cá nhân</a:t>
            </a:r>
            <a:endParaRPr sz="1500"/>
          </a:p>
          <a:p>
            <a:pPr indent="-323850" lvl="0" marL="914400" rtl="0" algn="l">
              <a:spcBef>
                <a:spcPts val="0"/>
              </a:spcBef>
              <a:spcAft>
                <a:spcPts val="0"/>
              </a:spcAft>
              <a:buSzPts val="1500"/>
              <a:buChar char="+"/>
            </a:pPr>
            <a:r>
              <a:rPr lang="en" sz="1500"/>
              <a:t>Phát triển tài liệu thiết kế để giao tiếp giữa các nhóm</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nhân tố trong hệ thống lớn</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9"/>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Scale up lên hệ thống lớn</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Không thể dùng phương pháp phát triển dần dần hoàn toàn</a:t>
            </a:r>
            <a:endParaRPr/>
          </a:p>
          <a:p>
            <a:pPr indent="-342900" lvl="0" marL="457200" rtl="0" algn="l">
              <a:spcBef>
                <a:spcPts val="0"/>
              </a:spcBef>
              <a:spcAft>
                <a:spcPts val="0"/>
              </a:spcAft>
              <a:buSzPts val="1800"/>
              <a:buChar char="-"/>
            </a:pPr>
            <a:r>
              <a:rPr lang="en"/>
              <a:t>Không thể chỉ có 1 product owner</a:t>
            </a:r>
            <a:endParaRPr/>
          </a:p>
          <a:p>
            <a:pPr indent="-342900" lvl="0" marL="457200" rtl="0" algn="l">
              <a:spcBef>
                <a:spcPts val="0"/>
              </a:spcBef>
              <a:spcAft>
                <a:spcPts val="0"/>
              </a:spcAft>
              <a:buSzPts val="1800"/>
              <a:buChar char="-"/>
            </a:pPr>
            <a:r>
              <a:rPr lang="en"/>
              <a:t>Cần nhiều tài liệu thiết kế và hệ thống</a:t>
            </a:r>
            <a:endParaRPr/>
          </a:p>
          <a:p>
            <a:pPr indent="-342900" lvl="0" marL="457200" rtl="0" algn="l">
              <a:spcBef>
                <a:spcPts val="0"/>
              </a:spcBef>
              <a:spcAft>
                <a:spcPts val="0"/>
              </a:spcAft>
              <a:buSzPts val="1800"/>
              <a:buChar char="-"/>
            </a:pPr>
            <a:r>
              <a:rPr lang="en"/>
              <a:t>Thiết kế tài liệu giúp giao tiếp giữa các nhóm phát triển</a:t>
            </a:r>
            <a:endParaRPr/>
          </a:p>
          <a:p>
            <a:pPr indent="-342900" lvl="0" marL="457200" rtl="0" algn="l">
              <a:spcBef>
                <a:spcPts val="0"/>
              </a:spcBef>
              <a:spcAft>
                <a:spcPts val="0"/>
              </a:spcAft>
              <a:buSzPts val="1800"/>
              <a:buChar char="-"/>
            </a:pPr>
            <a:r>
              <a:rPr lang="en"/>
              <a:t>Tạo các bản release đều đặn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Yêu cầu</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600"/>
              </a:spcBef>
              <a:spcAft>
                <a:spcPts val="0"/>
              </a:spcAft>
              <a:buClr>
                <a:schemeClr val="dk1"/>
              </a:buClr>
              <a:buSzPts val="2400"/>
              <a:buChar char="●"/>
            </a:pPr>
            <a:r>
              <a:rPr lang="en" sz="2400">
                <a:solidFill>
                  <a:schemeClr val="dk1"/>
                </a:solidFill>
              </a:rPr>
              <a:t>Đây là Bài tập nhóm.</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Thời gian thực hiện : 1 giờ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Nội dung</a:t>
            </a:r>
            <a:endParaRPr sz="2400">
              <a:solidFill>
                <a:schemeClr val="dk1"/>
              </a:solidFill>
            </a:endParaRPr>
          </a:p>
          <a:p>
            <a:pPr indent="-342900" lvl="1" marL="914400" rtl="0" algn="l">
              <a:spcBef>
                <a:spcPts val="0"/>
              </a:spcBef>
              <a:spcAft>
                <a:spcPts val="0"/>
              </a:spcAft>
              <a:buSzPts val="1800"/>
              <a:buChar char="○"/>
            </a:pPr>
            <a:r>
              <a:rPr lang="en" sz="1800"/>
              <a:t>Nhóm sẽ xem lại một bài học được gán cho nhóm (xem file Google Sheet cùng thư mục), chọn các ý chính của bài học và biểu diễn lại theo cách của các bạn, sử dụng từ ngữ của bạn.</a:t>
            </a:r>
            <a:endParaRPr sz="1800"/>
          </a:p>
          <a:p>
            <a:pPr indent="-342900" lvl="1" marL="914400" rtl="0" algn="l">
              <a:spcBef>
                <a:spcPts val="0"/>
              </a:spcBef>
              <a:spcAft>
                <a:spcPts val="0"/>
              </a:spcAft>
              <a:buSzPts val="1800"/>
              <a:buChar char="○"/>
            </a:pPr>
            <a:r>
              <a:rPr lang="en" sz="1800"/>
              <a:t>Nhóm có thể sử dụng bất kỳ cách biểu diễn nào (tự vẽ hình, sử dụng mind map, viết text. …)</a:t>
            </a:r>
            <a:endParaRPr sz="2000">
              <a:solidFill>
                <a:schemeClr val="dk1"/>
              </a:solidFill>
            </a:endParaRPr>
          </a:p>
          <a:p>
            <a:pPr indent="0" lvl="0" marL="914400" rtl="0" algn="just">
              <a:spcBef>
                <a:spcPts val="1200"/>
              </a:spcBef>
              <a:spcAft>
                <a:spcPts val="0"/>
              </a:spcAft>
              <a:buNone/>
            </a:pPr>
            <a:r>
              <a:t/>
            </a:r>
            <a:endParaRPr sz="2000">
              <a:solidFill>
                <a:schemeClr val="dk1"/>
              </a:solidFill>
            </a:endParaRPr>
          </a:p>
          <a:p>
            <a:pPr indent="0" lvl="0" marL="914400" rtl="0" algn="just">
              <a:spcBef>
                <a:spcPts val="700"/>
              </a:spcBef>
              <a:spcAft>
                <a:spcPts val="0"/>
              </a:spcAft>
              <a:buNone/>
            </a:pPr>
            <a:r>
              <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Các phương pháp linh hoạt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Phát triển phần mềm nhanh: Là yêu cầu quan trọng nhất đối với hệ thống phần mềm hiện nay. Đáp ứng được nhu cầu của các tác vụ thương mại, giảm thời gian phân phối của các hệ thống phần mềm sử dụng được</a:t>
            </a:r>
            <a:endParaRPr/>
          </a:p>
          <a:p>
            <a:pPr indent="-342900" lvl="0" marL="457200" rtl="0" algn="l">
              <a:spcBef>
                <a:spcPts val="0"/>
              </a:spcBef>
              <a:spcAft>
                <a:spcPts val="0"/>
              </a:spcAft>
              <a:buSzPts val="1800"/>
              <a:buChar char="-"/>
            </a:pPr>
            <a:r>
              <a:rPr lang="en"/>
              <a:t>Phát triển linh hoạt: Đặc tả,thiết kế</a:t>
            </a:r>
            <a:r>
              <a:rPr lang="en"/>
              <a:t> và cài đặt</a:t>
            </a:r>
            <a:r>
              <a:rPr lang="en"/>
              <a:t> đan xen nhau, phân phối các phiên bản thường xuyên và các stakeholder tham gia vào việc đánh giá các phiên bản. Sử dụng IDE và các công cụ đồ họa để phát triển giao diện người dùng, giảm thiểu tài liệu và tập trung vào mã nguồn hoạt động được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Phát triển linh hoạt và hoạch định sẵn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300037" lvl="0" marL="457200" rtl="0" algn="l">
              <a:spcBef>
                <a:spcPts val="0"/>
              </a:spcBef>
              <a:spcAft>
                <a:spcPts val="0"/>
              </a:spcAft>
              <a:buSzPct val="100000"/>
              <a:buChar char="-"/>
            </a:pPr>
            <a:r>
              <a:rPr lang="en"/>
              <a:t>Bối cảnh: Thiết kế phần mềm với mức phụ phí cao vào những năm 80 90 dẫn đến việc ra đời các phương pháp linh hoạt</a:t>
            </a:r>
            <a:endParaRPr/>
          </a:p>
          <a:p>
            <a:pPr indent="-300037" lvl="0" marL="914400" rtl="0" algn="l">
              <a:spcBef>
                <a:spcPts val="0"/>
              </a:spcBef>
              <a:spcAft>
                <a:spcPts val="0"/>
              </a:spcAft>
              <a:buSzPct val="100000"/>
              <a:buChar char="+"/>
            </a:pPr>
            <a:r>
              <a:rPr lang="en"/>
              <a:t>Tập trung vào mà nguồn hơn là thiết kế</a:t>
            </a:r>
            <a:endParaRPr/>
          </a:p>
          <a:p>
            <a:pPr indent="-300037" lvl="0" marL="914400" rtl="0" algn="l">
              <a:spcBef>
                <a:spcPts val="0"/>
              </a:spcBef>
              <a:spcAft>
                <a:spcPts val="0"/>
              </a:spcAft>
              <a:buSzPct val="100000"/>
              <a:buChar char="+"/>
            </a:pPr>
            <a:r>
              <a:rPr lang="en"/>
              <a:t>Phát triển theo kiểu vòng lặp</a:t>
            </a:r>
            <a:endParaRPr/>
          </a:p>
          <a:p>
            <a:pPr indent="-300037" lvl="0" marL="914400" rtl="0" algn="l">
              <a:spcBef>
                <a:spcPts val="0"/>
              </a:spcBef>
              <a:spcAft>
                <a:spcPts val="0"/>
              </a:spcAft>
              <a:buSzPct val="100000"/>
              <a:buChar char="+"/>
            </a:pPr>
            <a:r>
              <a:rPr lang="en"/>
              <a:t>Phân phối sản phẩm nhanh và cải tiến nhanh</a:t>
            </a:r>
            <a:endParaRPr/>
          </a:p>
          <a:p>
            <a:pPr indent="-300037" lvl="0" marL="457200" rtl="0" algn="l">
              <a:spcBef>
                <a:spcPts val="0"/>
              </a:spcBef>
              <a:spcAft>
                <a:spcPts val="0"/>
              </a:spcAft>
              <a:buSzPct val="100000"/>
              <a:buChar char="-"/>
            </a:pPr>
            <a:r>
              <a:rPr lang="en"/>
              <a:t>Mục tiêu: Giảm các phụ phí trong quy trình phần mềm</a:t>
            </a:r>
            <a:endParaRPr/>
          </a:p>
          <a:p>
            <a:pPr indent="-300037" lvl="0" marL="457200" rtl="0" algn="l">
              <a:spcBef>
                <a:spcPts val="0"/>
              </a:spcBef>
              <a:spcAft>
                <a:spcPts val="0"/>
              </a:spcAft>
              <a:buSzPct val="100000"/>
              <a:buChar char="-"/>
            </a:pPr>
            <a:r>
              <a:rPr lang="en"/>
              <a:t>Phát triển hoạch định sẵn: Lên kế hoạch cho dự án từ trước và phát triển dựa vào các giai đoạn tách biệt, mô hình linh hoạt và vòng lặp xảy ra trong các hoạt động</a:t>
            </a:r>
            <a:endParaRPr/>
          </a:p>
          <a:p>
            <a:pPr indent="-300037" lvl="0" marL="457200" rtl="0" algn="l">
              <a:spcBef>
                <a:spcPts val="0"/>
              </a:spcBef>
              <a:spcAft>
                <a:spcPts val="0"/>
              </a:spcAft>
              <a:buSzPct val="100000"/>
              <a:buChar char="-"/>
            </a:pPr>
            <a:r>
              <a:rPr lang="en"/>
              <a:t>Phát triển linh hoạt: Đặc tả, thiết kế và cài đặt đan xen nhau. Thương luợng trong quá trình phát triển để quyết định đầu ra</a:t>
            </a:r>
            <a:endParaRPr/>
          </a:p>
          <a:p>
            <a:pPr indent="-300037" lvl="0" marL="457200" rtl="0" algn="l">
              <a:spcBef>
                <a:spcPts val="0"/>
              </a:spcBef>
              <a:spcAft>
                <a:spcPts val="0"/>
              </a:spcAft>
              <a:buSzPct val="100000"/>
              <a:buChar char="-"/>
            </a:pPr>
            <a:r>
              <a:rPr lang="en"/>
              <a:t>Nguyên lý: </a:t>
            </a:r>
            <a:endParaRPr/>
          </a:p>
          <a:p>
            <a:pPr indent="-300037" lvl="0" marL="457200" rtl="0" algn="l">
              <a:spcBef>
                <a:spcPts val="0"/>
              </a:spcBef>
              <a:spcAft>
                <a:spcPts val="0"/>
              </a:spcAft>
              <a:buSzPct val="100000"/>
              <a:buChar char="+"/>
            </a:pPr>
            <a:r>
              <a:rPr lang="en"/>
              <a:t>Có sự tham gia trực tiếp của khách hàng vào việc cung cấp yêu cầu và đánh giá các vòng lặp</a:t>
            </a:r>
            <a:endParaRPr/>
          </a:p>
          <a:p>
            <a:pPr indent="-300037" lvl="0" marL="457200" rtl="0" algn="l">
              <a:spcBef>
                <a:spcPts val="0"/>
              </a:spcBef>
              <a:spcAft>
                <a:spcPts val="0"/>
              </a:spcAft>
              <a:buSzPct val="100000"/>
              <a:buChar char="+"/>
            </a:pPr>
            <a:r>
              <a:rPr lang="en"/>
              <a:t>Phát triển dần dần từng phần theo yêu cầu</a:t>
            </a:r>
            <a:endParaRPr/>
          </a:p>
          <a:p>
            <a:pPr indent="-300037" lvl="0" marL="457200" rtl="0" algn="l">
              <a:spcBef>
                <a:spcPts val="0"/>
              </a:spcBef>
              <a:spcAft>
                <a:spcPts val="0"/>
              </a:spcAft>
              <a:buSzPct val="100000"/>
              <a:buChar char="+"/>
            </a:pPr>
            <a:r>
              <a:rPr lang="en"/>
              <a:t>Chú trọng vào con người hơn là quy trình: Khai thác kỹ năng của nhóm phát triển</a:t>
            </a:r>
            <a:endParaRPr/>
          </a:p>
          <a:p>
            <a:pPr indent="-300037" lvl="0" marL="457200" rtl="0" algn="l">
              <a:spcBef>
                <a:spcPts val="0"/>
              </a:spcBef>
              <a:spcAft>
                <a:spcPts val="0"/>
              </a:spcAft>
              <a:buSzPct val="100000"/>
              <a:buChar char="+"/>
            </a:pPr>
            <a:r>
              <a:rPr lang="en"/>
              <a:t>Chấp nhận thay đổi: Thiết kế hệ thống có thể thay đổi được</a:t>
            </a:r>
            <a:endParaRPr/>
          </a:p>
          <a:p>
            <a:pPr indent="-300037" lvl="0" marL="457200" rtl="0" algn="l">
              <a:spcBef>
                <a:spcPts val="0"/>
              </a:spcBef>
              <a:spcAft>
                <a:spcPts val="0"/>
              </a:spcAft>
              <a:buSzPct val="100000"/>
              <a:buChar char="+"/>
            </a:pPr>
            <a:r>
              <a:rPr lang="en"/>
              <a:t>Duy trì sự đơn giản: Tập trung vào tính đơn giản của toàn bộ phần mềm và quy trình phát triển, chủ động loại bỏ những điểm phức tạp khỏi hệ thống</a:t>
            </a:r>
            <a:endParaRPr/>
          </a:p>
          <a:p>
            <a:pPr indent="-300037" lvl="0" marL="457200" rtl="0" algn="l">
              <a:spcBef>
                <a:spcPts val="0"/>
              </a:spcBef>
              <a:spcAft>
                <a:spcPts val="0"/>
              </a:spcAft>
              <a:buSzPct val="100000"/>
              <a:buChar char="-"/>
            </a:pPr>
            <a:r>
              <a:rPr lang="en"/>
              <a:t>Tập trung vào các nhóm phát triển nhỏ, gắn kết chặt chẽ</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Đặc tả linh hoạt và hoạch định sẵn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Hoạch định sẵn: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Linh hoạt: </a:t>
            </a:r>
            <a:endParaRPr/>
          </a:p>
        </p:txBody>
      </p:sp>
      <p:pic>
        <p:nvPicPr>
          <p:cNvPr id="80" name="Google Shape;80;p17"/>
          <p:cNvPicPr preferRelativeResize="0"/>
          <p:nvPr/>
        </p:nvPicPr>
        <p:blipFill>
          <a:blip r:embed="rId3">
            <a:alphaModFix/>
          </a:blip>
          <a:stretch>
            <a:fillRect/>
          </a:stretch>
        </p:blipFill>
        <p:spPr>
          <a:xfrm>
            <a:off x="4400125" y="1017725"/>
            <a:ext cx="3566275" cy="2069450"/>
          </a:xfrm>
          <a:prstGeom prst="rect">
            <a:avLst/>
          </a:prstGeom>
          <a:noFill/>
          <a:ln>
            <a:noFill/>
          </a:ln>
        </p:spPr>
      </p:pic>
      <p:pic>
        <p:nvPicPr>
          <p:cNvPr id="81" name="Google Shape;81;p17"/>
          <p:cNvPicPr preferRelativeResize="0"/>
          <p:nvPr/>
        </p:nvPicPr>
        <p:blipFill>
          <a:blip r:embed="rId4">
            <a:alphaModFix/>
          </a:blip>
          <a:stretch>
            <a:fillRect/>
          </a:stretch>
        </p:blipFill>
        <p:spPr>
          <a:xfrm>
            <a:off x="2048045" y="3570820"/>
            <a:ext cx="3875576" cy="131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yếu tố liên quan đến linh hoạt và hoạch định sẵn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311700" y="1152475"/>
            <a:ext cx="8520599" cy="345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Extreme programming (XP)</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GIới thiệu:</a:t>
            </a:r>
            <a:endParaRPr/>
          </a:p>
          <a:p>
            <a:pPr indent="-334327" lvl="0" marL="457200" rtl="0" algn="l">
              <a:spcBef>
                <a:spcPts val="0"/>
              </a:spcBef>
              <a:spcAft>
                <a:spcPts val="0"/>
              </a:spcAft>
              <a:buSzPct val="100000"/>
              <a:buChar char="-"/>
            </a:pPr>
            <a:r>
              <a:rPr lang="en"/>
              <a:t>Là phương pháp nổi tiếng, được sử dụng rộng rãi.</a:t>
            </a:r>
            <a:endParaRPr/>
          </a:p>
          <a:p>
            <a:pPr indent="-334327" lvl="0" marL="457200" rtl="0" algn="l">
              <a:spcBef>
                <a:spcPts val="0"/>
              </a:spcBef>
              <a:spcAft>
                <a:spcPts val="0"/>
              </a:spcAft>
              <a:buSzPct val="100000"/>
              <a:buChar char="-"/>
            </a:pPr>
            <a:r>
              <a:rPr lang="en"/>
              <a:t>Tiếp cận “cực đoan” đối với phát triển vòng lặp:</a:t>
            </a:r>
            <a:endParaRPr/>
          </a:p>
          <a:p>
            <a:pPr indent="-334327" lvl="0" marL="914400" rtl="0" algn="l">
              <a:spcBef>
                <a:spcPts val="0"/>
              </a:spcBef>
              <a:spcAft>
                <a:spcPts val="0"/>
              </a:spcAft>
              <a:buSzPct val="100000"/>
              <a:buChar char="+"/>
            </a:pPr>
            <a:r>
              <a:rPr lang="en"/>
              <a:t>Các phiên bản mới của 1 hệ thống có thể được phát triển, tích hợp, và kiểm thử bởi nhiều lập trình viên trong 1 ngày</a:t>
            </a:r>
            <a:endParaRPr/>
          </a:p>
          <a:p>
            <a:pPr indent="-334327" lvl="0" marL="914400" rtl="0" algn="l">
              <a:spcBef>
                <a:spcPts val="0"/>
              </a:spcBef>
              <a:spcAft>
                <a:spcPts val="0"/>
              </a:spcAft>
              <a:buSzPct val="100000"/>
              <a:buChar char="+"/>
            </a:pPr>
            <a:r>
              <a:rPr lang="en"/>
              <a:t>Phiên bản chỉ được chấp nhận nếu chạy test trên bản đó thành công</a:t>
            </a:r>
            <a:endParaRPr/>
          </a:p>
          <a:p>
            <a:pPr indent="-334327" lvl="0" marL="914400" rtl="0" algn="l">
              <a:spcBef>
                <a:spcPts val="0"/>
              </a:spcBef>
              <a:spcAft>
                <a:spcPts val="0"/>
              </a:spcAft>
              <a:buSzPct val="100000"/>
              <a:buChar char="+"/>
            </a:pPr>
            <a:r>
              <a:rPr lang="en"/>
              <a:t>Các phần được phân phối tới khách hàng 2 tuần 1 lần</a:t>
            </a:r>
            <a:endParaRPr/>
          </a:p>
          <a:p>
            <a:pPr indent="-334327" lvl="0" marL="457200" rtl="0" algn="l">
              <a:spcBef>
                <a:spcPts val="0"/>
              </a:spcBef>
              <a:spcAft>
                <a:spcPts val="0"/>
              </a:spcAft>
              <a:buSzPct val="100000"/>
              <a:buChar char="●"/>
            </a:pPr>
            <a:r>
              <a:rPr lang="en"/>
              <a:t>Các nguyên tắc:</a:t>
            </a:r>
            <a:endParaRPr/>
          </a:p>
          <a:p>
            <a:pPr indent="-334327" lvl="0" marL="457200" rtl="0" algn="l">
              <a:spcBef>
                <a:spcPts val="0"/>
              </a:spcBef>
              <a:spcAft>
                <a:spcPts val="0"/>
              </a:spcAft>
              <a:buSzPct val="100000"/>
              <a:buChar char="-"/>
            </a:pPr>
            <a:r>
              <a:rPr lang="en"/>
              <a:t>Phát triển từng phần: được hỗ trợ thông qua các bản release nhỏ, thường xuyên</a:t>
            </a:r>
            <a:endParaRPr/>
          </a:p>
          <a:p>
            <a:pPr indent="-334327" lvl="0" marL="457200" rtl="0" algn="l">
              <a:spcBef>
                <a:spcPts val="0"/>
              </a:spcBef>
              <a:spcAft>
                <a:spcPts val="0"/>
              </a:spcAft>
              <a:buSzPct val="100000"/>
              <a:buChar char="-"/>
            </a:pPr>
            <a:r>
              <a:rPr lang="en"/>
              <a:t>Sự tham gia của khách hàng: cam kết tham gia toàn thời gian với đội ngũ phát triển</a:t>
            </a:r>
            <a:endParaRPr/>
          </a:p>
          <a:p>
            <a:pPr indent="-334327" lvl="0" marL="457200" rtl="0" algn="l">
              <a:spcBef>
                <a:spcPts val="0"/>
              </a:spcBef>
              <a:spcAft>
                <a:spcPts val="0"/>
              </a:spcAft>
              <a:buSzPct val="100000"/>
              <a:buChar char="-"/>
            </a:pPr>
            <a:r>
              <a:rPr lang="en"/>
              <a:t>Đặt nặng yếu tố con người thông qua lập trình cặp</a:t>
            </a:r>
            <a:endParaRPr/>
          </a:p>
          <a:p>
            <a:pPr indent="-334327" lvl="0" marL="457200" rtl="0" algn="l">
              <a:spcBef>
                <a:spcPts val="0"/>
              </a:spcBef>
              <a:spcAft>
                <a:spcPts val="0"/>
              </a:spcAft>
              <a:buSzPct val="100000"/>
              <a:buChar char="-"/>
            </a:pPr>
            <a:r>
              <a:rPr lang="en"/>
              <a:t>Các thay đổi được hỗ trợ thông qua các bản release thường xuyên</a:t>
            </a:r>
            <a:endParaRPr/>
          </a:p>
          <a:p>
            <a:pPr indent="-334327" lvl="0" marL="457200" rtl="0" algn="l">
              <a:spcBef>
                <a:spcPts val="0"/>
              </a:spcBef>
              <a:spcAft>
                <a:spcPts val="0"/>
              </a:spcAft>
              <a:buSzPct val="100000"/>
              <a:buChar char="-"/>
            </a:pPr>
            <a:r>
              <a:rPr lang="en"/>
              <a:t>Duy trì tính đơn giản thông qua việc cải thiện thường xuyên mã nguồn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Vòng lặp các bản release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311700" y="1152475"/>
            <a:ext cx="8520601"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practice của XP</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Lập kế hoạch tăng dần</a:t>
            </a:r>
            <a:endParaRPr/>
          </a:p>
          <a:p>
            <a:pPr indent="-342900" lvl="0" marL="457200" rtl="0" algn="l">
              <a:spcBef>
                <a:spcPts val="0"/>
              </a:spcBef>
              <a:spcAft>
                <a:spcPts val="0"/>
              </a:spcAft>
              <a:buSzPts val="1800"/>
              <a:buAutoNum type="arabicPeriod"/>
            </a:pPr>
            <a:r>
              <a:rPr lang="en"/>
              <a:t>Các bản release nhỏ</a:t>
            </a:r>
            <a:endParaRPr/>
          </a:p>
          <a:p>
            <a:pPr indent="-342900" lvl="0" marL="457200" rtl="0" algn="l">
              <a:spcBef>
                <a:spcPts val="0"/>
              </a:spcBef>
              <a:spcAft>
                <a:spcPts val="0"/>
              </a:spcAft>
              <a:buSzPts val="1800"/>
              <a:buAutoNum type="arabicPeriod"/>
            </a:pPr>
            <a:r>
              <a:rPr lang="en"/>
              <a:t>Thiết kế đơn giản</a:t>
            </a:r>
            <a:endParaRPr/>
          </a:p>
          <a:p>
            <a:pPr indent="-342900" lvl="0" marL="457200" rtl="0" algn="l">
              <a:spcBef>
                <a:spcPts val="0"/>
              </a:spcBef>
              <a:spcAft>
                <a:spcPts val="0"/>
              </a:spcAft>
              <a:buSzPts val="1800"/>
              <a:buAutoNum type="arabicPeriod"/>
            </a:pPr>
            <a:r>
              <a:rPr lang="en"/>
              <a:t>Phát triển test trước</a:t>
            </a:r>
            <a:endParaRPr/>
          </a:p>
          <a:p>
            <a:pPr indent="-342900" lvl="0" marL="457200" rtl="0" algn="l">
              <a:spcBef>
                <a:spcPts val="0"/>
              </a:spcBef>
              <a:spcAft>
                <a:spcPts val="0"/>
              </a:spcAft>
              <a:buSzPts val="1800"/>
              <a:buAutoNum type="arabicPeriod"/>
            </a:pPr>
            <a:r>
              <a:rPr lang="en"/>
              <a:t>Cải tiến mã nguồn</a:t>
            </a:r>
            <a:endParaRPr/>
          </a:p>
          <a:p>
            <a:pPr indent="-342900" lvl="0" marL="457200" rtl="0" algn="l">
              <a:spcBef>
                <a:spcPts val="0"/>
              </a:spcBef>
              <a:spcAft>
                <a:spcPts val="0"/>
              </a:spcAft>
              <a:buSzPts val="1800"/>
              <a:buAutoNum type="arabicPeriod"/>
            </a:pPr>
            <a:r>
              <a:rPr lang="en"/>
              <a:t>Lập trình cặp</a:t>
            </a:r>
            <a:endParaRPr/>
          </a:p>
          <a:p>
            <a:pPr indent="-342900" lvl="0" marL="457200" rtl="0" algn="l">
              <a:spcBef>
                <a:spcPts val="0"/>
              </a:spcBef>
              <a:spcAft>
                <a:spcPts val="0"/>
              </a:spcAft>
              <a:buSzPts val="1800"/>
              <a:buAutoNum type="arabicPeriod"/>
            </a:pPr>
            <a:r>
              <a:rPr lang="en"/>
              <a:t>Sở hữu tập thể</a:t>
            </a:r>
            <a:endParaRPr/>
          </a:p>
          <a:p>
            <a:pPr indent="-342900" lvl="0" marL="457200" rtl="0" algn="l">
              <a:spcBef>
                <a:spcPts val="0"/>
              </a:spcBef>
              <a:spcAft>
                <a:spcPts val="0"/>
              </a:spcAft>
              <a:buSzPts val="1800"/>
              <a:buAutoNum type="arabicPeriod"/>
            </a:pPr>
            <a:r>
              <a:rPr lang="en"/>
              <a:t>Tích hợp liên tục</a:t>
            </a:r>
            <a:endParaRPr/>
          </a:p>
          <a:p>
            <a:pPr indent="-342900" lvl="0" marL="457200" rtl="0" algn="l">
              <a:spcBef>
                <a:spcPts val="0"/>
              </a:spcBef>
              <a:spcAft>
                <a:spcPts val="0"/>
              </a:spcAft>
              <a:buSzPts val="1800"/>
              <a:buAutoNum type="arabicPeriod"/>
            </a:pPr>
            <a:r>
              <a:rPr lang="en"/>
              <a:t>Tiến độ bền vững</a:t>
            </a:r>
            <a:endParaRPr/>
          </a:p>
          <a:p>
            <a:pPr indent="-342900" lvl="0" marL="457200" rtl="0" algn="l">
              <a:spcBef>
                <a:spcPts val="0"/>
              </a:spcBef>
              <a:spcAft>
                <a:spcPts val="0"/>
              </a:spcAft>
              <a:buSzPts val="1800"/>
              <a:buAutoNum type="arabicPeriod"/>
            </a:pPr>
            <a:r>
              <a:rPr lang="en"/>
              <a:t>Khách hàng tại chỗ</a:t>
            </a:r>
            <a:endParaRPr/>
          </a:p>
          <a:p>
            <a:pPr indent="-342900" lvl="0" marL="457200" rtl="0" algn="l">
              <a:spcBef>
                <a:spcPts val="0"/>
              </a:spcBef>
              <a:spcAft>
                <a:spcPts val="0"/>
              </a:spcAft>
              <a:buSzPts val="1800"/>
              <a:buChar char="●"/>
            </a:pPr>
            <a:r>
              <a:rPr lang="en"/>
              <a:t>Các practice này không dễ để tích hợp với các practice về quản lý trong đa số các tổ chức → chỉ chọn ra một số practice phù hợp nhất đối với họ</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