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9810e1a62_1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9810e1a62_1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9810e1a62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9810e1a62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9810e1a6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9810e1a6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9810e1a62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9810e1a62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9810e1a62_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9810e1a62_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9810e1a62_4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9810e1a62_4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9810e1a6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9810e1a6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9810e1a62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9810e1a62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9810e1a62_1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9810e1a62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9810e1a62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9810e1a62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fff19ce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fff19ce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9810e1a62_1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9810e1a62_1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9810e1a62_1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9810e1a62_1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9810e1a62_1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9810e1a62_1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9810e1a62_1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9810e1a62_1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9810e1a62_1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9810e1a62_1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9810e1a62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9810e1a6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9810e1a62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9810e1a62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9810e1a62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9810e1a62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9810e1a62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9810e1a62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9810e1a62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9810e1a62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812e00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812e00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9810e1a62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9810e1a62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9810e1a62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9810e1a62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9810e1a62_1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9810e1a62_1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9810e1a62_1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9810e1a62_1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9810e1a62_1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9810e1a62_1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9810e1a62_1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9810e1a62_1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9810e1a62_4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9810e1a62_4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400"/>
              <a:t>Ôn tập</a:t>
            </a:r>
            <a:endParaRPr b="1" sz="4400"/>
          </a:p>
          <a:p>
            <a:pPr indent="0" lvl="0" marL="0" rtl="0" algn="ctr">
              <a:spcBef>
                <a:spcPts val="0"/>
              </a:spcBef>
              <a:spcAft>
                <a:spcPts val="0"/>
              </a:spcAft>
              <a:buNone/>
            </a:pPr>
            <a:r>
              <a:t/>
            </a:r>
            <a:endParaRPr b="1" sz="3400"/>
          </a:p>
          <a:p>
            <a:pPr indent="0" lvl="0" marL="0" rtl="0" algn="ctr">
              <a:spcBef>
                <a:spcPts val="0"/>
              </a:spcBef>
              <a:spcAft>
                <a:spcPts val="0"/>
              </a:spcAft>
              <a:buNone/>
            </a:pPr>
            <a:r>
              <a:rPr b="1" lang="en" sz="3400"/>
              <a:t>Do and share</a:t>
            </a:r>
            <a:endParaRPr sz="5800"/>
          </a:p>
        </p:txBody>
      </p:sp>
      <p:sp>
        <p:nvSpPr>
          <p:cNvPr id="55" name="Google Shape;55;p13"/>
          <p:cNvSpPr txBox="1"/>
          <p:nvPr>
            <p:ph idx="1" type="subTitle"/>
          </p:nvPr>
        </p:nvSpPr>
        <p:spPr>
          <a:xfrm>
            <a:off x="311700" y="2834125"/>
            <a:ext cx="8520600" cy="1959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Nhóm: Connecting</a:t>
            </a:r>
            <a:endParaRPr/>
          </a:p>
          <a:p>
            <a:pPr indent="0" lvl="0" marL="3657600" rtl="0" algn="l">
              <a:spcBef>
                <a:spcPts val="0"/>
              </a:spcBef>
              <a:spcAft>
                <a:spcPts val="0"/>
              </a:spcAft>
              <a:buClr>
                <a:schemeClr val="dk1"/>
              </a:buClr>
              <a:buSzPct val="44777"/>
              <a:buFont typeface="Arial"/>
              <a:buNone/>
            </a:pPr>
            <a:r>
              <a:rPr lang="en" sz="2456"/>
              <a:t>19120694 – Châu Lý Phương Trinh</a:t>
            </a:r>
            <a:endParaRPr sz="2456"/>
          </a:p>
          <a:p>
            <a:pPr indent="0" lvl="0" marL="3657600" rtl="0" algn="l">
              <a:spcBef>
                <a:spcPts val="0"/>
              </a:spcBef>
              <a:spcAft>
                <a:spcPts val="0"/>
              </a:spcAft>
              <a:buClr>
                <a:schemeClr val="dk1"/>
              </a:buClr>
              <a:buSzPct val="44777"/>
              <a:buFont typeface="Arial"/>
              <a:buNone/>
            </a:pPr>
            <a:r>
              <a:rPr lang="en" sz="2456"/>
              <a:t>19120662</a:t>
            </a:r>
            <a:r>
              <a:rPr lang="en" sz="2456"/>
              <a:t> – Đinh Trần Xuân Thi	</a:t>
            </a:r>
            <a:endParaRPr sz="2456"/>
          </a:p>
          <a:p>
            <a:pPr indent="0" lvl="0" marL="3657600" rtl="0" algn="l">
              <a:spcBef>
                <a:spcPts val="0"/>
              </a:spcBef>
              <a:spcAft>
                <a:spcPts val="0"/>
              </a:spcAft>
              <a:buClr>
                <a:schemeClr val="dk1"/>
              </a:buClr>
              <a:buSzPct val="44777"/>
              <a:buFont typeface="Arial"/>
              <a:buNone/>
            </a:pPr>
            <a:r>
              <a:rPr lang="en" sz="2456"/>
              <a:t>19120695 – Nguyễn Văn Trịnh</a:t>
            </a:r>
            <a:endParaRPr sz="2456"/>
          </a:p>
          <a:p>
            <a:pPr indent="457200" lvl="0" marL="3200400" rtl="0" algn="l">
              <a:spcBef>
                <a:spcPts val="0"/>
              </a:spcBef>
              <a:spcAft>
                <a:spcPts val="0"/>
              </a:spcAft>
              <a:buClr>
                <a:schemeClr val="dk1"/>
              </a:buClr>
              <a:buSzPct val="44777"/>
              <a:buFont typeface="Arial"/>
              <a:buNone/>
            </a:pPr>
            <a:r>
              <a:rPr lang="en" sz="2456"/>
              <a:t>19120652 – Nguyễn Trọng Thái</a:t>
            </a:r>
            <a:endParaRPr sz="2456"/>
          </a:p>
          <a:p>
            <a:pPr indent="457200" lvl="0" marL="3200400" rtl="0" algn="l">
              <a:spcBef>
                <a:spcPts val="0"/>
              </a:spcBef>
              <a:spcAft>
                <a:spcPts val="0"/>
              </a:spcAft>
              <a:buClr>
                <a:schemeClr val="dk1"/>
              </a:buClr>
              <a:buSzPct val="44777"/>
              <a:buFont typeface="Arial"/>
              <a:buNone/>
            </a:pPr>
            <a:r>
              <a:rPr lang="en" sz="2456"/>
              <a:t>19120630 – Nguyễn Văn Quân</a:t>
            </a:r>
            <a:endParaRPr sz="2456"/>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Giới thiệu</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Sử dụng các mô hình kiến trúc</a:t>
            </a:r>
            <a:endParaRPr/>
          </a:p>
          <a:p>
            <a:pPr indent="-342900" lvl="0" marL="914400" rtl="0" algn="l">
              <a:lnSpc>
                <a:spcPct val="150000"/>
              </a:lnSpc>
              <a:spcBef>
                <a:spcPts val="0"/>
              </a:spcBef>
              <a:spcAft>
                <a:spcPts val="0"/>
              </a:spcAft>
              <a:buSzPts val="1800"/>
              <a:buChar char="+"/>
            </a:pPr>
            <a:r>
              <a:rPr lang="en"/>
              <a:t>Là phương tiện để thảo luận về thiết kế hệ thống:</a:t>
            </a:r>
            <a:endParaRPr/>
          </a:p>
          <a:p>
            <a:pPr indent="-342900" lvl="1" marL="1828800" rtl="0" algn="l">
              <a:lnSpc>
                <a:spcPct val="150000"/>
              </a:lnSpc>
              <a:spcBef>
                <a:spcPts val="0"/>
              </a:spcBef>
              <a:spcAft>
                <a:spcPts val="0"/>
              </a:spcAft>
              <a:buSzPts val="1800"/>
              <a:buChar char="+"/>
            </a:pPr>
            <a:r>
              <a:rPr lang="en" sz="1800"/>
              <a:t>Giúp cho việc giao tiếp với các stackholder thuận lợi và đưa ra kế hoạch cho dự án vì nó không chi tiết</a:t>
            </a:r>
            <a:endParaRPr sz="1800"/>
          </a:p>
          <a:p>
            <a:pPr indent="-342900" lvl="1" marL="1828800" rtl="0" algn="l">
              <a:lnSpc>
                <a:spcPct val="150000"/>
              </a:lnSpc>
              <a:spcBef>
                <a:spcPts val="0"/>
              </a:spcBef>
              <a:spcAft>
                <a:spcPts val="0"/>
              </a:spcAft>
              <a:buSzPts val="1800"/>
              <a:buChar char="+"/>
            </a:pPr>
            <a:r>
              <a:rPr lang="en" sz="1800"/>
              <a:t>Các stackholder có thể hình dung được mô hình hệ thống</a:t>
            </a:r>
            <a:endParaRPr sz="1800"/>
          </a:p>
          <a:p>
            <a:pPr indent="-342900" lvl="0" marL="914400" rtl="0" algn="l">
              <a:lnSpc>
                <a:spcPct val="150000"/>
              </a:lnSpc>
              <a:spcBef>
                <a:spcPts val="0"/>
              </a:spcBef>
              <a:spcAft>
                <a:spcPts val="0"/>
              </a:spcAft>
              <a:buSzPts val="1800"/>
              <a:buChar char="+"/>
            </a:pPr>
            <a:r>
              <a:rPr lang="en"/>
              <a:t>Là cách để viết tài liệu về kiến trúc đã được thiết kế: mục tiêu là tạo ra một mô hình hoàn chỉnh, chỉ ra được các component hệ thống, giao diện và các kết nối của chúng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418700" y="5355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1820">
                <a:solidFill>
                  <a:schemeClr val="dk2"/>
                </a:solidFill>
              </a:rPr>
              <a:t>2</a:t>
            </a:r>
            <a:r>
              <a:rPr b="1" lang="en" sz="1820">
                <a:solidFill>
                  <a:schemeClr val="dk2"/>
                </a:solidFill>
              </a:rPr>
              <a:t>. Quyết định chọn kiến trúc thiết kế</a:t>
            </a:r>
            <a:endParaRPr b="1" sz="1820">
              <a:solidFill>
                <a:schemeClr val="dk2"/>
              </a:solidFill>
            </a:endParaRPr>
          </a:p>
          <a:p>
            <a:pPr indent="0" lvl="0" marL="0" rtl="0" algn="l">
              <a:spcBef>
                <a:spcPts val="1200"/>
              </a:spcBef>
              <a:spcAft>
                <a:spcPts val="0"/>
              </a:spcAft>
              <a:buSzPts val="990"/>
              <a:buNone/>
            </a:pPr>
            <a:r>
              <a:t/>
            </a:r>
            <a:endParaRPr sz="2520"/>
          </a:p>
        </p:txBody>
      </p:sp>
      <p:sp>
        <p:nvSpPr>
          <p:cNvPr id="115" name="Google Shape;115;p23"/>
          <p:cNvSpPr txBox="1"/>
          <p:nvPr/>
        </p:nvSpPr>
        <p:spPr>
          <a:xfrm>
            <a:off x="4411200" y="1572400"/>
            <a:ext cx="3728100" cy="4002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FFF2CC"/>
                </a:highlight>
              </a:rPr>
              <a:t>L</a:t>
            </a:r>
            <a:r>
              <a:rPr lang="en">
                <a:highlight>
                  <a:srgbClr val="FFF2CC"/>
                </a:highlight>
              </a:rPr>
              <a:t>à một quy trình sáng tạo</a:t>
            </a:r>
            <a:endParaRPr>
              <a:highlight>
                <a:srgbClr val="FFF2CC"/>
              </a:highlight>
            </a:endParaRPr>
          </a:p>
        </p:txBody>
      </p:sp>
      <p:sp>
        <p:nvSpPr>
          <p:cNvPr id="116" name="Google Shape;116;p23"/>
          <p:cNvSpPr txBox="1"/>
          <p:nvPr/>
        </p:nvSpPr>
        <p:spPr>
          <a:xfrm>
            <a:off x="4411200" y="3123825"/>
            <a:ext cx="3728100" cy="6156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Được xem như là một chuỗi các quyết định hơn là một chuỗi tuần tự các hoạt động</a:t>
            </a:r>
            <a:endParaRPr/>
          </a:p>
        </p:txBody>
      </p:sp>
      <p:sp>
        <p:nvSpPr>
          <p:cNvPr id="117" name="Google Shape;117;p23"/>
          <p:cNvSpPr txBox="1"/>
          <p:nvPr/>
        </p:nvSpPr>
        <p:spPr>
          <a:xfrm>
            <a:off x="502150" y="2321275"/>
            <a:ext cx="3193200" cy="400200"/>
          </a:xfrm>
          <a:prstGeom prst="rect">
            <a:avLst/>
          </a:prstGeom>
          <a:solidFill>
            <a:srgbClr val="FFD966"/>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Đặc điểm của thiết kế kiến trúc</a:t>
            </a:r>
            <a:endParaRPr/>
          </a:p>
        </p:txBody>
      </p:sp>
      <p:cxnSp>
        <p:nvCxnSpPr>
          <p:cNvPr id="118" name="Google Shape;118;p23"/>
          <p:cNvCxnSpPr>
            <a:stCxn id="117" idx="3"/>
            <a:endCxn id="115" idx="1"/>
          </p:cNvCxnSpPr>
          <p:nvPr/>
        </p:nvCxnSpPr>
        <p:spPr>
          <a:xfrm flipH="1" rot="10800000">
            <a:off x="3695350" y="1772575"/>
            <a:ext cx="715800" cy="7488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23"/>
          <p:cNvCxnSpPr>
            <a:stCxn id="117" idx="3"/>
            <a:endCxn id="116" idx="1"/>
          </p:cNvCxnSpPr>
          <p:nvPr/>
        </p:nvCxnSpPr>
        <p:spPr>
          <a:xfrm>
            <a:off x="3695350" y="2521375"/>
            <a:ext cx="715800" cy="9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418700" y="5355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1820">
                <a:solidFill>
                  <a:schemeClr val="dk2"/>
                </a:solidFill>
              </a:rPr>
              <a:t>2</a:t>
            </a:r>
            <a:r>
              <a:rPr b="1" lang="en" sz="1820">
                <a:solidFill>
                  <a:schemeClr val="dk2"/>
                </a:solidFill>
              </a:rPr>
              <a:t>. Quyết định chọn kiến trúc thiết kế</a:t>
            </a:r>
            <a:endParaRPr b="1" sz="1820">
              <a:solidFill>
                <a:schemeClr val="dk2"/>
              </a:solidFill>
            </a:endParaRPr>
          </a:p>
          <a:p>
            <a:pPr indent="0" lvl="0" marL="0" rtl="0" algn="l">
              <a:spcBef>
                <a:spcPts val="1200"/>
              </a:spcBef>
              <a:spcAft>
                <a:spcPts val="0"/>
              </a:spcAft>
              <a:buSzPts val="990"/>
              <a:buNone/>
            </a:pPr>
            <a:r>
              <a:t/>
            </a:r>
            <a:endParaRPr sz="2520"/>
          </a:p>
        </p:txBody>
      </p:sp>
      <p:sp>
        <p:nvSpPr>
          <p:cNvPr id="125" name="Google Shape;125;p24"/>
          <p:cNvSpPr txBox="1"/>
          <p:nvPr>
            <p:ph idx="1" type="body"/>
          </p:nvPr>
        </p:nvSpPr>
        <p:spPr>
          <a:xfrm>
            <a:off x="418700" y="1108250"/>
            <a:ext cx="8000400" cy="3416400"/>
          </a:xfrm>
          <a:prstGeom prst="rect">
            <a:avLst/>
          </a:prstGeom>
        </p:spPr>
        <p:txBody>
          <a:bodyPr anchorCtr="0" anchor="t" bIns="91425" lIns="91425" spcFirstLastPara="1" rIns="91425" wrap="square" tIns="91425">
            <a:normAutofit fontScale="92500"/>
          </a:bodyPr>
          <a:lstStyle/>
          <a:p>
            <a:pPr indent="-334327" lvl="0" marL="457200" rtl="0" algn="l">
              <a:lnSpc>
                <a:spcPct val="150000"/>
              </a:lnSpc>
              <a:spcBef>
                <a:spcPts val="0"/>
              </a:spcBef>
              <a:spcAft>
                <a:spcPts val="0"/>
              </a:spcAft>
              <a:buSzPct val="100000"/>
              <a:buChar char="❖"/>
            </a:pPr>
            <a:r>
              <a:rPr lang="en"/>
              <a:t> Thi</a:t>
            </a:r>
            <a:r>
              <a:rPr lang="en"/>
              <a:t>ết kế kiến trúc là một quy trình sáng tạo</a:t>
            </a:r>
            <a:endParaRPr/>
          </a:p>
          <a:p>
            <a:pPr indent="-334327" lvl="0" marL="914400" rtl="0" algn="l">
              <a:lnSpc>
                <a:spcPct val="150000"/>
              </a:lnSpc>
              <a:spcBef>
                <a:spcPts val="0"/>
              </a:spcBef>
              <a:spcAft>
                <a:spcPts val="0"/>
              </a:spcAft>
              <a:buSzPct val="100000"/>
              <a:buChar char="➔"/>
            </a:pPr>
            <a:r>
              <a:rPr lang="en"/>
              <a:t>Không mang tính cứng nhắc, mỗi một thiết kế kiến trúc sẽ khác nhau tùy theo sự sáng tạo trong quy trình thiết kế</a:t>
            </a:r>
            <a:endParaRPr/>
          </a:p>
          <a:p>
            <a:pPr indent="-334327" lvl="0" marL="914400" rtl="0" algn="l">
              <a:lnSpc>
                <a:spcPct val="150000"/>
              </a:lnSpc>
              <a:spcBef>
                <a:spcPts val="0"/>
              </a:spcBef>
              <a:spcAft>
                <a:spcPts val="0"/>
              </a:spcAft>
              <a:buSzPct val="100000"/>
              <a:buChar char="➔"/>
            </a:pPr>
            <a:r>
              <a:rPr lang="en"/>
              <a:t>Thỏa mãn được các yêu cầu chức năng và phi chức năng của hệ thống</a:t>
            </a:r>
            <a:endParaRPr/>
          </a:p>
          <a:p>
            <a:pPr indent="-334327" lvl="0" marL="914400" rtl="0" algn="l">
              <a:lnSpc>
                <a:spcPct val="150000"/>
              </a:lnSpc>
              <a:spcBef>
                <a:spcPts val="0"/>
              </a:spcBef>
              <a:spcAft>
                <a:spcPts val="0"/>
              </a:spcAft>
              <a:buSzPct val="100000"/>
              <a:buChar char="➔"/>
            </a:pPr>
            <a:r>
              <a:rPr lang="en"/>
              <a:t>Các hoạt động trong quy trình phụ thuộc vào loại ứng dụng được phát triển, kinh nghiệm của người thiết kế kiến trúc và các yêu cầu cụ thể của hệ thống</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262350" y="230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1820">
                <a:solidFill>
                  <a:schemeClr val="dk2"/>
                </a:solidFill>
              </a:rPr>
              <a:t>2. Quyết định chọn kiến trúc thiết kế</a:t>
            </a:r>
            <a:endParaRPr b="1" sz="1820">
              <a:solidFill>
                <a:schemeClr val="dk2"/>
              </a:solidFill>
            </a:endParaRPr>
          </a:p>
          <a:p>
            <a:pPr indent="0" lvl="0" marL="0" rtl="0" algn="l">
              <a:spcBef>
                <a:spcPts val="1200"/>
              </a:spcBef>
              <a:spcAft>
                <a:spcPts val="0"/>
              </a:spcAft>
              <a:buSzPts val="990"/>
              <a:buNone/>
            </a:pPr>
            <a:r>
              <a:t/>
            </a:r>
            <a:endParaRPr sz="2520"/>
          </a:p>
        </p:txBody>
      </p:sp>
      <p:sp>
        <p:nvSpPr>
          <p:cNvPr id="131" name="Google Shape;131;p25"/>
          <p:cNvSpPr txBox="1"/>
          <p:nvPr/>
        </p:nvSpPr>
        <p:spPr>
          <a:xfrm>
            <a:off x="477475" y="2329500"/>
            <a:ext cx="18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8 c</a:t>
            </a:r>
            <a:r>
              <a:rPr lang="en"/>
              <a:t>âu hỏi quyết định </a:t>
            </a:r>
            <a:endParaRPr/>
          </a:p>
        </p:txBody>
      </p:sp>
      <p:sp>
        <p:nvSpPr>
          <p:cNvPr id="132" name="Google Shape;132;p25"/>
          <p:cNvSpPr txBox="1"/>
          <p:nvPr/>
        </p:nvSpPr>
        <p:spPr>
          <a:xfrm>
            <a:off x="3283750" y="732975"/>
            <a:ext cx="47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3" name="Google Shape;133;p25"/>
          <p:cNvSpPr txBox="1"/>
          <p:nvPr/>
        </p:nvSpPr>
        <p:spPr>
          <a:xfrm>
            <a:off x="3283750" y="687850"/>
            <a:ext cx="47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4" name="Google Shape;134;p25"/>
          <p:cNvSpPr txBox="1"/>
          <p:nvPr/>
        </p:nvSpPr>
        <p:spPr>
          <a:xfrm>
            <a:off x="3374350" y="687850"/>
            <a:ext cx="4592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rPr>
              <a:t>Có thể sử dụng kiến trúc ứng dụng tổng quát nào như là</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một template cho hệ thống sẽ được thiết kế không?</a:t>
            </a:r>
            <a:endParaRPr sz="1200">
              <a:solidFill>
                <a:schemeClr val="dk1"/>
              </a:solidFill>
            </a:endParaRPr>
          </a:p>
          <a:p>
            <a:pPr indent="0" lvl="0" marL="0" rtl="0" algn="l">
              <a:spcBef>
                <a:spcPts val="0"/>
              </a:spcBef>
              <a:spcAft>
                <a:spcPts val="0"/>
              </a:spcAft>
              <a:buNone/>
            </a:pPr>
            <a:r>
              <a:t/>
            </a:r>
            <a:endParaRPr sz="1200"/>
          </a:p>
        </p:txBody>
      </p:sp>
      <p:sp>
        <p:nvSpPr>
          <p:cNvPr id="135" name="Google Shape;135;p25"/>
          <p:cNvSpPr txBox="1"/>
          <p:nvPr/>
        </p:nvSpPr>
        <p:spPr>
          <a:xfrm>
            <a:off x="3374350" y="1279175"/>
            <a:ext cx="5291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rPr>
              <a:t>Hệ thống được phân tán trên nhiều core phần cứng hoặc</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processor như thế nào?</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136" name="Google Shape;136;p25"/>
          <p:cNvSpPr txBox="1"/>
          <p:nvPr/>
        </p:nvSpPr>
        <p:spPr>
          <a:xfrm>
            <a:off x="3374350" y="1888850"/>
            <a:ext cx="477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Có mẫu kiến trúc nào phù hợp?</a:t>
            </a:r>
            <a:endParaRPr sz="1200">
              <a:solidFill>
                <a:schemeClr val="dk1"/>
              </a:solidFill>
            </a:endParaRPr>
          </a:p>
        </p:txBody>
      </p:sp>
      <p:sp>
        <p:nvSpPr>
          <p:cNvPr id="137" name="Google Shape;137;p25"/>
          <p:cNvSpPr txBox="1"/>
          <p:nvPr/>
        </p:nvSpPr>
        <p:spPr>
          <a:xfrm>
            <a:off x="3374350" y="2353863"/>
            <a:ext cx="501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Phương pháp nào được sử dụng để cấu trúc hoá hệ thống?</a:t>
            </a:r>
            <a:endParaRPr sz="1200"/>
          </a:p>
        </p:txBody>
      </p:sp>
      <p:sp>
        <p:nvSpPr>
          <p:cNvPr id="138" name="Google Shape;138;p25"/>
          <p:cNvSpPr txBox="1"/>
          <p:nvPr/>
        </p:nvSpPr>
        <p:spPr>
          <a:xfrm>
            <a:off x="3374350" y="2860050"/>
            <a:ext cx="5011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Hệ thống được phân rã thành các module như thế nào?</a:t>
            </a:r>
            <a:endParaRPr sz="1200"/>
          </a:p>
        </p:txBody>
      </p:sp>
      <p:sp>
        <p:nvSpPr>
          <p:cNvPr id="139" name="Google Shape;139;p25"/>
          <p:cNvSpPr txBox="1"/>
          <p:nvPr/>
        </p:nvSpPr>
        <p:spPr>
          <a:xfrm>
            <a:off x="3374350" y="3943875"/>
            <a:ext cx="588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Kiến trúc được thiết kế như thế nào để thoả mãn tốt nhất</a:t>
            </a:r>
            <a:endParaRPr sz="1200">
              <a:solidFill>
                <a:schemeClr val="dk1"/>
              </a:solidFill>
            </a:endParaRPr>
          </a:p>
          <a:p>
            <a:pPr indent="0" lvl="0" marL="0" rtl="0" algn="l">
              <a:spcBef>
                <a:spcPts val="0"/>
              </a:spcBef>
              <a:spcAft>
                <a:spcPts val="0"/>
              </a:spcAft>
              <a:buNone/>
            </a:pPr>
            <a:r>
              <a:rPr lang="en" sz="1200">
                <a:solidFill>
                  <a:schemeClr val="dk1"/>
                </a:solidFill>
              </a:rPr>
              <a:t>các yêu cầu phi chức năng của hệ thống?</a:t>
            </a:r>
            <a:endParaRPr sz="1200">
              <a:solidFill>
                <a:schemeClr val="dk1"/>
              </a:solidFill>
            </a:endParaRPr>
          </a:p>
        </p:txBody>
      </p:sp>
      <p:sp>
        <p:nvSpPr>
          <p:cNvPr id="140" name="Google Shape;140;p25"/>
          <p:cNvSpPr txBox="1"/>
          <p:nvPr/>
        </p:nvSpPr>
        <p:spPr>
          <a:xfrm>
            <a:off x="3374350" y="4551525"/>
            <a:ext cx="555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Kiến trúc được viết thành tài liệu như thế nào?</a:t>
            </a:r>
            <a:endParaRPr sz="1200"/>
          </a:p>
        </p:txBody>
      </p:sp>
      <p:sp>
        <p:nvSpPr>
          <p:cNvPr id="141" name="Google Shape;141;p25"/>
          <p:cNvSpPr txBox="1"/>
          <p:nvPr/>
        </p:nvSpPr>
        <p:spPr>
          <a:xfrm>
            <a:off x="3374350" y="3366225"/>
            <a:ext cx="519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rPr>
              <a:t>Chiến thuật nào được sử dụng để điều khiển hoạt động của</a:t>
            </a:r>
            <a:endParaRPr sz="1200">
              <a:solidFill>
                <a:schemeClr val="dk1"/>
              </a:solidFill>
            </a:endParaRPr>
          </a:p>
          <a:p>
            <a:pPr indent="0" lvl="0" marL="0" rtl="0" algn="l">
              <a:spcBef>
                <a:spcPts val="0"/>
              </a:spcBef>
              <a:spcAft>
                <a:spcPts val="0"/>
              </a:spcAft>
              <a:buNone/>
            </a:pPr>
            <a:r>
              <a:rPr lang="en" sz="1200">
                <a:solidFill>
                  <a:schemeClr val="dk1"/>
                </a:solidFill>
              </a:rPr>
              <a:t>các component trong hệ thống?</a:t>
            </a:r>
            <a:endParaRPr sz="1200"/>
          </a:p>
        </p:txBody>
      </p:sp>
      <p:cxnSp>
        <p:nvCxnSpPr>
          <p:cNvPr id="142" name="Google Shape;142;p25"/>
          <p:cNvCxnSpPr>
            <a:stCxn id="131" idx="3"/>
            <a:endCxn id="134" idx="1"/>
          </p:cNvCxnSpPr>
          <p:nvPr/>
        </p:nvCxnSpPr>
        <p:spPr>
          <a:xfrm flipH="1" rot="10800000">
            <a:off x="2362075" y="1057200"/>
            <a:ext cx="1012200" cy="14724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25"/>
          <p:cNvCxnSpPr>
            <a:stCxn id="131" idx="3"/>
            <a:endCxn id="135" idx="1"/>
          </p:cNvCxnSpPr>
          <p:nvPr/>
        </p:nvCxnSpPr>
        <p:spPr>
          <a:xfrm flipH="1" rot="10800000">
            <a:off x="2362075" y="1648500"/>
            <a:ext cx="1012200" cy="8811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5"/>
          <p:cNvCxnSpPr>
            <a:stCxn id="131" idx="3"/>
            <a:endCxn id="136" idx="1"/>
          </p:cNvCxnSpPr>
          <p:nvPr/>
        </p:nvCxnSpPr>
        <p:spPr>
          <a:xfrm flipH="1" rot="10800000">
            <a:off x="2362075" y="2073600"/>
            <a:ext cx="1012200" cy="4560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5"/>
          <p:cNvCxnSpPr>
            <a:stCxn id="131" idx="3"/>
            <a:endCxn id="137" idx="1"/>
          </p:cNvCxnSpPr>
          <p:nvPr/>
        </p:nvCxnSpPr>
        <p:spPr>
          <a:xfrm>
            <a:off x="2362075" y="2529600"/>
            <a:ext cx="1012200" cy="90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5"/>
          <p:cNvCxnSpPr>
            <a:stCxn id="131" idx="3"/>
            <a:endCxn id="138" idx="1"/>
          </p:cNvCxnSpPr>
          <p:nvPr/>
        </p:nvCxnSpPr>
        <p:spPr>
          <a:xfrm>
            <a:off x="2362075" y="2529600"/>
            <a:ext cx="1012200" cy="5151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25"/>
          <p:cNvCxnSpPr>
            <a:stCxn id="131" idx="3"/>
            <a:endCxn id="141" idx="1"/>
          </p:cNvCxnSpPr>
          <p:nvPr/>
        </p:nvCxnSpPr>
        <p:spPr>
          <a:xfrm>
            <a:off x="2362075" y="2529600"/>
            <a:ext cx="1012200" cy="11136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25"/>
          <p:cNvCxnSpPr>
            <a:stCxn id="131" idx="3"/>
            <a:endCxn id="139" idx="1"/>
          </p:cNvCxnSpPr>
          <p:nvPr/>
        </p:nvCxnSpPr>
        <p:spPr>
          <a:xfrm>
            <a:off x="2362075" y="2529600"/>
            <a:ext cx="1012200" cy="1691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25"/>
          <p:cNvCxnSpPr>
            <a:stCxn id="131" idx="3"/>
            <a:endCxn id="140" idx="1"/>
          </p:cNvCxnSpPr>
          <p:nvPr/>
        </p:nvCxnSpPr>
        <p:spPr>
          <a:xfrm>
            <a:off x="2362075" y="2529600"/>
            <a:ext cx="1012200" cy="2206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18700" y="5355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1820">
                <a:solidFill>
                  <a:schemeClr val="dk2"/>
                </a:solidFill>
              </a:rPr>
              <a:t>2. Quyết định chọn kiến trúc thiết kế</a:t>
            </a:r>
            <a:endParaRPr b="1" sz="1820">
              <a:solidFill>
                <a:schemeClr val="dk2"/>
              </a:solidFill>
            </a:endParaRPr>
          </a:p>
          <a:p>
            <a:pPr indent="0" lvl="0" marL="0" rtl="0" algn="l">
              <a:spcBef>
                <a:spcPts val="1200"/>
              </a:spcBef>
              <a:spcAft>
                <a:spcPts val="0"/>
              </a:spcAft>
              <a:buSzPts val="990"/>
              <a:buNone/>
            </a:pPr>
            <a:r>
              <a:t/>
            </a:r>
            <a:endParaRPr sz="2520"/>
          </a:p>
        </p:txBody>
      </p:sp>
      <p:sp>
        <p:nvSpPr>
          <p:cNvPr id="155" name="Google Shape;155;p26"/>
          <p:cNvSpPr txBox="1"/>
          <p:nvPr>
            <p:ph idx="1" type="body"/>
          </p:nvPr>
        </p:nvSpPr>
        <p:spPr>
          <a:xfrm>
            <a:off x="780825" y="1108250"/>
            <a:ext cx="72927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Char char="❖"/>
            </a:pPr>
            <a:r>
              <a:rPr lang="en"/>
              <a:t>T</a:t>
            </a:r>
            <a:r>
              <a:rPr lang="en"/>
              <a:t>ái sử dụng kiến trúc</a:t>
            </a:r>
            <a:endParaRPr/>
          </a:p>
          <a:p>
            <a:pPr indent="-325755" lvl="0" marL="914400" rtl="0" algn="l">
              <a:lnSpc>
                <a:spcPct val="150000"/>
              </a:lnSpc>
              <a:spcBef>
                <a:spcPts val="0"/>
              </a:spcBef>
              <a:spcAft>
                <a:spcPts val="0"/>
              </a:spcAft>
              <a:buSzPct val="100000"/>
              <a:buChar char="➔"/>
            </a:pPr>
            <a:r>
              <a:rPr lang="en"/>
              <a:t>Các hệ thống có cùng lĩnh vực thường có cấu trúc tương tự nhau, phản ánh đặc điểm của lĩnh vực đó</a:t>
            </a:r>
            <a:endParaRPr/>
          </a:p>
          <a:p>
            <a:pPr indent="-325755" lvl="0" marL="914400" rtl="0" algn="l">
              <a:lnSpc>
                <a:spcPct val="150000"/>
              </a:lnSpc>
              <a:spcBef>
                <a:spcPts val="0"/>
              </a:spcBef>
              <a:spcAft>
                <a:spcPts val="0"/>
              </a:spcAft>
              <a:buSzPct val="100000"/>
              <a:buChar char="➔"/>
            </a:pPr>
            <a:r>
              <a:rPr lang="en"/>
              <a:t>Kiến trúc của một hệ thống có thể được thiết kế dựa vào các mẫu kiến trúc có sẵn</a:t>
            </a:r>
            <a:endParaRPr/>
          </a:p>
          <a:p>
            <a:pPr indent="-325755" lvl="0" marL="914400" rtl="0" algn="l">
              <a:lnSpc>
                <a:spcPct val="150000"/>
              </a:lnSpc>
              <a:spcBef>
                <a:spcPts val="0"/>
              </a:spcBef>
              <a:spcAft>
                <a:spcPts val="0"/>
              </a:spcAft>
              <a:buSzPct val="100000"/>
              <a:buChar char="➔"/>
            </a:pPr>
            <a:r>
              <a:rPr lang="en"/>
              <a:t>M</a:t>
            </a:r>
            <a:r>
              <a:rPr lang="en"/>
              <a:t>ẫu kiến trúc: </a:t>
            </a:r>
            <a:endParaRPr/>
          </a:p>
          <a:p>
            <a:pPr indent="-325755" lvl="0" marL="1371600" rtl="0" algn="l">
              <a:lnSpc>
                <a:spcPct val="150000"/>
              </a:lnSpc>
              <a:spcBef>
                <a:spcPts val="0"/>
              </a:spcBef>
              <a:spcAft>
                <a:spcPts val="0"/>
              </a:spcAft>
              <a:buSzPct val="100000"/>
              <a:buChar char="+"/>
            </a:pPr>
            <a:r>
              <a:rPr lang="en"/>
              <a:t>Mô tả kiến trúc của hệ thống</a:t>
            </a:r>
            <a:endParaRPr/>
          </a:p>
          <a:p>
            <a:pPr indent="-325755" lvl="0" marL="1371600" rtl="0" algn="l">
              <a:lnSpc>
                <a:spcPct val="150000"/>
              </a:lnSpc>
              <a:spcBef>
                <a:spcPts val="0"/>
              </a:spcBef>
              <a:spcAft>
                <a:spcPts val="0"/>
              </a:spcAft>
              <a:buSzPct val="100000"/>
              <a:buChar char="+"/>
            </a:pPr>
            <a:r>
              <a:rPr lang="en"/>
              <a:t>Chứa các đặc điểm chính của một kiến trúc đã được sử dụng qua các hệ thống phần mềm khác nhau</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10475" y="2968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1820">
                <a:solidFill>
                  <a:schemeClr val="dk2"/>
                </a:solidFill>
              </a:rPr>
              <a:t>2. Quyết định chọn kiến trúc thiết kế</a:t>
            </a:r>
            <a:endParaRPr b="1" sz="1820">
              <a:solidFill>
                <a:schemeClr val="dk2"/>
              </a:solidFill>
            </a:endParaRPr>
          </a:p>
          <a:p>
            <a:pPr indent="0" lvl="0" marL="0" rtl="0" algn="l">
              <a:spcBef>
                <a:spcPts val="1200"/>
              </a:spcBef>
              <a:spcAft>
                <a:spcPts val="0"/>
              </a:spcAft>
              <a:buSzPts val="990"/>
              <a:buNone/>
            </a:pPr>
            <a:r>
              <a:t/>
            </a:r>
            <a:endParaRPr sz="2520"/>
          </a:p>
        </p:txBody>
      </p:sp>
      <p:sp>
        <p:nvSpPr>
          <p:cNvPr id="161" name="Google Shape;161;p27"/>
          <p:cNvSpPr txBox="1"/>
          <p:nvPr/>
        </p:nvSpPr>
        <p:spPr>
          <a:xfrm>
            <a:off x="609125" y="2255450"/>
            <a:ext cx="3003600" cy="400200"/>
          </a:xfrm>
          <a:prstGeom prst="rect">
            <a:avLst/>
          </a:prstGeom>
          <a:solidFill>
            <a:srgbClr val="93C47D"/>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K</a:t>
            </a:r>
            <a:r>
              <a:rPr lang="en"/>
              <a:t>iến trúc và đặc điểm của hệ thống</a:t>
            </a:r>
            <a:endParaRPr/>
          </a:p>
        </p:txBody>
      </p:sp>
      <p:sp>
        <p:nvSpPr>
          <p:cNvPr id="162" name="Google Shape;162;p27"/>
          <p:cNvSpPr txBox="1"/>
          <p:nvPr/>
        </p:nvSpPr>
        <p:spPr>
          <a:xfrm>
            <a:off x="4748625" y="971450"/>
            <a:ext cx="3168300" cy="4002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Hiệu năng (Performance)</a:t>
            </a:r>
            <a:endParaRPr/>
          </a:p>
        </p:txBody>
      </p:sp>
      <p:sp>
        <p:nvSpPr>
          <p:cNvPr id="163" name="Google Shape;163;p27"/>
          <p:cNvSpPr txBox="1"/>
          <p:nvPr/>
        </p:nvSpPr>
        <p:spPr>
          <a:xfrm>
            <a:off x="4748625" y="1724625"/>
            <a:ext cx="3168300" cy="4002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Bảo mật (Security)</a:t>
            </a:r>
            <a:endParaRPr/>
          </a:p>
        </p:txBody>
      </p:sp>
      <p:sp>
        <p:nvSpPr>
          <p:cNvPr id="164" name="Google Shape;164;p27"/>
          <p:cNvSpPr txBox="1"/>
          <p:nvPr/>
        </p:nvSpPr>
        <p:spPr>
          <a:xfrm>
            <a:off x="4748625" y="2477800"/>
            <a:ext cx="3168300" cy="4002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An toàn (Safety)</a:t>
            </a:r>
            <a:endParaRPr/>
          </a:p>
        </p:txBody>
      </p:sp>
      <p:sp>
        <p:nvSpPr>
          <p:cNvPr id="165" name="Google Shape;165;p27"/>
          <p:cNvSpPr txBox="1"/>
          <p:nvPr/>
        </p:nvSpPr>
        <p:spPr>
          <a:xfrm>
            <a:off x="4748625" y="3230975"/>
            <a:ext cx="3168300" cy="4002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Tính thường trực (Availability)</a:t>
            </a:r>
            <a:endParaRPr/>
          </a:p>
        </p:txBody>
      </p:sp>
      <p:sp>
        <p:nvSpPr>
          <p:cNvPr id="166" name="Google Shape;166;p27"/>
          <p:cNvSpPr txBox="1"/>
          <p:nvPr/>
        </p:nvSpPr>
        <p:spPr>
          <a:xfrm>
            <a:off x="4748625" y="3984150"/>
            <a:ext cx="3168300" cy="400200"/>
          </a:xfrm>
          <a:prstGeom prst="rect">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Tính dễ bảo trì (Maintainability)</a:t>
            </a:r>
            <a:endParaRPr/>
          </a:p>
        </p:txBody>
      </p:sp>
      <p:cxnSp>
        <p:nvCxnSpPr>
          <p:cNvPr id="167" name="Google Shape;167;p27"/>
          <p:cNvCxnSpPr>
            <a:stCxn id="161" idx="3"/>
          </p:cNvCxnSpPr>
          <p:nvPr/>
        </p:nvCxnSpPr>
        <p:spPr>
          <a:xfrm flipH="1" rot="10800000">
            <a:off x="3612725" y="1122050"/>
            <a:ext cx="1135800" cy="13335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7"/>
          <p:cNvCxnSpPr>
            <a:stCxn id="161" idx="3"/>
            <a:endCxn id="163" idx="1"/>
          </p:cNvCxnSpPr>
          <p:nvPr/>
        </p:nvCxnSpPr>
        <p:spPr>
          <a:xfrm flipH="1" rot="10800000">
            <a:off x="3612725" y="1924850"/>
            <a:ext cx="1135800" cy="5307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7"/>
          <p:cNvCxnSpPr>
            <a:stCxn id="161" idx="3"/>
            <a:endCxn id="164" idx="1"/>
          </p:cNvCxnSpPr>
          <p:nvPr/>
        </p:nvCxnSpPr>
        <p:spPr>
          <a:xfrm>
            <a:off x="3612725" y="2455550"/>
            <a:ext cx="1135800" cy="2223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7"/>
          <p:cNvCxnSpPr>
            <a:stCxn id="161" idx="3"/>
            <a:endCxn id="165" idx="1"/>
          </p:cNvCxnSpPr>
          <p:nvPr/>
        </p:nvCxnSpPr>
        <p:spPr>
          <a:xfrm>
            <a:off x="3612725" y="2455550"/>
            <a:ext cx="1135800" cy="9756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7"/>
          <p:cNvCxnSpPr>
            <a:stCxn id="161" idx="3"/>
            <a:endCxn id="166" idx="1"/>
          </p:cNvCxnSpPr>
          <p:nvPr/>
        </p:nvCxnSpPr>
        <p:spPr>
          <a:xfrm>
            <a:off x="3612725" y="2455550"/>
            <a:ext cx="1135800" cy="172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Các góc nhìn về kiến trúc</a:t>
            </a:r>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Mỗi</a:t>
            </a:r>
            <a:r>
              <a:rPr lang="en"/>
              <a:t> kiến trúc thì chỉ thể hiện một góc nhìn về hệ thống</a:t>
            </a:r>
            <a:endParaRPr/>
          </a:p>
          <a:p>
            <a:pPr indent="457200" lvl="0" marL="0" rtl="0" algn="l">
              <a:spcBef>
                <a:spcPts val="1200"/>
              </a:spcBef>
              <a:spcAft>
                <a:spcPts val="0"/>
              </a:spcAft>
              <a:buNone/>
            </a:pPr>
            <a:r>
              <a:rPr lang="en"/>
              <a:t>=&gt; Khi thiết kế và viết tài liệu, chúng ta cần biểu diễn hệ thống dưới nhiều góc nhìn khác nhau chứ không chỉ nhìn ở một góc nhìn cụ thể nào.</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 Các góc nhìn về kiến trúc</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Mô hình kiến trúc 4 + 1</a:t>
            </a:r>
            <a:endParaRPr/>
          </a:p>
        </p:txBody>
      </p:sp>
      <p:pic>
        <p:nvPicPr>
          <p:cNvPr id="184" name="Google Shape;184;p29"/>
          <p:cNvPicPr preferRelativeResize="0"/>
          <p:nvPr/>
        </p:nvPicPr>
        <p:blipFill>
          <a:blip r:embed="rId3">
            <a:alphaModFix/>
          </a:blip>
          <a:stretch>
            <a:fillRect/>
          </a:stretch>
        </p:blipFill>
        <p:spPr>
          <a:xfrm>
            <a:off x="3514725" y="1060850"/>
            <a:ext cx="4512025" cy="3754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 Các góc nhìn về kiến trúc</a:t>
            </a:r>
            <a:endParaRPr/>
          </a:p>
        </p:txBody>
      </p:sp>
      <p:sp>
        <p:nvSpPr>
          <p:cNvPr id="190" name="Google Shape;19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Trong mô hình kiến trúc 4 + 1 có các góc nhìn:</a:t>
            </a:r>
            <a:endParaRPr/>
          </a:p>
          <a:p>
            <a:pPr indent="-342900" lvl="0" marL="457200" rtl="0" algn="l">
              <a:spcBef>
                <a:spcPts val="1200"/>
              </a:spcBef>
              <a:spcAft>
                <a:spcPts val="0"/>
              </a:spcAft>
              <a:buSzPts val="1800"/>
              <a:buChar char="-"/>
            </a:pPr>
            <a:r>
              <a:rPr lang="en"/>
              <a:t>Logical view: biểu diễn dưới dạng đối tượng và lớp đối tượng (có thể sử dụng biểu đồ lớp, biểu đồ đối tượng, composite structure)</a:t>
            </a:r>
            <a:endParaRPr/>
          </a:p>
          <a:p>
            <a:pPr indent="-342900" lvl="0" marL="457200" rtl="0" algn="l">
              <a:spcBef>
                <a:spcPts val="0"/>
              </a:spcBef>
              <a:spcAft>
                <a:spcPts val="0"/>
              </a:spcAft>
              <a:buSzPts val="1800"/>
              <a:buChar char="-"/>
            </a:pPr>
            <a:r>
              <a:rPr lang="en"/>
              <a:t>Process view: góc nhìn về mặt quy trình, chỉ ra tương tác thực của hệ thống</a:t>
            </a:r>
            <a:endParaRPr/>
          </a:p>
          <a:p>
            <a:pPr indent="-342900" lvl="0" marL="457200" rtl="0" algn="l">
              <a:spcBef>
                <a:spcPts val="0"/>
              </a:spcBef>
              <a:spcAft>
                <a:spcPts val="0"/>
              </a:spcAft>
              <a:buSzPts val="1800"/>
              <a:buChar char="-"/>
            </a:pPr>
            <a:r>
              <a:rPr lang="en"/>
              <a:t>Physical view: liên quan đến việc triển khai của hệ thống</a:t>
            </a:r>
            <a:endParaRPr/>
          </a:p>
          <a:p>
            <a:pPr indent="-342900" lvl="0" marL="457200" rtl="0" algn="l">
              <a:spcBef>
                <a:spcPts val="0"/>
              </a:spcBef>
              <a:spcAft>
                <a:spcPts val="0"/>
              </a:spcAft>
              <a:buSzPts val="1800"/>
              <a:buChar char="-"/>
            </a:pPr>
            <a:r>
              <a:rPr lang="en"/>
              <a:t>Development view: chỉ ra được phần mềm sẽ được phân rã như thế nào</a:t>
            </a:r>
            <a:endParaRPr/>
          </a:p>
          <a:p>
            <a:pPr indent="-342900" lvl="0" marL="457200" rtl="0" algn="l">
              <a:spcBef>
                <a:spcPts val="0"/>
              </a:spcBef>
              <a:spcAft>
                <a:spcPts val="0"/>
              </a:spcAft>
              <a:buSzPts val="1800"/>
              <a:buChar char="-"/>
            </a:pPr>
            <a:r>
              <a:rPr lang="en"/>
              <a:t>Use case: thể hiện tương tác từ bên ngoài, môi trường đến hệ thống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Các kiến trúc mẫu (Architectural pattern)</a:t>
            </a:r>
            <a:endParaRPr/>
          </a:p>
        </p:txBody>
      </p:sp>
      <p:sp>
        <p:nvSpPr>
          <p:cNvPr id="196" name="Google Shape;19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-Là một phương tiện để biểu diễn, chia sẻ và tái sử dụng lại các kiến thức về hệ thống phần mềm</a:t>
            </a:r>
            <a:endParaRPr/>
          </a:p>
          <a:p>
            <a:pPr indent="0" lvl="0" marL="0" rtl="0" algn="l">
              <a:spcBef>
                <a:spcPts val="1200"/>
              </a:spcBef>
              <a:spcAft>
                <a:spcPts val="0"/>
              </a:spcAft>
              <a:buNone/>
            </a:pPr>
            <a:r>
              <a:rPr lang="en"/>
              <a:t>- Một số kiến trúc mẫu </a:t>
            </a:r>
            <a:endParaRPr/>
          </a:p>
          <a:p>
            <a:pPr indent="0" lvl="0" marL="457200" rtl="0" algn="l">
              <a:spcBef>
                <a:spcPts val="1200"/>
              </a:spcBef>
              <a:spcAft>
                <a:spcPts val="0"/>
              </a:spcAft>
              <a:buClr>
                <a:schemeClr val="dk1"/>
              </a:buClr>
              <a:buSzPct val="61111"/>
              <a:buFont typeface="Arial"/>
              <a:buNone/>
            </a:pPr>
            <a:r>
              <a:rPr b="1" lang="en"/>
              <a:t>£ </a:t>
            </a:r>
            <a:r>
              <a:rPr lang="en"/>
              <a:t>Model-View-Controller (MVC)</a:t>
            </a:r>
            <a:endParaRPr/>
          </a:p>
          <a:p>
            <a:pPr indent="0" lvl="0" marL="457200" rtl="0" algn="l">
              <a:spcBef>
                <a:spcPts val="1200"/>
              </a:spcBef>
              <a:spcAft>
                <a:spcPts val="0"/>
              </a:spcAft>
              <a:buClr>
                <a:schemeClr val="dk1"/>
              </a:buClr>
              <a:buSzPct val="61111"/>
              <a:buFont typeface="Arial"/>
              <a:buNone/>
            </a:pPr>
            <a:r>
              <a:rPr b="1" lang="en"/>
              <a:t>£ </a:t>
            </a:r>
            <a:r>
              <a:rPr lang="en"/>
              <a:t>Kiến trúc phân tầng</a:t>
            </a:r>
            <a:endParaRPr/>
          </a:p>
          <a:p>
            <a:pPr indent="0" lvl="0" marL="457200" rtl="0" algn="l">
              <a:spcBef>
                <a:spcPts val="1200"/>
              </a:spcBef>
              <a:spcAft>
                <a:spcPts val="0"/>
              </a:spcAft>
              <a:buClr>
                <a:schemeClr val="dk1"/>
              </a:buClr>
              <a:buSzPct val="61111"/>
              <a:buFont typeface="Arial"/>
              <a:buNone/>
            </a:pPr>
            <a:r>
              <a:rPr b="1" lang="en"/>
              <a:t>£ </a:t>
            </a:r>
            <a:r>
              <a:rPr lang="en"/>
              <a:t>Repository</a:t>
            </a:r>
            <a:endParaRPr/>
          </a:p>
          <a:p>
            <a:pPr indent="0" lvl="0" marL="457200" rtl="0" algn="l">
              <a:spcBef>
                <a:spcPts val="1200"/>
              </a:spcBef>
              <a:spcAft>
                <a:spcPts val="0"/>
              </a:spcAft>
              <a:buClr>
                <a:schemeClr val="dk1"/>
              </a:buClr>
              <a:buSzPct val="61111"/>
              <a:buFont typeface="Arial"/>
              <a:buNone/>
            </a:pPr>
            <a:r>
              <a:rPr b="1" lang="en"/>
              <a:t>£ </a:t>
            </a:r>
            <a:r>
              <a:rPr lang="en"/>
              <a:t>Client–server</a:t>
            </a:r>
            <a:endParaRPr/>
          </a:p>
          <a:p>
            <a:pPr indent="0" lvl="0" marL="457200" rtl="0" algn="l">
              <a:spcBef>
                <a:spcPts val="1200"/>
              </a:spcBef>
              <a:spcAft>
                <a:spcPts val="0"/>
              </a:spcAft>
              <a:buClr>
                <a:schemeClr val="dk1"/>
              </a:buClr>
              <a:buSzPct val="61111"/>
              <a:buFont typeface="Arial"/>
              <a:buNone/>
            </a:pPr>
            <a:r>
              <a:rPr b="1" lang="en"/>
              <a:t>£ </a:t>
            </a:r>
            <a:r>
              <a:rPr lang="en"/>
              <a:t>Pipe and filter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Yêu cầu</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1000" lvl="0" marL="457200" rtl="0" algn="l">
              <a:spcBef>
                <a:spcPts val="600"/>
              </a:spcBef>
              <a:spcAft>
                <a:spcPts val="0"/>
              </a:spcAft>
              <a:buClr>
                <a:schemeClr val="dk1"/>
              </a:buClr>
              <a:buSzPts val="2400"/>
              <a:buChar char="●"/>
            </a:pPr>
            <a:r>
              <a:rPr lang="en" sz="2400">
                <a:solidFill>
                  <a:schemeClr val="dk1"/>
                </a:solidFill>
              </a:rPr>
              <a:t>Đây là Bài tập nhóm.</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Thời gian thực hiện : 1 giờ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Nội dung</a:t>
            </a:r>
            <a:endParaRPr sz="2400">
              <a:solidFill>
                <a:schemeClr val="dk1"/>
              </a:solidFill>
            </a:endParaRPr>
          </a:p>
          <a:p>
            <a:pPr indent="-342900" lvl="1" marL="914400" rtl="0" algn="l">
              <a:spcBef>
                <a:spcPts val="0"/>
              </a:spcBef>
              <a:spcAft>
                <a:spcPts val="0"/>
              </a:spcAft>
              <a:buSzPts val="1800"/>
              <a:buChar char="○"/>
            </a:pPr>
            <a:r>
              <a:rPr lang="en" sz="1800"/>
              <a:t>Nhóm sẽ xem lại một bài học được gán cho nhóm (xem file Google Sheet cùng thư mục), chọn các ý chính của bài học và biểu diễn lại theo cách của các bạn, sử dụng từ ngữ của bạn.</a:t>
            </a:r>
            <a:endParaRPr sz="1800"/>
          </a:p>
          <a:p>
            <a:pPr indent="-342900" lvl="1" marL="914400" rtl="0" algn="l">
              <a:spcBef>
                <a:spcPts val="0"/>
              </a:spcBef>
              <a:spcAft>
                <a:spcPts val="0"/>
              </a:spcAft>
              <a:buSzPts val="1800"/>
              <a:buChar char="○"/>
            </a:pPr>
            <a:r>
              <a:rPr lang="en" sz="1800"/>
              <a:t>Nhóm có thể sử dụng bất kỳ cách biểu diễn nào (tự vẽ hình, sử dụng mind map, viết text. …)</a:t>
            </a:r>
            <a:endParaRPr sz="2000">
              <a:solidFill>
                <a:schemeClr val="dk1"/>
              </a:solidFill>
            </a:endParaRPr>
          </a:p>
          <a:p>
            <a:pPr indent="0" lvl="0" marL="914400" rtl="0" algn="just">
              <a:spcBef>
                <a:spcPts val="1200"/>
              </a:spcBef>
              <a:spcAft>
                <a:spcPts val="0"/>
              </a:spcAft>
              <a:buNone/>
            </a:pPr>
            <a:r>
              <a:t/>
            </a:r>
            <a:endParaRPr sz="2000">
              <a:solidFill>
                <a:schemeClr val="dk1"/>
              </a:solidFill>
            </a:endParaRPr>
          </a:p>
          <a:p>
            <a:pPr indent="0" lvl="0" marL="914400" rtl="0" algn="just">
              <a:spcBef>
                <a:spcPts val="700"/>
              </a:spcBef>
              <a:spcAft>
                <a:spcPts val="0"/>
              </a:spcAft>
              <a:buNone/>
            </a:pPr>
            <a:r>
              <a:t/>
            </a:r>
            <a:endParaRPr sz="21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Các kiến trúc mẫu (Architectural pattern)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2" name="Google Shape;20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arenR"/>
            </a:pPr>
            <a:r>
              <a:rPr b="1" lang="en"/>
              <a:t>Mô hình MVC </a:t>
            </a:r>
            <a:endParaRPr b="1"/>
          </a:p>
          <a:p>
            <a:pPr indent="-342900" lvl="0" marL="457200" rtl="0" algn="l">
              <a:spcBef>
                <a:spcPts val="0"/>
              </a:spcBef>
              <a:spcAft>
                <a:spcPts val="0"/>
              </a:spcAft>
              <a:buSzPts val="1800"/>
              <a:buChar char="-"/>
            </a:pPr>
            <a:r>
              <a:rPr lang="en"/>
              <a:t>Tách biệt phần biểu diễn và tương tác ra khỏi dữ liệu hệ thống tương ứng với 3 component </a:t>
            </a:r>
            <a:r>
              <a:rPr b="1" lang="en"/>
              <a:t>model, view, controller</a:t>
            </a:r>
            <a:endParaRPr/>
          </a:p>
          <a:p>
            <a:pPr indent="-342900" lvl="0" marL="457200" rtl="0" algn="l">
              <a:spcBef>
                <a:spcPts val="0"/>
              </a:spcBef>
              <a:spcAft>
                <a:spcPts val="0"/>
              </a:spcAft>
              <a:buSzPts val="1800"/>
              <a:buChar char="-"/>
            </a:pPr>
            <a:r>
              <a:rPr lang="en"/>
              <a:t>Được sử dụng khi có nhiều cách để biểu diễn và tương tác dữ liệu hoặc chưa biết được các yêu cầu tương lai cho tương tác và biểu diễn dữ liệu</a:t>
            </a:r>
            <a:endParaRPr/>
          </a:p>
          <a:p>
            <a:pPr indent="-342900" lvl="0" marL="457200" rtl="0" algn="l">
              <a:spcBef>
                <a:spcPts val="0"/>
              </a:spcBef>
              <a:spcAft>
                <a:spcPts val="0"/>
              </a:spcAft>
              <a:buSzPts val="1800"/>
              <a:buChar char="-"/>
            </a:pPr>
            <a:r>
              <a:rPr b="1" lang="en"/>
              <a:t>Ưu điểm</a:t>
            </a:r>
            <a:r>
              <a:rPr lang="en"/>
              <a:t>: cho phép thay đổi độc lập và biểu diễn nhiều cách khác nhau trên cùng một dữ liệu</a:t>
            </a:r>
            <a:endParaRPr/>
          </a:p>
          <a:p>
            <a:pPr indent="-342900" lvl="0" marL="457200" rtl="0" algn="l">
              <a:spcBef>
                <a:spcPts val="0"/>
              </a:spcBef>
              <a:spcAft>
                <a:spcPts val="0"/>
              </a:spcAft>
              <a:buSzPts val="1800"/>
              <a:buChar char="-"/>
            </a:pPr>
            <a:r>
              <a:rPr b="1" lang="en"/>
              <a:t>Khuyết điểm:</a:t>
            </a:r>
            <a:r>
              <a:rPr lang="en"/>
              <a:t> sẽ trở nên phức tạp hơn khi dùng các mô hình dữ liệu và tương tác đơn giản </a:t>
            </a:r>
            <a:endParaRPr/>
          </a:p>
          <a:p>
            <a:pPr indent="-342900" lvl="0" marL="457200" rtl="0" algn="l">
              <a:spcBef>
                <a:spcPts val="0"/>
              </a:spcBef>
              <a:spcAft>
                <a:spcPts val="0"/>
              </a:spcAft>
              <a:buSzPts val="1800"/>
              <a:buChar char="-"/>
            </a:pPr>
            <a:r>
              <a:rPr lang="en"/>
              <a:t>Ví dụ áp dụng: Web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Các kiến trúc mẫu (Architectural pattern)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8" name="Google Shape;20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b) </a:t>
            </a:r>
            <a:r>
              <a:rPr b="1" lang="en"/>
              <a:t>Kiến trúc phân tầng 	</a:t>
            </a:r>
            <a:r>
              <a:rPr lang="en"/>
              <a:t> </a:t>
            </a:r>
            <a:endParaRPr/>
          </a:p>
          <a:p>
            <a:pPr indent="-317182" lvl="0" marL="457200" rtl="0" algn="l">
              <a:spcBef>
                <a:spcPts val="1200"/>
              </a:spcBef>
              <a:spcAft>
                <a:spcPts val="0"/>
              </a:spcAft>
              <a:buSzPct val="100000"/>
              <a:buChar char="-"/>
            </a:pPr>
            <a:r>
              <a:rPr lang="en"/>
              <a:t>Tổ chức hệ thống thành một tập các tầng, mỗi tầng cung cấp một tập các dịch vụ liên quan đến nhau</a:t>
            </a:r>
            <a:endParaRPr/>
          </a:p>
          <a:p>
            <a:pPr indent="-317182" lvl="0" marL="457200" rtl="0" algn="l">
              <a:spcBef>
                <a:spcPts val="0"/>
              </a:spcBef>
              <a:spcAft>
                <a:spcPts val="0"/>
              </a:spcAft>
              <a:buSzPct val="100000"/>
              <a:buChar char="-"/>
            </a:pPr>
            <a:r>
              <a:rPr lang="en"/>
              <a:t>Được sử dụng khi:</a:t>
            </a:r>
            <a:endParaRPr/>
          </a:p>
          <a:p>
            <a:pPr indent="0" lvl="0" marL="457200" rtl="0" algn="l">
              <a:spcBef>
                <a:spcPts val="1200"/>
              </a:spcBef>
              <a:spcAft>
                <a:spcPts val="0"/>
              </a:spcAft>
              <a:buNone/>
            </a:pPr>
            <a:r>
              <a:rPr lang="en"/>
              <a:t>• Khi xây dựng các tính năng mới dựa trên những hệ thống có sẵn;</a:t>
            </a:r>
            <a:endParaRPr/>
          </a:p>
          <a:p>
            <a:pPr indent="0" lvl="0" marL="457200" rtl="0" algn="l">
              <a:spcBef>
                <a:spcPts val="1200"/>
              </a:spcBef>
              <a:spcAft>
                <a:spcPts val="0"/>
              </a:spcAft>
              <a:buNone/>
            </a:pPr>
            <a:r>
              <a:rPr lang="en"/>
              <a:t>• Khi việc phát triển được dàn trải trên nhiều nhóm khác nhau và mỗi nhóm chịu trách nhiệm về chức năng của một tầng;</a:t>
            </a:r>
            <a:endParaRPr/>
          </a:p>
          <a:p>
            <a:pPr indent="0" lvl="0" marL="457200" rtl="0" algn="l">
              <a:spcBef>
                <a:spcPts val="1200"/>
              </a:spcBef>
              <a:spcAft>
                <a:spcPts val="0"/>
              </a:spcAft>
              <a:buNone/>
            </a:pPr>
            <a:r>
              <a:rPr lang="en"/>
              <a:t>• Khi có yêu cầu về bảo mật ở nhiều mức độ.</a:t>
            </a:r>
            <a:endParaRPr/>
          </a:p>
          <a:p>
            <a:pPr indent="-317182" lvl="0" marL="457200" rtl="0" algn="l">
              <a:spcBef>
                <a:spcPts val="1200"/>
              </a:spcBef>
              <a:spcAft>
                <a:spcPts val="0"/>
              </a:spcAft>
              <a:buSzPct val="100000"/>
              <a:buChar char="-"/>
            </a:pPr>
            <a:r>
              <a:rPr b="1" lang="en"/>
              <a:t>Ưu điểm</a:t>
            </a:r>
            <a:r>
              <a:rPr lang="en"/>
              <a:t>: </a:t>
            </a:r>
            <a:r>
              <a:rPr lang="en"/>
              <a:t>Cho phép thay thế các phần miễn là interface được duy trì.</a:t>
            </a:r>
            <a:endParaRPr/>
          </a:p>
          <a:p>
            <a:pPr indent="-317182" lvl="0" marL="457200" rtl="0" algn="l">
              <a:spcBef>
                <a:spcPts val="0"/>
              </a:spcBef>
              <a:spcAft>
                <a:spcPts val="0"/>
              </a:spcAft>
              <a:buSzPct val="100000"/>
              <a:buChar char="-"/>
            </a:pPr>
            <a:r>
              <a:rPr b="1" lang="en"/>
              <a:t>Khuyết điểm:</a:t>
            </a:r>
            <a:r>
              <a:rPr lang="en"/>
              <a:t> phân chia chia tầng thường khó khăn trong thực tế và có thể gặp vấn đề về hiệu năng</a:t>
            </a:r>
            <a:endParaRPr/>
          </a:p>
          <a:p>
            <a:pPr indent="-317182" lvl="0" marL="457200" rtl="0" algn="l">
              <a:spcBef>
                <a:spcPts val="0"/>
              </a:spcBef>
              <a:spcAft>
                <a:spcPts val="0"/>
              </a:spcAft>
              <a:buSzPct val="100000"/>
              <a:buChar char="-"/>
            </a:pPr>
            <a:r>
              <a:rPr lang="en"/>
              <a:t>Ví dụ áp dụng: Web, Ứng dụng mua hàng trực tuyến (có thanh toán thẻ)</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Các kiến trúc mẫu (Architectural pattern)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4" name="Google Shape;21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 Kiến trúc repository</a:t>
            </a:r>
            <a:r>
              <a:rPr b="1" lang="en"/>
              <a:t> 	</a:t>
            </a:r>
            <a:r>
              <a:rPr lang="en"/>
              <a:t> </a:t>
            </a:r>
            <a:endParaRPr/>
          </a:p>
          <a:p>
            <a:pPr indent="-342900" lvl="0" marL="457200" rtl="0" algn="l">
              <a:spcBef>
                <a:spcPts val="1200"/>
              </a:spcBef>
              <a:spcAft>
                <a:spcPts val="0"/>
              </a:spcAft>
              <a:buSzPts val="1800"/>
              <a:buChar char="-"/>
            </a:pPr>
            <a:r>
              <a:rPr lang="en"/>
              <a:t>Các component không tương tác trực tiếp với nhau, chỉ thông qua kho trung tâm	</a:t>
            </a:r>
            <a:endParaRPr/>
          </a:p>
          <a:p>
            <a:pPr indent="-342900" lvl="0" marL="457200" rtl="0" algn="l">
              <a:spcBef>
                <a:spcPts val="0"/>
              </a:spcBef>
              <a:spcAft>
                <a:spcPts val="0"/>
              </a:spcAft>
              <a:buSzPts val="1800"/>
              <a:buChar char="-"/>
            </a:pPr>
            <a:r>
              <a:rPr lang="en"/>
              <a:t>Được sử dụng khi với các hệ thống hướng dữ liệu</a:t>
            </a:r>
            <a:endParaRPr/>
          </a:p>
          <a:p>
            <a:pPr indent="-342900" lvl="0" marL="457200" rtl="0" algn="l">
              <a:spcBef>
                <a:spcPts val="0"/>
              </a:spcBef>
              <a:spcAft>
                <a:spcPts val="0"/>
              </a:spcAft>
              <a:buSzPts val="1800"/>
              <a:buChar char="-"/>
            </a:pPr>
            <a:r>
              <a:rPr b="1" lang="en"/>
              <a:t>Ưu điểm</a:t>
            </a:r>
            <a:r>
              <a:rPr lang="en"/>
              <a:t>: Tất cả dữ liệu được quản lí một cách nhất quán và </a:t>
            </a:r>
            <a:r>
              <a:rPr lang="en"/>
              <a:t>component có thể độc lập với nhau </a:t>
            </a:r>
            <a:endParaRPr/>
          </a:p>
          <a:p>
            <a:pPr indent="-342900" lvl="0" marL="457200" rtl="0" algn="l">
              <a:spcBef>
                <a:spcPts val="0"/>
              </a:spcBef>
              <a:spcAft>
                <a:spcPts val="0"/>
              </a:spcAft>
              <a:buSzPts val="1800"/>
              <a:buChar char="-"/>
            </a:pPr>
            <a:r>
              <a:rPr b="1" lang="en"/>
              <a:t>Khuyết điểm:</a:t>
            </a:r>
            <a:r>
              <a:rPr lang="en"/>
              <a:t> bị ảnh hưởng các thành phần nếu kho bị trục trặc và phân tán khó khăn trên nhiều máy </a:t>
            </a:r>
            <a:endParaRPr/>
          </a:p>
          <a:p>
            <a:pPr indent="-342900" lvl="0" marL="457200" rtl="0" algn="l">
              <a:spcBef>
                <a:spcPts val="0"/>
              </a:spcBef>
              <a:spcAft>
                <a:spcPts val="0"/>
              </a:spcAft>
              <a:buSzPts val="1800"/>
              <a:buChar char="-"/>
            </a:pPr>
            <a:r>
              <a:rPr lang="en"/>
              <a:t>Ví dụ áp dụng: IDE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Các kiến trúc mẫu (Architectural pattern)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0" name="Google Shape;22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t>
            </a:r>
            <a:r>
              <a:rPr b="1" lang="en"/>
              <a:t>) Kiến trúc client-server	</a:t>
            </a:r>
            <a:r>
              <a:rPr lang="en"/>
              <a:t> </a:t>
            </a:r>
            <a:endParaRPr/>
          </a:p>
          <a:p>
            <a:pPr indent="-342900" lvl="0" marL="457200" rtl="0" algn="l">
              <a:spcBef>
                <a:spcPts val="1200"/>
              </a:spcBef>
              <a:spcAft>
                <a:spcPts val="0"/>
              </a:spcAft>
              <a:buSzPts val="1800"/>
              <a:buChar char="-"/>
            </a:pPr>
            <a:r>
              <a:rPr lang="en"/>
              <a:t>Chức năng của hệ thống được tổ chức thành các dịch vụ và Khách hàng là người sử dụng các dịch vụ này và truy cập vào các server để sử dụng dịch vụ</a:t>
            </a:r>
            <a:endParaRPr/>
          </a:p>
          <a:p>
            <a:pPr indent="-342900" lvl="0" marL="457200" rtl="0" algn="l">
              <a:spcBef>
                <a:spcPts val="0"/>
              </a:spcBef>
              <a:spcAft>
                <a:spcPts val="0"/>
              </a:spcAft>
              <a:buSzPts val="1800"/>
              <a:buChar char="-"/>
            </a:pPr>
            <a:r>
              <a:rPr lang="en"/>
              <a:t>Được sử dụng </a:t>
            </a:r>
            <a:r>
              <a:rPr lang="en"/>
              <a:t>Khi dữ liệu trong một cơ sở dữ liệu chia sẻ phải truy cập từ nhiều nơi</a:t>
            </a:r>
            <a:endParaRPr/>
          </a:p>
          <a:p>
            <a:pPr indent="-342900" lvl="0" marL="457200" rtl="0" algn="l">
              <a:spcBef>
                <a:spcPts val="0"/>
              </a:spcBef>
              <a:spcAft>
                <a:spcPts val="0"/>
              </a:spcAft>
              <a:buSzPts val="1800"/>
              <a:buChar char="-"/>
            </a:pPr>
            <a:r>
              <a:rPr b="1" lang="en"/>
              <a:t>Ưu điểm</a:t>
            </a:r>
            <a:r>
              <a:rPr lang="en"/>
              <a:t>: </a:t>
            </a:r>
            <a:r>
              <a:rPr lang="en"/>
              <a:t>Server được phân tán trên mạng và Chức năng chung có thể có sẵn cho tất cả các khách hàng </a:t>
            </a:r>
            <a:endParaRPr/>
          </a:p>
          <a:p>
            <a:pPr indent="-342900" lvl="0" marL="457200" rtl="0" algn="l">
              <a:spcBef>
                <a:spcPts val="0"/>
              </a:spcBef>
              <a:spcAft>
                <a:spcPts val="0"/>
              </a:spcAft>
              <a:buSzPts val="1800"/>
              <a:buChar char="-"/>
            </a:pPr>
            <a:r>
              <a:rPr b="1" lang="en"/>
              <a:t>Khuyết điểm:</a:t>
            </a:r>
            <a:r>
              <a:rPr lang="en"/>
              <a:t> dễ bị tấn công đơn lẻ các server và Hiệu năng có thể không dự đoán trước được</a:t>
            </a:r>
            <a:endParaRPr/>
          </a:p>
          <a:p>
            <a:pPr indent="-342900" lvl="0" marL="457200" rtl="0" algn="l">
              <a:spcBef>
                <a:spcPts val="0"/>
              </a:spcBef>
              <a:spcAft>
                <a:spcPts val="0"/>
              </a:spcAft>
              <a:buSzPts val="1800"/>
              <a:buChar char="-"/>
            </a:pPr>
            <a:r>
              <a:rPr lang="en"/>
              <a:t>Ví dụ áp dụng: Web xem phim ảnh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Các kiến trúc mẫu (Architectural pattern)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6" name="Google Shape;22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d) Kiến trúc pipe and filter</a:t>
            </a:r>
            <a:endParaRPr b="1"/>
          </a:p>
          <a:p>
            <a:pPr indent="-317182" lvl="0" marL="457200" rtl="0" algn="l">
              <a:spcBef>
                <a:spcPts val="1200"/>
              </a:spcBef>
              <a:spcAft>
                <a:spcPts val="0"/>
              </a:spcAft>
              <a:buSzPct val="100000"/>
              <a:buChar char="-"/>
            </a:pPr>
            <a:r>
              <a:rPr lang="en"/>
              <a:t>Đây là mô hình tổ chức thời gian thực của hệ thống và Các biến thể của phương pháp này rất phổ biến</a:t>
            </a:r>
            <a:endParaRPr/>
          </a:p>
          <a:p>
            <a:pPr indent="-317182" lvl="0" marL="457200" rtl="0" algn="l">
              <a:spcBef>
                <a:spcPts val="0"/>
              </a:spcBef>
              <a:spcAft>
                <a:spcPts val="0"/>
              </a:spcAft>
              <a:buSzPct val="100000"/>
              <a:buChar char="-"/>
            </a:pPr>
            <a:r>
              <a:rPr lang="en"/>
              <a:t>Được sử dụng </a:t>
            </a:r>
            <a:r>
              <a:rPr lang="en"/>
              <a:t>Trong các ứng dụng xử lý dữ liệu (đầu vào được xỉ lí để cho ra đầu ra tương ứng)</a:t>
            </a:r>
            <a:endParaRPr/>
          </a:p>
          <a:p>
            <a:pPr indent="-317182" lvl="0" marL="457200" rtl="0" algn="l">
              <a:spcBef>
                <a:spcPts val="0"/>
              </a:spcBef>
              <a:spcAft>
                <a:spcPts val="0"/>
              </a:spcAft>
              <a:buSzPct val="100000"/>
              <a:buChar char="-"/>
            </a:pPr>
            <a:r>
              <a:rPr b="1" lang="en"/>
              <a:t>Ưu điểm</a:t>
            </a:r>
            <a:r>
              <a:rPr lang="en"/>
              <a:t>: </a:t>
            </a:r>
            <a:endParaRPr/>
          </a:p>
          <a:p>
            <a:pPr indent="0" lvl="0" marL="457200" rtl="0" algn="l">
              <a:spcBef>
                <a:spcPts val="1200"/>
              </a:spcBef>
              <a:spcAft>
                <a:spcPts val="0"/>
              </a:spcAft>
              <a:buNone/>
            </a:pPr>
            <a:r>
              <a:rPr lang="en"/>
              <a:t>• Dễ hiểu và hỗ trợ việc tái sử dụng các chuyển đổi.</a:t>
            </a:r>
            <a:endParaRPr/>
          </a:p>
          <a:p>
            <a:pPr indent="0" lvl="0" marL="457200" rtl="0" algn="l">
              <a:spcBef>
                <a:spcPts val="1200"/>
              </a:spcBef>
              <a:spcAft>
                <a:spcPts val="0"/>
              </a:spcAft>
              <a:buNone/>
            </a:pPr>
            <a:r>
              <a:rPr lang="en"/>
              <a:t>• Phù hợp với cấu trúc của của nhiều quy trình thương mại.</a:t>
            </a:r>
            <a:endParaRPr/>
          </a:p>
          <a:p>
            <a:pPr indent="0" lvl="0" marL="457200" rtl="0" algn="l">
              <a:spcBef>
                <a:spcPts val="1200"/>
              </a:spcBef>
              <a:spcAft>
                <a:spcPts val="0"/>
              </a:spcAft>
              <a:buNone/>
            </a:pPr>
            <a:r>
              <a:rPr lang="en"/>
              <a:t>• Thêm vào các chuyển đổi mới một cách dễ dàng.</a:t>
            </a:r>
            <a:endParaRPr/>
          </a:p>
          <a:p>
            <a:pPr indent="0" lvl="0" marL="457200" rtl="0" algn="l">
              <a:spcBef>
                <a:spcPts val="1200"/>
              </a:spcBef>
              <a:spcAft>
                <a:spcPts val="0"/>
              </a:spcAft>
              <a:buNone/>
            </a:pPr>
            <a:r>
              <a:rPr lang="en"/>
              <a:t>• Có thể cài đặt theo kiểu tuần tự hoặc song song.</a:t>
            </a:r>
            <a:endParaRPr/>
          </a:p>
          <a:p>
            <a:pPr indent="-317182" lvl="0" marL="457200" rtl="0" algn="l">
              <a:spcBef>
                <a:spcPts val="1200"/>
              </a:spcBef>
              <a:spcAft>
                <a:spcPts val="0"/>
              </a:spcAft>
              <a:buSzPct val="100000"/>
              <a:buChar char="-"/>
            </a:pPr>
            <a:r>
              <a:rPr b="1" lang="en"/>
              <a:t>Khuyết điểm:</a:t>
            </a:r>
            <a:r>
              <a:rPr lang="en"/>
              <a:t> </a:t>
            </a:r>
            <a:r>
              <a:rPr lang="en"/>
              <a:t>khó khăn trong việc tái sử dụng</a:t>
            </a:r>
            <a:endParaRPr/>
          </a:p>
          <a:p>
            <a:pPr indent="-317182" lvl="0" marL="457200" rtl="0" algn="l">
              <a:spcBef>
                <a:spcPts val="0"/>
              </a:spcBef>
              <a:spcAft>
                <a:spcPts val="0"/>
              </a:spcAft>
              <a:buSzPct val="100000"/>
              <a:buChar char="-"/>
            </a:pPr>
            <a:r>
              <a:rPr lang="en"/>
              <a:t>Ví dụ áp dụng: Robot lau nhà, Hệ thống tàu xe máy bay,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Các kiến trúc ứng dụng</a:t>
            </a:r>
            <a:endParaRPr/>
          </a:p>
        </p:txBody>
      </p:sp>
      <p:sp>
        <p:nvSpPr>
          <p:cNvPr id="232" name="Google Shape;23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Được thiết kế để đáp ứng nhu cầu thực tế</a:t>
            </a:r>
            <a:endParaRPr/>
          </a:p>
          <a:p>
            <a:pPr indent="-342900" lvl="0" marL="457200" rtl="0" algn="l">
              <a:spcBef>
                <a:spcPts val="0"/>
              </a:spcBef>
              <a:spcAft>
                <a:spcPts val="0"/>
              </a:spcAft>
              <a:buSzPts val="1800"/>
              <a:buChar char="-"/>
            </a:pPr>
            <a:r>
              <a:rPr lang="en"/>
              <a:t>C</a:t>
            </a:r>
            <a:r>
              <a:rPr lang="en"/>
              <a:t>ông việc trong một miền ứng dụng có nhiều điểm chung =&gt; Thường có xu hướng giống nhau</a:t>
            </a:r>
            <a:endParaRPr/>
          </a:p>
          <a:p>
            <a:pPr indent="-342900" lvl="0" marL="457200" rtl="0" algn="l">
              <a:spcBef>
                <a:spcPts val="0"/>
              </a:spcBef>
              <a:spcAft>
                <a:spcPts val="0"/>
              </a:spcAft>
              <a:buSzPts val="1800"/>
              <a:buChar char="-"/>
            </a:pPr>
            <a:r>
              <a:rPr lang="en"/>
              <a:t>Kiến trúc ứng dụng tổng quát: sử dụng cho loại hệ thống phần mềm, được cấu hình và điều chỉnh để đáp ứng các yêu cầu cụ thể</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Cách sử dụng kiến trúc ứng dụng</a:t>
            </a:r>
            <a:endParaRPr/>
          </a:p>
        </p:txBody>
      </p:sp>
      <p:sp>
        <p:nvSpPr>
          <p:cNvPr id="238" name="Google Shape;23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Như là điểm khởi đầu của thiết kế kiến trúc.</a:t>
            </a:r>
            <a:endParaRPr/>
          </a:p>
          <a:p>
            <a:pPr indent="-334327" lvl="0" marL="457200" rtl="0" algn="l">
              <a:spcBef>
                <a:spcPts val="0"/>
              </a:spcBef>
              <a:spcAft>
                <a:spcPts val="0"/>
              </a:spcAft>
              <a:buSzPct val="100000"/>
              <a:buChar char="-"/>
            </a:pPr>
            <a:r>
              <a:rPr lang="en"/>
              <a:t>Như là một checklist về thiết kế.</a:t>
            </a:r>
            <a:endParaRPr/>
          </a:p>
          <a:p>
            <a:pPr indent="-334327" lvl="0" marL="457200" rtl="0" algn="l">
              <a:spcBef>
                <a:spcPts val="0"/>
              </a:spcBef>
              <a:spcAft>
                <a:spcPts val="0"/>
              </a:spcAft>
              <a:buSzPct val="100000"/>
              <a:buChar char="-"/>
            </a:pPr>
            <a:r>
              <a:rPr lang="en"/>
              <a:t>Như một cách để tổ chức công việc của nhóm</a:t>
            </a:r>
            <a:endParaRPr/>
          </a:p>
          <a:p>
            <a:pPr indent="457200" lvl="0" marL="0" rtl="0" algn="l">
              <a:spcBef>
                <a:spcPts val="1200"/>
              </a:spcBef>
              <a:spcAft>
                <a:spcPts val="0"/>
              </a:spcAft>
              <a:buClr>
                <a:schemeClr val="dk1"/>
              </a:buClr>
              <a:buSzPct val="61111"/>
              <a:buFont typeface="Arial"/>
              <a:buNone/>
            </a:pPr>
            <a:r>
              <a:rPr lang="en"/>
              <a:t>phát triển phần mềm.</a:t>
            </a:r>
            <a:endParaRPr/>
          </a:p>
          <a:p>
            <a:pPr indent="-334327" lvl="0" marL="457200" rtl="0" algn="l">
              <a:spcBef>
                <a:spcPts val="1200"/>
              </a:spcBef>
              <a:spcAft>
                <a:spcPts val="0"/>
              </a:spcAft>
              <a:buSzPct val="100000"/>
              <a:buChar char="-"/>
            </a:pPr>
            <a:r>
              <a:rPr lang="en"/>
              <a:t>Như là một phương tiện để đánh giá việc tái sử</a:t>
            </a:r>
            <a:endParaRPr/>
          </a:p>
          <a:p>
            <a:pPr indent="457200" lvl="0" marL="0" rtl="0" algn="l">
              <a:spcBef>
                <a:spcPts val="1200"/>
              </a:spcBef>
              <a:spcAft>
                <a:spcPts val="0"/>
              </a:spcAft>
              <a:buClr>
                <a:schemeClr val="dk1"/>
              </a:buClr>
              <a:buSzPct val="61111"/>
              <a:buFont typeface="Arial"/>
              <a:buNone/>
            </a:pPr>
            <a:r>
              <a:rPr lang="en"/>
              <a:t>dụng các component.</a:t>
            </a:r>
            <a:endParaRPr/>
          </a:p>
          <a:p>
            <a:pPr indent="-334327" lvl="0" marL="457200" rtl="0" algn="l">
              <a:spcBef>
                <a:spcPts val="1200"/>
              </a:spcBef>
              <a:spcAft>
                <a:spcPts val="0"/>
              </a:spcAft>
              <a:buSzPct val="100000"/>
              <a:buChar char="-"/>
            </a:pPr>
            <a:r>
              <a:rPr lang="en"/>
              <a:t>Như là kho từ vựng để bàn về các loại ứng</a:t>
            </a:r>
            <a:endParaRPr/>
          </a:p>
          <a:p>
            <a:pPr indent="457200" lvl="0" marL="0" rtl="0" algn="l">
              <a:spcBef>
                <a:spcPts val="1200"/>
              </a:spcBef>
              <a:spcAft>
                <a:spcPts val="0"/>
              </a:spcAft>
              <a:buClr>
                <a:schemeClr val="dk1"/>
              </a:buClr>
              <a:buSzPct val="61111"/>
              <a:buFont typeface="Arial"/>
              <a:buNone/>
            </a:pPr>
            <a:r>
              <a:rPr lang="en"/>
              <a:t>dụng.</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Ví dụ về loại ứng dụng</a:t>
            </a:r>
            <a:endParaRPr/>
          </a:p>
        </p:txBody>
      </p:sp>
      <p:sp>
        <p:nvSpPr>
          <p:cNvPr id="244" name="Google Shape;24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Ứng dụng xử lý dữ liệu</a:t>
            </a:r>
            <a:endParaRPr/>
          </a:p>
          <a:p>
            <a:pPr indent="-342900" lvl="0" marL="457200" rtl="0" algn="l">
              <a:spcBef>
                <a:spcPts val="0"/>
              </a:spcBef>
              <a:spcAft>
                <a:spcPts val="0"/>
              </a:spcAft>
              <a:buSzPts val="1800"/>
              <a:buChar char="-"/>
            </a:pPr>
            <a:r>
              <a:rPr lang="en"/>
              <a:t>Ứng dụng xử lý giao tác</a:t>
            </a:r>
            <a:endParaRPr/>
          </a:p>
          <a:p>
            <a:pPr indent="-342900" lvl="0" marL="914400" rtl="0" algn="l">
              <a:spcBef>
                <a:spcPts val="0"/>
              </a:spcBef>
              <a:spcAft>
                <a:spcPts val="0"/>
              </a:spcAft>
              <a:buSzPts val="1800"/>
              <a:buChar char="+"/>
            </a:pPr>
            <a:r>
              <a:rPr lang="en"/>
              <a:t>Hệ thống thương mại điện tử;</a:t>
            </a:r>
            <a:endParaRPr/>
          </a:p>
          <a:p>
            <a:pPr indent="-342900" lvl="0" marL="914400" rtl="0" algn="l">
              <a:spcBef>
                <a:spcPts val="0"/>
              </a:spcBef>
              <a:spcAft>
                <a:spcPts val="0"/>
              </a:spcAft>
              <a:buSzPts val="1800"/>
              <a:buChar char="+"/>
            </a:pPr>
            <a:r>
              <a:rPr lang="en"/>
              <a:t>Hệ thống đặt chỗ.</a:t>
            </a:r>
            <a:endParaRPr/>
          </a:p>
          <a:p>
            <a:pPr indent="-342900" lvl="0" marL="457200" rtl="0" algn="l">
              <a:spcBef>
                <a:spcPts val="0"/>
              </a:spcBef>
              <a:spcAft>
                <a:spcPts val="0"/>
              </a:spcAft>
              <a:buSzPts val="1800"/>
              <a:buChar char="-"/>
            </a:pPr>
            <a:r>
              <a:rPr lang="en"/>
              <a:t>Hệ thống xử lý sự kiện</a:t>
            </a:r>
            <a:endParaRPr/>
          </a:p>
          <a:p>
            <a:pPr indent="-342900" lvl="0" marL="457200" rtl="0" algn="l">
              <a:spcBef>
                <a:spcPts val="0"/>
              </a:spcBef>
              <a:spcAft>
                <a:spcPts val="0"/>
              </a:spcAft>
              <a:buSzPts val="1800"/>
              <a:buChar char="-"/>
            </a:pPr>
            <a:r>
              <a:rPr lang="en"/>
              <a:t>Hệ thống xử lý ngôn ngữ</a:t>
            </a:r>
            <a:endParaRPr/>
          </a:p>
          <a:p>
            <a:pPr indent="-342900" lvl="0" marL="914400" rtl="0" algn="l">
              <a:spcBef>
                <a:spcPts val="0"/>
              </a:spcBef>
              <a:spcAft>
                <a:spcPts val="0"/>
              </a:spcAft>
              <a:buSzPts val="1800"/>
              <a:buChar char="+"/>
            </a:pPr>
            <a:r>
              <a:rPr lang="en"/>
              <a:t>Trình biên dịch;</a:t>
            </a:r>
            <a:endParaRPr/>
          </a:p>
          <a:p>
            <a:pPr indent="-342900" lvl="0" marL="914400" rtl="0" algn="l">
              <a:spcBef>
                <a:spcPts val="0"/>
              </a:spcBef>
              <a:spcAft>
                <a:spcPts val="0"/>
              </a:spcAft>
              <a:buSzPts val="1800"/>
              <a:buChar char="+"/>
            </a:pPr>
            <a:r>
              <a:rPr lang="en"/>
              <a:t>Thông dịch lệnh.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Cấu trúc của ứng dụng xử lý giao tác</a:t>
            </a:r>
            <a:endParaRPr/>
          </a:p>
        </p:txBody>
      </p:sp>
      <p:sp>
        <p:nvSpPr>
          <p:cNvPr id="250" name="Google Shape;25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I/O processing ⇔ Application logic ⇔ Transaction manager ⇔ Database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Kiến trúc của hệ thống ATM</a:t>
            </a:r>
            <a:endParaRPr/>
          </a:p>
        </p:txBody>
      </p:sp>
      <p:sp>
        <p:nvSpPr>
          <p:cNvPr id="256" name="Google Shape;25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Input -&gt; process -&gt;input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Nội dung kiến trúc phần mềm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1. Giới thiệu</a:t>
            </a:r>
            <a:endParaRPr/>
          </a:p>
          <a:p>
            <a:pPr indent="0" lvl="0" marL="0" rtl="0" algn="l">
              <a:spcBef>
                <a:spcPts val="1200"/>
              </a:spcBef>
              <a:spcAft>
                <a:spcPts val="0"/>
              </a:spcAft>
              <a:buClr>
                <a:schemeClr val="dk1"/>
              </a:buClr>
              <a:buSzPts val="1100"/>
              <a:buFont typeface="Arial"/>
              <a:buNone/>
            </a:pPr>
            <a:r>
              <a:rPr lang="en"/>
              <a:t>2. Quyết định chọn kiến trúc thiết kế</a:t>
            </a:r>
            <a:endParaRPr/>
          </a:p>
          <a:p>
            <a:pPr indent="0" lvl="0" marL="0" rtl="0" algn="l">
              <a:spcBef>
                <a:spcPts val="1200"/>
              </a:spcBef>
              <a:spcAft>
                <a:spcPts val="0"/>
              </a:spcAft>
              <a:buClr>
                <a:schemeClr val="dk1"/>
              </a:buClr>
              <a:buSzPts val="1100"/>
              <a:buFont typeface="Arial"/>
              <a:buNone/>
            </a:pPr>
            <a:r>
              <a:rPr lang="en"/>
              <a:t>3. Các góc nhìn về kiến trúc</a:t>
            </a:r>
            <a:endParaRPr/>
          </a:p>
          <a:p>
            <a:pPr indent="0" lvl="0" marL="0" rtl="0" algn="l">
              <a:spcBef>
                <a:spcPts val="1200"/>
              </a:spcBef>
              <a:spcAft>
                <a:spcPts val="0"/>
              </a:spcAft>
              <a:buClr>
                <a:schemeClr val="dk1"/>
              </a:buClr>
              <a:buSzPts val="1100"/>
              <a:buFont typeface="Arial"/>
              <a:buNone/>
            </a:pPr>
            <a:r>
              <a:rPr lang="en"/>
              <a:t>4. Các kiến trúc mẫu</a:t>
            </a:r>
            <a:endParaRPr/>
          </a:p>
          <a:p>
            <a:pPr indent="0" lvl="0" marL="0" rtl="0" algn="l">
              <a:spcBef>
                <a:spcPts val="1200"/>
              </a:spcBef>
              <a:spcAft>
                <a:spcPts val="0"/>
              </a:spcAft>
              <a:buClr>
                <a:schemeClr val="dk1"/>
              </a:buClr>
              <a:buSzPts val="1100"/>
              <a:buFont typeface="Arial"/>
              <a:buNone/>
            </a:pPr>
            <a:r>
              <a:rPr lang="en"/>
              <a:t>5. Các kiến trúc ứng dụng</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Kiến trúc hệ thống thông tin</a:t>
            </a:r>
            <a:endParaRPr/>
          </a:p>
        </p:txBody>
      </p:sp>
      <p:sp>
        <p:nvSpPr>
          <p:cNvPr id="262" name="Google Shape;26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Sử dụng kiến trúc phân tầng() slide</a:t>
            </a:r>
            <a:endParaRPr/>
          </a:p>
          <a:p>
            <a:pPr indent="-342900" lvl="0" marL="457200" rtl="0" algn="l">
              <a:spcBef>
                <a:spcPts val="0"/>
              </a:spcBef>
              <a:spcAft>
                <a:spcPts val="0"/>
              </a:spcAft>
              <a:buSzPts val="1800"/>
              <a:buChar char="-"/>
            </a:pPr>
            <a:r>
              <a:rPr lang="en"/>
              <a:t>Các hệ thống khác:</a:t>
            </a:r>
            <a:endParaRPr/>
          </a:p>
          <a:p>
            <a:pPr indent="-342900" lvl="0" marL="914400" rtl="0" algn="l">
              <a:spcBef>
                <a:spcPts val="0"/>
              </a:spcBef>
              <a:spcAft>
                <a:spcPts val="0"/>
              </a:spcAft>
              <a:buSzPts val="1800"/>
              <a:buChar char="+"/>
            </a:pPr>
            <a:r>
              <a:rPr lang="en"/>
              <a:t>Kiến trúc của hệ thống MHC-PMS: phân tầng</a:t>
            </a:r>
            <a:endParaRPr/>
          </a:p>
          <a:p>
            <a:pPr indent="-342900" lvl="0" marL="1371600" rtl="0" algn="l">
              <a:spcBef>
                <a:spcPts val="0"/>
              </a:spcBef>
              <a:spcAft>
                <a:spcPts val="0"/>
              </a:spcAft>
              <a:buSzPts val="1800"/>
              <a:buChar char="●"/>
            </a:pPr>
            <a:r>
              <a:rPr lang="en"/>
              <a:t>Các hệ thống thông tin dựa vào web</a:t>
            </a:r>
            <a:endParaRPr/>
          </a:p>
          <a:p>
            <a:pPr indent="-342900" lvl="0" marL="1371600" rtl="0" algn="l">
              <a:spcBef>
                <a:spcPts val="0"/>
              </a:spcBef>
              <a:spcAft>
                <a:spcPts val="0"/>
              </a:spcAft>
              <a:buSzPts val="1800"/>
              <a:buChar char="●"/>
            </a:pPr>
            <a:r>
              <a:rPr lang="en"/>
              <a:t>Cài đặt phía server</a:t>
            </a:r>
            <a:endParaRPr/>
          </a:p>
          <a:p>
            <a:pPr indent="-342900" lvl="0" marL="914400" rtl="0" algn="l">
              <a:spcBef>
                <a:spcPts val="0"/>
              </a:spcBef>
              <a:spcAft>
                <a:spcPts val="0"/>
              </a:spcAft>
              <a:buSzPts val="1800"/>
              <a:buChar char="+"/>
            </a:pPr>
            <a:r>
              <a:rPr lang="en"/>
              <a:t>Hệ thống xử lý ngôn ngữ</a:t>
            </a:r>
            <a:endParaRPr/>
          </a:p>
          <a:p>
            <a:pPr indent="-342900" lvl="0" marL="1371600" rtl="0" algn="l">
              <a:spcBef>
                <a:spcPts val="0"/>
              </a:spcBef>
              <a:spcAft>
                <a:spcPts val="0"/>
              </a:spcAft>
              <a:buSzPts val="1800"/>
              <a:buChar char="●"/>
            </a:pPr>
            <a:r>
              <a:rPr lang="en"/>
              <a:t>Kiến trúc pipe and filter của trình biên dịch</a:t>
            </a:r>
            <a:endParaRPr/>
          </a:p>
          <a:p>
            <a:pPr indent="-342900" lvl="0" marL="1371600" rtl="0" algn="l">
              <a:spcBef>
                <a:spcPts val="0"/>
              </a:spcBef>
              <a:spcAft>
                <a:spcPts val="0"/>
              </a:spcAft>
              <a:buSzPts val="1800"/>
              <a:buChar char="●"/>
            </a:pPr>
            <a:r>
              <a:rPr lang="en"/>
              <a:t>Kiến trúc repository cho hệ thống xử lý ngôn ngữ</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Giới thiệu</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Roboto"/>
              <a:buChar char="-"/>
            </a:pPr>
            <a:r>
              <a:rPr lang="en">
                <a:solidFill>
                  <a:srgbClr val="172B4D"/>
                </a:solidFill>
                <a:latin typeface="Roboto"/>
                <a:ea typeface="Roboto"/>
                <a:cs typeface="Roboto"/>
                <a:sym typeface="Roboto"/>
              </a:rPr>
              <a:t>Một phần mềm (</a:t>
            </a:r>
            <a:r>
              <a:rPr i="1" lang="en">
                <a:solidFill>
                  <a:srgbClr val="172B4D"/>
                </a:solidFill>
                <a:latin typeface="Roboto"/>
                <a:ea typeface="Roboto"/>
                <a:cs typeface="Roboto"/>
                <a:sym typeface="Roboto"/>
              </a:rPr>
              <a:t>software</a:t>
            </a:r>
            <a:r>
              <a:rPr lang="en">
                <a:solidFill>
                  <a:srgbClr val="172B4D"/>
                </a:solidFill>
                <a:latin typeface="Roboto"/>
                <a:ea typeface="Roboto"/>
                <a:cs typeface="Roboto"/>
                <a:sym typeface="Roboto"/>
              </a:rPr>
              <a:t>) được tạo nên bởi rất nhiều các thành phần khác nhau. Mỗi thành phần lại nắm một vai trò và nhiệm vụ cụ thể. Để biết cách xây dựng, thay đổi, hay nâng cấp software như thế nào, chúng ta cần đến kiến trúc phần mềm.</a:t>
            </a:r>
            <a:endParaRPr>
              <a:solidFill>
                <a:srgbClr val="172B4D"/>
              </a:solidFill>
              <a:latin typeface="Roboto"/>
              <a:ea typeface="Roboto"/>
              <a:cs typeface="Roboto"/>
              <a:sym typeface="Roboto"/>
            </a:endParaRPr>
          </a:p>
          <a:p>
            <a:pPr indent="-342900" lvl="0" marL="457200" rtl="0" algn="l">
              <a:lnSpc>
                <a:spcPct val="150000"/>
              </a:lnSpc>
              <a:spcBef>
                <a:spcPts val="0"/>
              </a:spcBef>
              <a:spcAft>
                <a:spcPts val="0"/>
              </a:spcAft>
              <a:buClr>
                <a:srgbClr val="172B4D"/>
              </a:buClr>
              <a:buSzPts val="1800"/>
              <a:buFont typeface="Roboto"/>
              <a:buChar char="-"/>
            </a:pPr>
            <a:r>
              <a:rPr lang="en">
                <a:solidFill>
                  <a:srgbClr val="172B4D"/>
                </a:solidFill>
                <a:latin typeface="Roboto"/>
                <a:ea typeface="Roboto"/>
                <a:cs typeface="Roboto"/>
                <a:sym typeface="Roboto"/>
              </a:rPr>
              <a:t>Như vậy, kiến trúc phần mềm là kiến trúc giúp cái lập trình viên dễ dàng hình dung các thành phần của phần mềm và cách móc xích để tạo nên sản phẩm</a:t>
            </a:r>
            <a:endParaRPr>
              <a:solidFill>
                <a:srgbClr val="172B4D"/>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Giới thiệu</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Kiến trúc phần mềm:</a:t>
            </a:r>
            <a:endParaRPr/>
          </a:p>
          <a:p>
            <a:pPr indent="-342900" lvl="0" marL="914400" rtl="0" algn="l">
              <a:lnSpc>
                <a:spcPct val="150000"/>
              </a:lnSpc>
              <a:spcBef>
                <a:spcPts val="0"/>
              </a:spcBef>
              <a:spcAft>
                <a:spcPts val="0"/>
              </a:spcAft>
              <a:buSzPts val="1800"/>
              <a:buChar char="+"/>
            </a:pPr>
            <a:r>
              <a:rPr lang="en"/>
              <a:t>Thiết kế kiến trúc liên quan đến việc hiểu một hệ thống được tổ chức như thế nào và thiết kế toàn bộ kiến trúc của hệ thống đó.</a:t>
            </a:r>
            <a:endParaRPr/>
          </a:p>
          <a:p>
            <a:pPr indent="-342900" lvl="0" marL="914400" rtl="0" algn="l">
              <a:lnSpc>
                <a:spcPct val="150000"/>
              </a:lnSpc>
              <a:spcBef>
                <a:spcPts val="0"/>
              </a:spcBef>
              <a:spcAft>
                <a:spcPts val="0"/>
              </a:spcAft>
              <a:buSzPts val="1800"/>
              <a:buChar char="+"/>
            </a:pPr>
            <a:r>
              <a:rPr lang="en"/>
              <a:t>Sau khi thiết kế kiến trúc thì ta có được mô hình kiến trúc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Giới thiệu</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Thiết kế kiến trúc</a:t>
            </a:r>
            <a:endParaRPr/>
          </a:p>
          <a:p>
            <a:pPr indent="-342900" lvl="0" marL="914400" rtl="0" algn="l">
              <a:spcBef>
                <a:spcPts val="0"/>
              </a:spcBef>
              <a:spcAft>
                <a:spcPts val="0"/>
              </a:spcAft>
              <a:buSzPts val="1800"/>
              <a:buChar char="+"/>
            </a:pPr>
            <a:r>
              <a:rPr lang="en"/>
              <a:t>Là giai đoạn đầu của quy trình thiết kế hệ thống</a:t>
            </a:r>
            <a:endParaRPr/>
          </a:p>
          <a:p>
            <a:pPr indent="-342900" lvl="0" marL="914400" rtl="0" algn="l">
              <a:spcBef>
                <a:spcPts val="0"/>
              </a:spcBef>
              <a:spcAft>
                <a:spcPts val="0"/>
              </a:spcAft>
              <a:buSzPts val="1800"/>
              <a:buChar char="+"/>
            </a:pPr>
            <a:r>
              <a:rPr lang="en"/>
              <a:t>Là cầu nối giữa đặc tả yêu cầu phần mềm và thiết kế hệ thống</a:t>
            </a:r>
            <a:endParaRPr/>
          </a:p>
          <a:p>
            <a:pPr indent="0" lvl="0" marL="0" rtl="0" algn="l">
              <a:spcBef>
                <a:spcPts val="1200"/>
              </a:spcBef>
              <a:spcAft>
                <a:spcPts val="0"/>
              </a:spcAft>
              <a:buNone/>
            </a:pPr>
            <a:r>
              <a:rPr lang="en"/>
              <a:t> 	=&gt;	Thực tế thì việc thiết kế kiến trúc sẽ được tiến hành cùng lúc với các</a:t>
            </a:r>
            <a:endParaRPr/>
          </a:p>
          <a:p>
            <a:pPr indent="457200" lvl="0" marL="457200" rtl="0" algn="l">
              <a:spcBef>
                <a:spcPts val="1200"/>
              </a:spcBef>
              <a:spcAft>
                <a:spcPts val="0"/>
              </a:spcAft>
              <a:buNone/>
            </a:pPr>
            <a:r>
              <a:rPr lang="en"/>
              <a:t> hoạt động đặc tả </a:t>
            </a:r>
            <a:endParaRPr/>
          </a:p>
          <a:p>
            <a:pPr indent="457200" lvl="0" marL="0" rtl="0" algn="l">
              <a:spcBef>
                <a:spcPts val="1200"/>
              </a:spcBef>
              <a:spcAft>
                <a:spcPts val="0"/>
              </a:spcAft>
              <a:buNone/>
            </a:pPr>
            <a:r>
              <a:rPr lang="en"/>
              <a:t>=&gt;   Nhận diện được các component chính của hệ thống và cách thức giao</a:t>
            </a:r>
            <a:endParaRPr/>
          </a:p>
          <a:p>
            <a:pPr indent="457200" lvl="0" marL="0" rtl="0" algn="l">
              <a:spcBef>
                <a:spcPts val="1200"/>
              </a:spcBef>
              <a:spcAft>
                <a:spcPts val="1200"/>
              </a:spcAft>
              <a:buNone/>
            </a:pPr>
            <a:r>
              <a:rPr lang="en"/>
              <a:t>	</a:t>
            </a:r>
            <a:r>
              <a:rPr lang="en"/>
              <a:t>t</a:t>
            </a:r>
            <a:r>
              <a:rPr lang="en"/>
              <a:t>iếp giữa các component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Giới thiệu</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Các mức trừu tượng của kiến trúc</a:t>
            </a:r>
            <a:endParaRPr/>
          </a:p>
          <a:p>
            <a:pPr indent="-342900" lvl="0" marL="914400" rtl="0" algn="l">
              <a:lnSpc>
                <a:spcPct val="150000"/>
              </a:lnSpc>
              <a:spcBef>
                <a:spcPts val="0"/>
              </a:spcBef>
              <a:spcAft>
                <a:spcPts val="0"/>
              </a:spcAft>
              <a:buSzPts val="1800"/>
              <a:buChar char="+"/>
            </a:pPr>
            <a:r>
              <a:rPr lang="en"/>
              <a:t>Kiến trúc phần mềm nhỏ: các chương trình đơn lẻ và được chia ra thành các component</a:t>
            </a:r>
            <a:endParaRPr/>
          </a:p>
          <a:p>
            <a:pPr indent="-342900" lvl="0" marL="914400" rtl="0" algn="l">
              <a:lnSpc>
                <a:spcPct val="150000"/>
              </a:lnSpc>
              <a:spcBef>
                <a:spcPts val="0"/>
              </a:spcBef>
              <a:spcAft>
                <a:spcPts val="0"/>
              </a:spcAft>
              <a:buSzPts val="1800"/>
              <a:buChar char="+"/>
            </a:pPr>
            <a:r>
              <a:rPr lang="en"/>
              <a:t>Kiến trúc hệ thống lớn: gồm các hệ thống nhỏ hơn và các component. Được phân tán ở nhiều máy tính khác nhau và được quản lý ở nhiều công ty khác nhau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Giới thiệu:</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Ưu điểm của kiến trúc:</a:t>
            </a:r>
            <a:endParaRPr/>
          </a:p>
          <a:p>
            <a:pPr indent="-342900" lvl="0" marL="914400" rtl="0" algn="l">
              <a:lnSpc>
                <a:spcPct val="150000"/>
              </a:lnSpc>
              <a:spcBef>
                <a:spcPts val="0"/>
              </a:spcBef>
              <a:spcAft>
                <a:spcPts val="0"/>
              </a:spcAft>
              <a:buSzPts val="1800"/>
              <a:buChar char="+"/>
            </a:pPr>
            <a:r>
              <a:rPr lang="en"/>
              <a:t>Giao tiếp với các stakeholder</a:t>
            </a:r>
            <a:endParaRPr/>
          </a:p>
          <a:p>
            <a:pPr indent="-342900" lvl="0" marL="914400" rtl="0" algn="l">
              <a:lnSpc>
                <a:spcPct val="150000"/>
              </a:lnSpc>
              <a:spcBef>
                <a:spcPts val="0"/>
              </a:spcBef>
              <a:spcAft>
                <a:spcPts val="0"/>
              </a:spcAft>
              <a:buSzPts val="1800"/>
              <a:buChar char="+"/>
            </a:pPr>
            <a:r>
              <a:rPr lang="en"/>
              <a:t>Phân tích hệ thống</a:t>
            </a:r>
            <a:endParaRPr/>
          </a:p>
          <a:p>
            <a:pPr indent="-342900" lvl="0" marL="914400" rtl="0" algn="l">
              <a:lnSpc>
                <a:spcPct val="150000"/>
              </a:lnSpc>
              <a:spcBef>
                <a:spcPts val="0"/>
              </a:spcBef>
              <a:spcAft>
                <a:spcPts val="0"/>
              </a:spcAft>
              <a:buSzPts val="1800"/>
              <a:buChar char="+"/>
            </a:pPr>
            <a:r>
              <a:rPr lang="en"/>
              <a:t>Tái sử dụng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Giới thiệu:</a:t>
            </a:r>
            <a:endParaRPr/>
          </a:p>
        </p:txBody>
      </p:sp>
      <p:sp>
        <p:nvSpPr>
          <p:cNvPr id="103" name="Google Shape;103;p21"/>
          <p:cNvSpPr txBox="1"/>
          <p:nvPr>
            <p:ph idx="1" type="body"/>
          </p:nvPr>
        </p:nvSpPr>
        <p:spPr>
          <a:xfrm>
            <a:off x="311700" y="1152475"/>
            <a:ext cx="82143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B</a:t>
            </a:r>
            <a:r>
              <a:rPr lang="en"/>
              <a:t>iểu diễn các mô hình kiến trúc</a:t>
            </a:r>
            <a:endParaRPr/>
          </a:p>
          <a:p>
            <a:pPr indent="-334327" lvl="0" marL="914400" rtl="0" algn="l">
              <a:lnSpc>
                <a:spcPct val="150000"/>
              </a:lnSpc>
              <a:spcBef>
                <a:spcPts val="0"/>
              </a:spcBef>
              <a:spcAft>
                <a:spcPts val="0"/>
              </a:spcAft>
              <a:buSzPct val="100000"/>
              <a:buChar char="+"/>
            </a:pPr>
            <a:r>
              <a:rPr lang="en"/>
              <a:t>Sử dụng biểu đồ khối, đơn giản, không mang tính hình thức để chỉ ra các thực thể và quan hệ giữa chúng, biểu diễn góc nhìn toàn cảnh về cấu trúc hệ thống</a:t>
            </a:r>
            <a:endParaRPr/>
          </a:p>
          <a:p>
            <a:pPr indent="-334327" lvl="0" marL="914400" rtl="0" algn="l">
              <a:lnSpc>
                <a:spcPct val="150000"/>
              </a:lnSpc>
              <a:spcBef>
                <a:spcPts val="0"/>
              </a:spcBef>
              <a:spcAft>
                <a:spcPts val="0"/>
              </a:spcAft>
              <a:buSzPct val="100000"/>
              <a:buChar char="+"/>
            </a:pPr>
            <a:r>
              <a:rPr lang="en"/>
              <a:t>Việc biểu diễn này bị chỉ trích trong thời gian dài vì thiếu ngữ nghĩa, không chỉ ra được loại quan hệ giữa các thực thể và không chỉ ra các thuộc tính của thực thể trong kiến trúc.</a:t>
            </a:r>
            <a:endParaRPr/>
          </a:p>
          <a:p>
            <a:pPr indent="0" lvl="0" marL="914400" rtl="0" algn="l">
              <a:spcBef>
                <a:spcPts val="1200"/>
              </a:spcBef>
              <a:spcAft>
                <a:spcPts val="0"/>
              </a:spcAft>
              <a:buNone/>
            </a:pPr>
            <a:r>
              <a:t/>
            </a:r>
            <a:endParaRPr/>
          </a:p>
          <a:p>
            <a:pPr indent="0" lvl="0" marL="22860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