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FF7E-D5E8-4AE1-BC01-D7D31ABC2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865FBCE-2EA3-4A92-8102-752C3FD0A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1128A33-16E0-4CFC-BB77-9CE64991F804}"/>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5" name="Footer Placeholder 4">
            <a:extLst>
              <a:ext uri="{FF2B5EF4-FFF2-40B4-BE49-F238E27FC236}">
                <a16:creationId xmlns:a16="http://schemas.microsoft.com/office/drawing/2014/main" id="{17E61A99-D76E-4DEA-A54C-7B6F34DD09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79B07D-45C8-445C-AE87-AF4E4116572B}"/>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426064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91F0-7F46-4C7E-B294-CE728773E75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7877149-D978-4120-A2CC-ED3D107638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6596CB-8C96-40E9-8158-9591D74682BB}"/>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5" name="Footer Placeholder 4">
            <a:extLst>
              <a:ext uri="{FF2B5EF4-FFF2-40B4-BE49-F238E27FC236}">
                <a16:creationId xmlns:a16="http://schemas.microsoft.com/office/drawing/2014/main" id="{D3BB9E5F-C349-4783-820E-1F8AF17244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E75353-8719-4947-BB21-691A30EB305F}"/>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149850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B70FA-D678-4D4D-B9CD-D5DA08EC05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4C91206-C0BA-4830-B43A-75BA178A56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B548243-8023-492C-B19E-823A353B7626}"/>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5" name="Footer Placeholder 4">
            <a:extLst>
              <a:ext uri="{FF2B5EF4-FFF2-40B4-BE49-F238E27FC236}">
                <a16:creationId xmlns:a16="http://schemas.microsoft.com/office/drawing/2014/main" id="{9AA351E6-EBC8-4F69-BA8E-B7B500F8406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0B9F4B-B856-41A8-AC81-757DA74602E3}"/>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216130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81A2-3EF0-424E-8BCA-5F41E644FFE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D2D9D90-FABB-4157-8948-098D41AEC4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0C7D618-3275-478D-904C-83BC1E109E32}"/>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5" name="Footer Placeholder 4">
            <a:extLst>
              <a:ext uri="{FF2B5EF4-FFF2-40B4-BE49-F238E27FC236}">
                <a16:creationId xmlns:a16="http://schemas.microsoft.com/office/drawing/2014/main" id="{A51398A5-E27F-4B4C-A0D9-9190F474DA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7D7EA0-A61D-4010-9152-067FB57D4650}"/>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279669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BE81-8485-4F22-A87F-3400AFC49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B974E4D-B322-48A9-B9C4-3A754B5B5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3F3B8-3E7E-420A-BF4E-949C7C996548}"/>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5" name="Footer Placeholder 4">
            <a:extLst>
              <a:ext uri="{FF2B5EF4-FFF2-40B4-BE49-F238E27FC236}">
                <a16:creationId xmlns:a16="http://schemas.microsoft.com/office/drawing/2014/main" id="{69131CAF-9D02-4865-9391-D997F17ABB5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62E479-1583-45E1-A0BA-21A7E5473F40}"/>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102940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D6DB-FC4C-4237-A9C2-C95FF192518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0DBF45D-8B78-4B1F-BB4E-98FB942742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7799881-43BB-47BD-84D7-CA77E8B51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E0E099F-5C39-4909-BF1F-9D630C86D6C6}"/>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6" name="Footer Placeholder 5">
            <a:extLst>
              <a:ext uri="{FF2B5EF4-FFF2-40B4-BE49-F238E27FC236}">
                <a16:creationId xmlns:a16="http://schemas.microsoft.com/office/drawing/2014/main" id="{1ED0B913-0156-4686-B27E-F2FC911CF34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24F1EF1-5CA2-45C4-8739-D45D03216F1A}"/>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264415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DD68-EF85-477B-B4B3-25E47476099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E8B84A9-36DF-45A0-B4FD-3E7A8F2D9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F6724-281A-46C9-8C09-5701FB1F0F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5DF92B5-B6F4-4126-ADBC-E45CC9D90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001D3B-87ED-4060-9A75-CF091D738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0F7B452-B01D-47BE-A1D7-47E1791AE350}"/>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8" name="Footer Placeholder 7">
            <a:extLst>
              <a:ext uri="{FF2B5EF4-FFF2-40B4-BE49-F238E27FC236}">
                <a16:creationId xmlns:a16="http://schemas.microsoft.com/office/drawing/2014/main" id="{3C9ADF78-3A58-47A4-B2BB-C0B906650B8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E60F54B-8251-4525-915D-A2F66AE5C7EA}"/>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87486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F018-9158-4C5B-8234-BCA5612815B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CC120A5-BED8-46BE-8B6F-99683D695216}"/>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4" name="Footer Placeholder 3">
            <a:extLst>
              <a:ext uri="{FF2B5EF4-FFF2-40B4-BE49-F238E27FC236}">
                <a16:creationId xmlns:a16="http://schemas.microsoft.com/office/drawing/2014/main" id="{2946C365-274E-4F53-8113-5F45C157661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8B643F2-9322-4D66-BF49-36F3EBA83C8A}"/>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215653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72877-4E2C-4A6D-B5ED-D1632B71BF9E}"/>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3" name="Footer Placeholder 2">
            <a:extLst>
              <a:ext uri="{FF2B5EF4-FFF2-40B4-BE49-F238E27FC236}">
                <a16:creationId xmlns:a16="http://schemas.microsoft.com/office/drawing/2014/main" id="{D67B42CF-B14F-48BE-9402-84E936E76EE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6C7F9E2-C4A4-421F-AD48-BC0FF270B9C4}"/>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349942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DC6F-7106-41FB-BA42-507B7D01D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9FE6311-DFF6-4B71-BE79-36E879C2B5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B20798E-3B08-4235-A987-662FB28DF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9B50B-36BF-443E-8E59-E8FC9591A87A}"/>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6" name="Footer Placeholder 5">
            <a:extLst>
              <a:ext uri="{FF2B5EF4-FFF2-40B4-BE49-F238E27FC236}">
                <a16:creationId xmlns:a16="http://schemas.microsoft.com/office/drawing/2014/main" id="{10EAC36D-D845-419C-9056-A42FAB006FC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538BDEF-F27B-484E-B083-079D01138C9C}"/>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395572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BCBA-2137-4D81-AC1F-3727D5299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BD18790-FDAA-4E5C-B31E-6D09C140C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0BD3BA7-A867-49EA-B5B6-3D64549AD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4A056-5C31-4DDE-AD37-F76A9CC25BCA}"/>
              </a:ext>
            </a:extLst>
          </p:cNvPr>
          <p:cNvSpPr>
            <a:spLocks noGrp="1"/>
          </p:cNvSpPr>
          <p:nvPr>
            <p:ph type="dt" sz="half" idx="10"/>
          </p:nvPr>
        </p:nvSpPr>
        <p:spPr/>
        <p:txBody>
          <a:bodyPr/>
          <a:lstStyle/>
          <a:p>
            <a:fld id="{63048052-7602-4AEC-A9F7-6CE948AC01DE}" type="datetimeFigureOut">
              <a:rPr lang="en-AU" smtClean="0"/>
              <a:t>19/08/2021</a:t>
            </a:fld>
            <a:endParaRPr lang="en-AU"/>
          </a:p>
        </p:txBody>
      </p:sp>
      <p:sp>
        <p:nvSpPr>
          <p:cNvPr id="6" name="Footer Placeholder 5">
            <a:extLst>
              <a:ext uri="{FF2B5EF4-FFF2-40B4-BE49-F238E27FC236}">
                <a16:creationId xmlns:a16="http://schemas.microsoft.com/office/drawing/2014/main" id="{C192B1C4-5E57-477C-A9AE-0E3066EC76C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39D7FF6-0373-4394-8B1F-7AAD555AA1E6}"/>
              </a:ext>
            </a:extLst>
          </p:cNvPr>
          <p:cNvSpPr>
            <a:spLocks noGrp="1"/>
          </p:cNvSpPr>
          <p:nvPr>
            <p:ph type="sldNum" sz="quarter" idx="12"/>
          </p:nvPr>
        </p:nvSpPr>
        <p:spPr/>
        <p:txBody>
          <a:bodyPr/>
          <a:lstStyle/>
          <a:p>
            <a:fld id="{AFB10F58-FB5D-42B3-A648-C3B586192449}" type="slidenum">
              <a:rPr lang="en-AU" smtClean="0"/>
              <a:t>‹#›</a:t>
            </a:fld>
            <a:endParaRPr lang="en-AU"/>
          </a:p>
        </p:txBody>
      </p:sp>
    </p:spTree>
    <p:extLst>
      <p:ext uri="{BB962C8B-B14F-4D97-AF65-F5344CB8AC3E}">
        <p14:creationId xmlns:p14="http://schemas.microsoft.com/office/powerpoint/2010/main" val="26573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66493-A70A-4E08-B2D2-5E3CB0B6D5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4B1CC2-376D-47E8-A5BB-417221602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E09AC7-F8B0-412D-90C0-D17B7D1B28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48052-7602-4AEC-A9F7-6CE948AC01DE}" type="datetimeFigureOut">
              <a:rPr lang="en-AU" smtClean="0"/>
              <a:t>19/08/2021</a:t>
            </a:fld>
            <a:endParaRPr lang="en-AU"/>
          </a:p>
        </p:txBody>
      </p:sp>
      <p:sp>
        <p:nvSpPr>
          <p:cNvPr id="5" name="Footer Placeholder 4">
            <a:extLst>
              <a:ext uri="{FF2B5EF4-FFF2-40B4-BE49-F238E27FC236}">
                <a16:creationId xmlns:a16="http://schemas.microsoft.com/office/drawing/2014/main" id="{7E6C5EC6-D772-4DA2-A186-94CA684B7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C3AF113-6A97-46FB-8950-E8EACD9124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10F58-FB5D-42B3-A648-C3B586192449}" type="slidenum">
              <a:rPr lang="en-AU" smtClean="0"/>
              <a:t>‹#›</a:t>
            </a:fld>
            <a:endParaRPr lang="en-AU"/>
          </a:p>
        </p:txBody>
      </p:sp>
    </p:spTree>
    <p:extLst>
      <p:ext uri="{BB962C8B-B14F-4D97-AF65-F5344CB8AC3E}">
        <p14:creationId xmlns:p14="http://schemas.microsoft.com/office/powerpoint/2010/main" val="288833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4B9222-DAE8-4DF1-8818-699BD7B9ECA0}"/>
              </a:ext>
            </a:extLst>
          </p:cNvPr>
          <p:cNvSpPr txBox="1"/>
          <p:nvPr/>
        </p:nvSpPr>
        <p:spPr>
          <a:xfrm>
            <a:off x="150921" y="53261"/>
            <a:ext cx="1065100" cy="369332"/>
          </a:xfrm>
          <a:prstGeom prst="rect">
            <a:avLst/>
          </a:prstGeom>
          <a:noFill/>
        </p:spPr>
        <p:txBody>
          <a:bodyPr wrap="none" rtlCol="0">
            <a:spAutoFit/>
          </a:bodyPr>
          <a:lstStyle/>
          <a:p>
            <a:r>
              <a:rPr lang="en-US"/>
              <a:t>Bài tập 1:</a:t>
            </a:r>
          </a:p>
        </p:txBody>
      </p:sp>
      <p:grpSp>
        <p:nvGrpSpPr>
          <p:cNvPr id="30" name="Group 29">
            <a:extLst>
              <a:ext uri="{FF2B5EF4-FFF2-40B4-BE49-F238E27FC236}">
                <a16:creationId xmlns:a16="http://schemas.microsoft.com/office/drawing/2014/main" id="{3CA493D9-B4F5-4DAD-866D-E5420F3FC346}"/>
              </a:ext>
            </a:extLst>
          </p:cNvPr>
          <p:cNvGrpSpPr/>
          <p:nvPr/>
        </p:nvGrpSpPr>
        <p:grpSpPr>
          <a:xfrm>
            <a:off x="875661" y="167853"/>
            <a:ext cx="10514082" cy="2009066"/>
            <a:chOff x="875661" y="167853"/>
            <a:chExt cx="10514082" cy="2009066"/>
          </a:xfrm>
        </p:grpSpPr>
        <p:pic>
          <p:nvPicPr>
            <p:cNvPr id="5" name="Picture 4">
              <a:extLst>
                <a:ext uri="{FF2B5EF4-FFF2-40B4-BE49-F238E27FC236}">
                  <a16:creationId xmlns:a16="http://schemas.microsoft.com/office/drawing/2014/main" id="{3CB89580-C015-4227-9864-CAC225D08E6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015515" y="167853"/>
              <a:ext cx="2374228" cy="1894474"/>
            </a:xfrm>
            <a:prstGeom prst="rect">
              <a:avLst/>
            </a:prstGeom>
          </p:spPr>
        </p:pic>
        <p:sp>
          <p:nvSpPr>
            <p:cNvPr id="6" name="TextBox 5">
              <a:extLst>
                <a:ext uri="{FF2B5EF4-FFF2-40B4-BE49-F238E27FC236}">
                  <a16:creationId xmlns:a16="http://schemas.microsoft.com/office/drawing/2014/main" id="{45A2F246-45A2-443D-8958-C1C15A05BBC9}"/>
                </a:ext>
              </a:extLst>
            </p:cNvPr>
            <p:cNvSpPr txBox="1"/>
            <p:nvPr/>
          </p:nvSpPr>
          <p:spPr>
            <a:xfrm>
              <a:off x="875661" y="422593"/>
              <a:ext cx="8299652" cy="1754326"/>
            </a:xfrm>
            <a:prstGeom prst="rect">
              <a:avLst/>
            </a:prstGeom>
            <a:noFill/>
          </p:spPr>
          <p:txBody>
            <a:bodyPr wrap="square" rtlCol="0">
              <a:spAutoFit/>
            </a:bodyPr>
            <a:lstStyle/>
            <a:p>
              <a:r>
                <a:rPr lang="en-US" sz="1800">
                  <a:effectLst/>
                  <a:latin typeface="Times New Roman" panose="02020603050405020304" pitchFamily="18" charset="0"/>
                  <a:ea typeface="Calibri" panose="020F0502020204030204" pitchFamily="34" charset="0"/>
                  <a:cs typeface="Times New Roman" panose="02020603050405020304" pitchFamily="18" charset="0"/>
                </a:rPr>
                <a:t>Một viên đạn khối lượng m và tốc độ v bắn xuyên qua quả nặng có khối lượng M của một con lắc như hình 2. Tốc độ của viên đạn khi ra khỏi con lắc là v/2. Quả nặng được treo bằng một thanh cứng (chứ không phải dây) có chiều dài </a:t>
              </a:r>
              <a:r>
                <a:rPr lang="en-US" sz="1800">
                  <a:effectLst/>
                  <a:latin typeface="Trajan Pro"/>
                  <a:ea typeface="Calibri" panose="020F0502020204030204" pitchFamily="34" charset="0"/>
                  <a:cs typeface="Times New Roman" panose="02020603050405020304" pitchFamily="18" charset="0"/>
                </a:rPr>
                <a:t>ℓ</a:t>
              </a:r>
              <a:r>
                <a:rPr lang="en-US" sz="1800">
                  <a:effectLst/>
                  <a:latin typeface="Times New Roman" panose="02020603050405020304" pitchFamily="18" charset="0"/>
                  <a:ea typeface="Calibri" panose="020F0502020204030204" pitchFamily="34" charset="0"/>
                  <a:cs typeface="Times New Roman" panose="02020603050405020304" pitchFamily="18" charset="0"/>
                </a:rPr>
                <a:t> và khối lượng không đáng kể. Hỏi giá trị nhỏ nhất của v bằng bao nhiêu để con lắc chuyển động được một vòng tròn trong mặt phẳng thẳng đứng?</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endParaRPr lang="en-AU"/>
            </a:p>
          </p:txBody>
        </p:sp>
      </p:grpSp>
      <p:sp>
        <p:nvSpPr>
          <p:cNvPr id="7" name="TextBox 6">
            <a:extLst>
              <a:ext uri="{FF2B5EF4-FFF2-40B4-BE49-F238E27FC236}">
                <a16:creationId xmlns:a16="http://schemas.microsoft.com/office/drawing/2014/main" id="{1544D2BB-2C52-4493-9734-4192121EC1B2}"/>
              </a:ext>
            </a:extLst>
          </p:cNvPr>
          <p:cNvSpPr txBox="1"/>
          <p:nvPr/>
        </p:nvSpPr>
        <p:spPr>
          <a:xfrm>
            <a:off x="150921" y="1877661"/>
            <a:ext cx="1065100" cy="369332"/>
          </a:xfrm>
          <a:prstGeom prst="rect">
            <a:avLst/>
          </a:prstGeom>
          <a:noFill/>
        </p:spPr>
        <p:txBody>
          <a:bodyPr wrap="none" rtlCol="0">
            <a:spAutoFit/>
          </a:bodyPr>
          <a:lstStyle/>
          <a:p>
            <a:r>
              <a:rPr lang="en-US"/>
              <a:t>Bài tập 2:</a:t>
            </a:r>
            <a:endParaRPr lang="en-AU"/>
          </a:p>
        </p:txBody>
      </p:sp>
      <p:grpSp>
        <p:nvGrpSpPr>
          <p:cNvPr id="29" name="Group 28">
            <a:extLst>
              <a:ext uri="{FF2B5EF4-FFF2-40B4-BE49-F238E27FC236}">
                <a16:creationId xmlns:a16="http://schemas.microsoft.com/office/drawing/2014/main" id="{CDED1FF6-58EE-4F1B-91EC-558315C7B9BD}"/>
              </a:ext>
            </a:extLst>
          </p:cNvPr>
          <p:cNvGrpSpPr/>
          <p:nvPr/>
        </p:nvGrpSpPr>
        <p:grpSpPr>
          <a:xfrm>
            <a:off x="861457" y="2185106"/>
            <a:ext cx="10469086" cy="1754326"/>
            <a:chOff x="861457" y="2185106"/>
            <a:chExt cx="10469086" cy="1754326"/>
          </a:xfrm>
        </p:grpSpPr>
        <p:pic>
          <p:nvPicPr>
            <p:cNvPr id="8" name="Picture 7">
              <a:extLst>
                <a:ext uri="{FF2B5EF4-FFF2-40B4-BE49-F238E27FC236}">
                  <a16:creationId xmlns:a16="http://schemas.microsoft.com/office/drawing/2014/main" id="{6EB84190-72C2-44A7-B81E-E7D3FFF8043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294687" y="2317067"/>
              <a:ext cx="3035856" cy="1435058"/>
            </a:xfrm>
            <a:prstGeom prst="rect">
              <a:avLst/>
            </a:prstGeom>
          </p:spPr>
        </p:pic>
        <p:sp>
          <p:nvSpPr>
            <p:cNvPr id="9" name="TextBox 8">
              <a:extLst>
                <a:ext uri="{FF2B5EF4-FFF2-40B4-BE49-F238E27FC236}">
                  <a16:creationId xmlns:a16="http://schemas.microsoft.com/office/drawing/2014/main" id="{58E4BFD4-3DCC-44FB-AE48-42293C072730}"/>
                </a:ext>
              </a:extLst>
            </p:cNvPr>
            <p:cNvSpPr txBox="1"/>
            <p:nvPr/>
          </p:nvSpPr>
          <p:spPr>
            <a:xfrm>
              <a:off x="861457" y="2185106"/>
              <a:ext cx="6013411" cy="1754326"/>
            </a:xfrm>
            <a:prstGeom prst="rect">
              <a:avLst/>
            </a:prstGeom>
            <a:noFill/>
          </p:spPr>
          <p:txBody>
            <a:bodyPr wrap="square" rtlCol="0">
              <a:spAutoFit/>
            </a:bodyPr>
            <a:lstStyle/>
            <a:p>
              <a:r>
                <a:rPr lang="en-US"/>
                <a:t>+ Áp dụng định luật bảo toàn năng để xác định gia tốc chuyển động của hệ. Cho biết ròng rọc có dạng đĩa tròn, bán kính R. Hệ số ma sát giữa hai vật là k. </a:t>
              </a:r>
            </a:p>
            <a:p>
              <a:r>
                <a:rPr lang="en-AU"/>
                <a:t>+ Xác định lực căng dây của hệ</a:t>
              </a:r>
            </a:p>
            <a:p>
              <a:r>
                <a:rPr lang="en-AU"/>
                <a:t>+ Sau khoảng thời gian t=2 giây, tính tốc độ góc  và góc quét của ròng rọc</a:t>
              </a:r>
            </a:p>
          </p:txBody>
        </p:sp>
      </p:grpSp>
      <p:grpSp>
        <p:nvGrpSpPr>
          <p:cNvPr id="28" name="Group 27">
            <a:extLst>
              <a:ext uri="{FF2B5EF4-FFF2-40B4-BE49-F238E27FC236}">
                <a16:creationId xmlns:a16="http://schemas.microsoft.com/office/drawing/2014/main" id="{40B17D03-14B9-431D-A97B-1063AE8984CE}"/>
              </a:ext>
            </a:extLst>
          </p:cNvPr>
          <p:cNvGrpSpPr/>
          <p:nvPr/>
        </p:nvGrpSpPr>
        <p:grpSpPr>
          <a:xfrm>
            <a:off x="150921" y="3939432"/>
            <a:ext cx="10854305" cy="2862322"/>
            <a:chOff x="150921" y="3939432"/>
            <a:chExt cx="10854305" cy="2862322"/>
          </a:xfrm>
        </p:grpSpPr>
        <p:sp>
          <p:nvSpPr>
            <p:cNvPr id="10" name="TextBox 9">
              <a:extLst>
                <a:ext uri="{FF2B5EF4-FFF2-40B4-BE49-F238E27FC236}">
                  <a16:creationId xmlns:a16="http://schemas.microsoft.com/office/drawing/2014/main" id="{BD55D326-4C52-4163-A386-ACBCBB1D49D0}"/>
                </a:ext>
              </a:extLst>
            </p:cNvPr>
            <p:cNvSpPr txBox="1"/>
            <p:nvPr/>
          </p:nvSpPr>
          <p:spPr>
            <a:xfrm>
              <a:off x="150921" y="3939432"/>
              <a:ext cx="7235300" cy="2862322"/>
            </a:xfrm>
            <a:prstGeom prst="rect">
              <a:avLst/>
            </a:prstGeom>
            <a:noFill/>
          </p:spPr>
          <p:txBody>
            <a:bodyPr wrap="square" rtlCol="0">
              <a:spAutoFit/>
            </a:bodyPr>
            <a:lstStyle/>
            <a:p>
              <a:r>
                <a:rPr lang="en-US"/>
                <a:t>Bài tập 3: Một động cơ nhiệt làm việc theo chu trình Carnot có tác nhân không khí đốt nóng áp suất ban đầu là 7atm và nhiệt độ là 127 độ C. Thể tihcs ban đầu của không khí là 2 lít. Sau giãn nở đẳng nhiệt lần thứ 1, không khí chiếm thể tích 5 lít. Sau quá trình giản nở đoạn nhiệt thể tích không khí là 8 lít. Tìm:</a:t>
              </a:r>
            </a:p>
            <a:p>
              <a:pPr marL="342900" indent="-342900">
                <a:buAutoNum type="alphaLcParenR"/>
              </a:pPr>
              <a:r>
                <a:rPr lang="en-US"/>
                <a:t>Tọa độ các giao điểm của các đường đẳng nhiệt và đoạn nhiệt</a:t>
              </a:r>
            </a:p>
            <a:p>
              <a:pPr marL="342900" indent="-342900">
                <a:buAutoNum type="alphaLcParenR"/>
              </a:pPr>
              <a:r>
                <a:rPr lang="en-US"/>
                <a:t> Công trong mỗi phần của chu trình</a:t>
              </a:r>
            </a:p>
            <a:p>
              <a:pPr marL="342900" indent="-342900">
                <a:buAutoNum type="alphaLcParenR"/>
              </a:pPr>
              <a:r>
                <a:rPr lang="en-US"/>
                <a:t>Công trong cả chu trình; d) Hiệu suất của chu trình</a:t>
              </a:r>
            </a:p>
            <a:p>
              <a:r>
                <a:rPr lang="en-US"/>
                <a:t>e) Nhiệt lượng nhận được từ nguồn nóng trong 1 chu trình; f) Nhiệt lượng nhả cho nguồn lạnh trong 1 chu trình</a:t>
              </a:r>
              <a:endParaRPr lang="en-AU"/>
            </a:p>
          </p:txBody>
        </p:sp>
        <p:grpSp>
          <p:nvGrpSpPr>
            <p:cNvPr id="27" name="Group 26">
              <a:extLst>
                <a:ext uri="{FF2B5EF4-FFF2-40B4-BE49-F238E27FC236}">
                  <a16:creationId xmlns:a16="http://schemas.microsoft.com/office/drawing/2014/main" id="{E2854EAA-1E5D-4022-B5DB-0AF138CAAC14}"/>
                </a:ext>
              </a:extLst>
            </p:cNvPr>
            <p:cNvGrpSpPr/>
            <p:nvPr/>
          </p:nvGrpSpPr>
          <p:grpSpPr>
            <a:xfrm>
              <a:off x="7813178" y="4006865"/>
              <a:ext cx="3192048" cy="2577866"/>
              <a:chOff x="8182829" y="3822199"/>
              <a:chExt cx="3192048" cy="2577866"/>
            </a:xfrm>
          </p:grpSpPr>
          <p:cxnSp>
            <p:nvCxnSpPr>
              <p:cNvPr id="12" name="Straight Arrow Connector 11">
                <a:extLst>
                  <a:ext uri="{FF2B5EF4-FFF2-40B4-BE49-F238E27FC236}">
                    <a16:creationId xmlns:a16="http://schemas.microsoft.com/office/drawing/2014/main" id="{B1C2E016-5EC5-4DE4-85B7-3F6A0A1A0BC0}"/>
                  </a:ext>
                </a:extLst>
              </p:cNvPr>
              <p:cNvCxnSpPr/>
              <p:nvPr/>
            </p:nvCxnSpPr>
            <p:spPr>
              <a:xfrm flipV="1">
                <a:off x="8629095" y="3939432"/>
                <a:ext cx="0" cy="21013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8B0C773-9782-4CE3-A119-B7E87696D6A7}"/>
                  </a:ext>
                </a:extLst>
              </p:cNvPr>
              <p:cNvCxnSpPr>
                <a:cxnSpLocks/>
              </p:cNvCxnSpPr>
              <p:nvPr/>
            </p:nvCxnSpPr>
            <p:spPr>
              <a:xfrm>
                <a:off x="8629095" y="6040732"/>
                <a:ext cx="2745782"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4237E2DD-1B1D-47F9-82A5-70A198E36173}"/>
                  </a:ext>
                </a:extLst>
              </p:cNvPr>
              <p:cNvSpPr/>
              <p:nvPr/>
            </p:nvSpPr>
            <p:spPr>
              <a:xfrm rot="5215646" flipV="1">
                <a:off x="9594514" y="4015906"/>
                <a:ext cx="839893" cy="1172953"/>
              </a:xfrm>
              <a:prstGeom prst="arc">
                <a:avLst>
                  <a:gd name="adj1" fmla="val 16394843"/>
                  <a:gd name="adj2" fmla="val 0"/>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Freeform: Shape 17">
                <a:extLst>
                  <a:ext uri="{FF2B5EF4-FFF2-40B4-BE49-F238E27FC236}">
                    <a16:creationId xmlns:a16="http://schemas.microsoft.com/office/drawing/2014/main" id="{2C3B000B-CC37-4F85-93BB-7981923D8B4B}"/>
                  </a:ext>
                </a:extLst>
              </p:cNvPr>
              <p:cNvSpPr/>
              <p:nvPr/>
            </p:nvSpPr>
            <p:spPr>
              <a:xfrm>
                <a:off x="9403124" y="4700784"/>
                <a:ext cx="233464" cy="751855"/>
              </a:xfrm>
              <a:custGeom>
                <a:avLst/>
                <a:gdLst>
                  <a:gd name="connsiteX0" fmla="*/ 0 w 233464"/>
                  <a:gd name="connsiteY0" fmla="*/ 0 h 535021"/>
                  <a:gd name="connsiteX1" fmla="*/ 68094 w 233464"/>
                  <a:gd name="connsiteY1" fmla="*/ 262646 h 535021"/>
                  <a:gd name="connsiteX2" fmla="*/ 233464 w 233464"/>
                  <a:gd name="connsiteY2" fmla="*/ 535021 h 535021"/>
                </a:gdLst>
                <a:ahLst/>
                <a:cxnLst>
                  <a:cxn ang="0">
                    <a:pos x="connsiteX0" y="connsiteY0"/>
                  </a:cxn>
                  <a:cxn ang="0">
                    <a:pos x="connsiteX1" y="connsiteY1"/>
                  </a:cxn>
                  <a:cxn ang="0">
                    <a:pos x="connsiteX2" y="connsiteY2"/>
                  </a:cxn>
                </a:cxnLst>
                <a:rect l="l" t="t" r="r" b="b"/>
                <a:pathLst>
                  <a:path w="233464" h="535021">
                    <a:moveTo>
                      <a:pt x="0" y="0"/>
                    </a:moveTo>
                    <a:cubicBezTo>
                      <a:pt x="14591" y="86738"/>
                      <a:pt x="29183" y="173476"/>
                      <a:pt x="68094" y="262646"/>
                    </a:cubicBezTo>
                    <a:cubicBezTo>
                      <a:pt x="107005" y="351816"/>
                      <a:pt x="170234" y="443418"/>
                      <a:pt x="233464" y="535021"/>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Freeform: Shape 18">
                <a:extLst>
                  <a:ext uri="{FF2B5EF4-FFF2-40B4-BE49-F238E27FC236}">
                    <a16:creationId xmlns:a16="http://schemas.microsoft.com/office/drawing/2014/main" id="{815529CE-8398-403A-9433-FF293BC5ACFF}"/>
                  </a:ext>
                </a:extLst>
              </p:cNvPr>
              <p:cNvSpPr/>
              <p:nvPr/>
            </p:nvSpPr>
            <p:spPr>
              <a:xfrm>
                <a:off x="10004833" y="4990082"/>
                <a:ext cx="233460" cy="651170"/>
              </a:xfrm>
              <a:custGeom>
                <a:avLst/>
                <a:gdLst>
                  <a:gd name="connsiteX0" fmla="*/ 0 w 233464"/>
                  <a:gd name="connsiteY0" fmla="*/ 0 h 535021"/>
                  <a:gd name="connsiteX1" fmla="*/ 68094 w 233464"/>
                  <a:gd name="connsiteY1" fmla="*/ 262646 h 535021"/>
                  <a:gd name="connsiteX2" fmla="*/ 233464 w 233464"/>
                  <a:gd name="connsiteY2" fmla="*/ 535021 h 535021"/>
                </a:gdLst>
                <a:ahLst/>
                <a:cxnLst>
                  <a:cxn ang="0">
                    <a:pos x="connsiteX0" y="connsiteY0"/>
                  </a:cxn>
                  <a:cxn ang="0">
                    <a:pos x="connsiteX1" y="connsiteY1"/>
                  </a:cxn>
                  <a:cxn ang="0">
                    <a:pos x="connsiteX2" y="connsiteY2"/>
                  </a:cxn>
                </a:cxnLst>
                <a:rect l="l" t="t" r="r" b="b"/>
                <a:pathLst>
                  <a:path w="233464" h="535021">
                    <a:moveTo>
                      <a:pt x="0" y="0"/>
                    </a:moveTo>
                    <a:cubicBezTo>
                      <a:pt x="14591" y="86738"/>
                      <a:pt x="29183" y="173476"/>
                      <a:pt x="68094" y="262646"/>
                    </a:cubicBezTo>
                    <a:cubicBezTo>
                      <a:pt x="107005" y="351816"/>
                      <a:pt x="170234" y="443418"/>
                      <a:pt x="233464" y="535021"/>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Freeform: Shape 19">
                <a:extLst>
                  <a:ext uri="{FF2B5EF4-FFF2-40B4-BE49-F238E27FC236}">
                    <a16:creationId xmlns:a16="http://schemas.microsoft.com/office/drawing/2014/main" id="{FD192EBB-B934-45A3-BD32-4E3920446984}"/>
                  </a:ext>
                </a:extLst>
              </p:cNvPr>
              <p:cNvSpPr/>
              <p:nvPr/>
            </p:nvSpPr>
            <p:spPr>
              <a:xfrm>
                <a:off x="9625452" y="5427243"/>
                <a:ext cx="612841" cy="214009"/>
              </a:xfrm>
              <a:custGeom>
                <a:avLst/>
                <a:gdLst>
                  <a:gd name="connsiteX0" fmla="*/ 0 w 593388"/>
                  <a:gd name="connsiteY0" fmla="*/ 0 h 350196"/>
                  <a:gd name="connsiteX1" fmla="*/ 291830 w 593388"/>
                  <a:gd name="connsiteY1" fmla="*/ 291830 h 350196"/>
                  <a:gd name="connsiteX2" fmla="*/ 593388 w 593388"/>
                  <a:gd name="connsiteY2" fmla="*/ 350196 h 350196"/>
                </a:gdLst>
                <a:ahLst/>
                <a:cxnLst>
                  <a:cxn ang="0">
                    <a:pos x="connsiteX0" y="connsiteY0"/>
                  </a:cxn>
                  <a:cxn ang="0">
                    <a:pos x="connsiteX1" y="connsiteY1"/>
                  </a:cxn>
                  <a:cxn ang="0">
                    <a:pos x="connsiteX2" y="connsiteY2"/>
                  </a:cxn>
                </a:cxnLst>
                <a:rect l="l" t="t" r="r" b="b"/>
                <a:pathLst>
                  <a:path w="593388" h="350196">
                    <a:moveTo>
                      <a:pt x="0" y="0"/>
                    </a:moveTo>
                    <a:cubicBezTo>
                      <a:pt x="96466" y="116732"/>
                      <a:pt x="192932" y="233464"/>
                      <a:pt x="291830" y="291830"/>
                    </a:cubicBezTo>
                    <a:cubicBezTo>
                      <a:pt x="390728" y="350196"/>
                      <a:pt x="492058" y="350196"/>
                      <a:pt x="593388" y="35019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C713F37B-03E3-4142-B81D-B5185C2EF749}"/>
                  </a:ext>
                </a:extLst>
              </p:cNvPr>
              <p:cNvSpPr txBox="1"/>
              <p:nvPr/>
            </p:nvSpPr>
            <p:spPr>
              <a:xfrm>
                <a:off x="8182829" y="3822199"/>
                <a:ext cx="303288" cy="369332"/>
              </a:xfrm>
              <a:prstGeom prst="rect">
                <a:avLst/>
              </a:prstGeom>
              <a:noFill/>
            </p:spPr>
            <p:txBody>
              <a:bodyPr wrap="none" rtlCol="0">
                <a:spAutoFit/>
              </a:bodyPr>
              <a:lstStyle/>
              <a:p>
                <a:r>
                  <a:rPr lang="en-US"/>
                  <a:t>P</a:t>
                </a:r>
                <a:endParaRPr lang="en-AU"/>
              </a:p>
            </p:txBody>
          </p:sp>
          <p:sp>
            <p:nvSpPr>
              <p:cNvPr id="22" name="TextBox 21">
                <a:extLst>
                  <a:ext uri="{FF2B5EF4-FFF2-40B4-BE49-F238E27FC236}">
                    <a16:creationId xmlns:a16="http://schemas.microsoft.com/office/drawing/2014/main" id="{C6000CD4-B0AE-41D7-86C4-5EC13B313762}"/>
                  </a:ext>
                </a:extLst>
              </p:cNvPr>
              <p:cNvSpPr txBox="1"/>
              <p:nvPr/>
            </p:nvSpPr>
            <p:spPr>
              <a:xfrm>
                <a:off x="11027255" y="6030733"/>
                <a:ext cx="316112" cy="369332"/>
              </a:xfrm>
              <a:prstGeom prst="rect">
                <a:avLst/>
              </a:prstGeom>
              <a:noFill/>
            </p:spPr>
            <p:txBody>
              <a:bodyPr wrap="none" rtlCol="0">
                <a:spAutoFit/>
              </a:bodyPr>
              <a:lstStyle/>
              <a:p>
                <a:r>
                  <a:rPr lang="en-US"/>
                  <a:t>V</a:t>
                </a:r>
                <a:endParaRPr lang="en-AU"/>
              </a:p>
            </p:txBody>
          </p:sp>
          <p:sp>
            <p:nvSpPr>
              <p:cNvPr id="23" name="TextBox 22">
                <a:extLst>
                  <a:ext uri="{FF2B5EF4-FFF2-40B4-BE49-F238E27FC236}">
                    <a16:creationId xmlns:a16="http://schemas.microsoft.com/office/drawing/2014/main" id="{47B20A4B-5F12-4D7D-AC17-82060A43F0FB}"/>
                  </a:ext>
                </a:extLst>
              </p:cNvPr>
              <p:cNvSpPr txBox="1"/>
              <p:nvPr/>
            </p:nvSpPr>
            <p:spPr>
              <a:xfrm>
                <a:off x="9249884" y="4350934"/>
                <a:ext cx="303288" cy="369332"/>
              </a:xfrm>
              <a:prstGeom prst="rect">
                <a:avLst/>
              </a:prstGeom>
              <a:noFill/>
            </p:spPr>
            <p:txBody>
              <a:bodyPr wrap="none" rtlCol="0">
                <a:spAutoFit/>
              </a:bodyPr>
              <a:lstStyle/>
              <a:p>
                <a:r>
                  <a:rPr lang="en-US"/>
                  <a:t>1</a:t>
                </a:r>
                <a:endParaRPr lang="en-AU"/>
              </a:p>
            </p:txBody>
          </p:sp>
          <p:sp>
            <p:nvSpPr>
              <p:cNvPr id="24" name="TextBox 23">
                <a:extLst>
                  <a:ext uri="{FF2B5EF4-FFF2-40B4-BE49-F238E27FC236}">
                    <a16:creationId xmlns:a16="http://schemas.microsoft.com/office/drawing/2014/main" id="{B462E1B6-6C1A-4169-8276-3F688ECDED21}"/>
                  </a:ext>
                </a:extLst>
              </p:cNvPr>
              <p:cNvSpPr txBox="1"/>
              <p:nvPr/>
            </p:nvSpPr>
            <p:spPr>
              <a:xfrm>
                <a:off x="9935005" y="4763865"/>
                <a:ext cx="303288" cy="369332"/>
              </a:xfrm>
              <a:prstGeom prst="rect">
                <a:avLst/>
              </a:prstGeom>
              <a:noFill/>
            </p:spPr>
            <p:txBody>
              <a:bodyPr wrap="none" rtlCol="0">
                <a:spAutoFit/>
              </a:bodyPr>
              <a:lstStyle/>
              <a:p>
                <a:r>
                  <a:rPr lang="en-US"/>
                  <a:t>2</a:t>
                </a:r>
                <a:endParaRPr lang="en-AU"/>
              </a:p>
            </p:txBody>
          </p:sp>
          <p:sp>
            <p:nvSpPr>
              <p:cNvPr id="25" name="TextBox 24">
                <a:extLst>
                  <a:ext uri="{FF2B5EF4-FFF2-40B4-BE49-F238E27FC236}">
                    <a16:creationId xmlns:a16="http://schemas.microsoft.com/office/drawing/2014/main" id="{87EA5CFC-4AB9-40D1-87BA-DF5EEED9640B}"/>
                  </a:ext>
                </a:extLst>
              </p:cNvPr>
              <p:cNvSpPr txBox="1"/>
              <p:nvPr/>
            </p:nvSpPr>
            <p:spPr>
              <a:xfrm>
                <a:off x="10202629" y="5480756"/>
                <a:ext cx="303288" cy="369332"/>
              </a:xfrm>
              <a:prstGeom prst="rect">
                <a:avLst/>
              </a:prstGeom>
              <a:noFill/>
            </p:spPr>
            <p:txBody>
              <a:bodyPr wrap="none" rtlCol="0">
                <a:spAutoFit/>
              </a:bodyPr>
              <a:lstStyle/>
              <a:p>
                <a:r>
                  <a:rPr lang="en-US"/>
                  <a:t>3</a:t>
                </a:r>
                <a:endParaRPr lang="en-AU"/>
              </a:p>
            </p:txBody>
          </p:sp>
          <p:sp>
            <p:nvSpPr>
              <p:cNvPr id="26" name="TextBox 25">
                <a:extLst>
                  <a:ext uri="{FF2B5EF4-FFF2-40B4-BE49-F238E27FC236}">
                    <a16:creationId xmlns:a16="http://schemas.microsoft.com/office/drawing/2014/main" id="{A8DC2085-2771-4A8D-9262-DAE04EC30B78}"/>
                  </a:ext>
                </a:extLst>
              </p:cNvPr>
              <p:cNvSpPr txBox="1"/>
              <p:nvPr/>
            </p:nvSpPr>
            <p:spPr>
              <a:xfrm>
                <a:off x="9333300" y="5370593"/>
                <a:ext cx="301686" cy="369332"/>
              </a:xfrm>
              <a:prstGeom prst="rect">
                <a:avLst/>
              </a:prstGeom>
              <a:noFill/>
            </p:spPr>
            <p:txBody>
              <a:bodyPr wrap="none" rtlCol="0">
                <a:spAutoFit/>
              </a:bodyPr>
              <a:lstStyle/>
              <a:p>
                <a:r>
                  <a:rPr lang="en-US"/>
                  <a:t>4</a:t>
                </a:r>
                <a:endParaRPr lang="en-AU"/>
              </a:p>
            </p:txBody>
          </p:sp>
        </p:grpSp>
      </p:grpSp>
    </p:spTree>
    <p:extLst>
      <p:ext uri="{BB962C8B-B14F-4D97-AF65-F5344CB8AC3E}">
        <p14:creationId xmlns:p14="http://schemas.microsoft.com/office/powerpoint/2010/main" val="60707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1EAB1D-FD67-426E-8328-C8636BC82954}"/>
              </a:ext>
            </a:extLst>
          </p:cNvPr>
          <p:cNvSpPr txBox="1"/>
          <p:nvPr/>
        </p:nvSpPr>
        <p:spPr>
          <a:xfrm>
            <a:off x="1118681" y="447964"/>
            <a:ext cx="8268510" cy="923330"/>
          </a:xfrm>
          <a:prstGeom prst="rect">
            <a:avLst/>
          </a:prstGeom>
          <a:noFill/>
        </p:spPr>
        <p:txBody>
          <a:bodyPr wrap="square" rtlCol="0">
            <a:spAutoFit/>
          </a:bodyPr>
          <a:lstStyle/>
          <a:p>
            <a:r>
              <a:rPr lang="en-US"/>
              <a:t>Bài tập trong sách của thầy Nguyễn Nhật Khanh và thầy Châu Văn Tạo:</a:t>
            </a:r>
          </a:p>
          <a:p>
            <a:r>
              <a:rPr lang="en-US"/>
              <a:t>+ Bài 3.10 và 3.11</a:t>
            </a:r>
          </a:p>
          <a:p>
            <a:r>
              <a:rPr lang="en-US"/>
              <a:t>+ Bài 3.12</a:t>
            </a:r>
            <a:endParaRPr lang="en-AU"/>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8780145-6CDE-4103-8B2F-47338C60CAEB}"/>
                  </a:ext>
                </a:extLst>
              </p:cNvPr>
              <p:cNvSpPr txBox="1"/>
              <p:nvPr/>
            </p:nvSpPr>
            <p:spPr>
              <a:xfrm>
                <a:off x="1118681" y="1786548"/>
                <a:ext cx="10657683" cy="2585323"/>
              </a:xfrm>
              <a:prstGeom prst="rect">
                <a:avLst/>
              </a:prstGeom>
              <a:noFill/>
            </p:spPr>
            <p:txBody>
              <a:bodyPr wrap="square" rtlCol="0">
                <a:spAutoFit/>
              </a:bodyPr>
              <a:lstStyle/>
              <a:p>
                <a:pPr algn="just"/>
                <a:r>
                  <a:rPr lang="en-US"/>
                  <a:t>Bài 3.10: Hai xe giống nhau, khối lượng mỗi xe bằng M,  xe nọ theo sau xe kia cùng chuyển động không ma sát với cùng vận tốc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e>
                    </m:acc>
                    <m:r>
                      <a:rPr lang="en-US" b="0" i="1" smtClean="0">
                        <a:latin typeface="Cambria Math" panose="02040503050406030204" pitchFamily="18" charset="0"/>
                      </a:rPr>
                      <m:t>.</m:t>
                    </m:r>
                  </m:oMath>
                </a14:m>
                <a:r>
                  <a:rPr lang="en-AU"/>
                  <a:t> Trên xe sau có một người lái có khối lượng m. Ở một lúc nào đó, người lái nhảy lên xe trước với vận tốc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AU"/>
                  <a:t> (đối với xe sau). Xác định vận tốc của các xe sau nhảy.</a:t>
                </a:r>
              </a:p>
              <a:p>
                <a:pPr algn="just"/>
                <a:endParaRPr lang="en-AU"/>
              </a:p>
              <a:p>
                <a:pPr algn="just"/>
                <a:r>
                  <a:rPr lang="en-AU"/>
                  <a:t>Bài 3.11: Hai người có cùng khối lượng m, đứng trên một chiếc xe nằm yên khối lượng M. Xác định vận tốc của xe khi hai người đó nhảy xuống xe với cùng vận tốc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oMath>
                </a14:m>
                <a:r>
                  <a:rPr lang="en-AU"/>
                  <a:t> (nằm ngang đối với x) trong hai trường hợp:</a:t>
                </a:r>
              </a:p>
              <a:p>
                <a:pPr algn="just"/>
                <a:r>
                  <a:rPr lang="en-AU"/>
                  <a:t>a)Nhảy đồng thời</a:t>
                </a:r>
              </a:p>
              <a:p>
                <a:pPr algn="just"/>
                <a:r>
                  <a:rPr lang="en-AU"/>
                  <a:t>b) Kẻ trước người sau</a:t>
                </a:r>
              </a:p>
              <a:p>
                <a:pPr algn="just"/>
                <a:r>
                  <a:rPr lang="en-AU"/>
                  <a:t>So sánh hai trường hợp</a:t>
                </a:r>
              </a:p>
            </p:txBody>
          </p:sp>
        </mc:Choice>
        <mc:Fallback xmlns="">
          <p:sp>
            <p:nvSpPr>
              <p:cNvPr id="5" name="TextBox 4">
                <a:extLst>
                  <a:ext uri="{FF2B5EF4-FFF2-40B4-BE49-F238E27FC236}">
                    <a16:creationId xmlns:a16="http://schemas.microsoft.com/office/drawing/2014/main" id="{58780145-6CDE-4103-8B2F-47338C60CAEB}"/>
                  </a:ext>
                </a:extLst>
              </p:cNvPr>
              <p:cNvSpPr txBox="1">
                <a:spLocks noRot="1" noChangeAspect="1" noMove="1" noResize="1" noEditPoints="1" noAdjustHandles="1" noChangeArrowheads="1" noChangeShapeType="1" noTextEdit="1"/>
              </p:cNvSpPr>
              <p:nvPr/>
            </p:nvSpPr>
            <p:spPr>
              <a:xfrm>
                <a:off x="1118681" y="1786548"/>
                <a:ext cx="10657683" cy="2585323"/>
              </a:xfrm>
              <a:prstGeom prst="rect">
                <a:avLst/>
              </a:prstGeom>
              <a:blipFill>
                <a:blip r:embed="rId2"/>
                <a:stretch>
                  <a:fillRect l="-515" t="-1179" r="-458" b="-283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2DB17E-ED34-48D6-AC30-FFC23D063068}"/>
                  </a:ext>
                </a:extLst>
              </p:cNvPr>
              <p:cNvSpPr txBox="1"/>
              <p:nvPr/>
            </p:nvSpPr>
            <p:spPr>
              <a:xfrm>
                <a:off x="1118680" y="4488872"/>
                <a:ext cx="10519137" cy="1124219"/>
              </a:xfrm>
              <a:prstGeom prst="rect">
                <a:avLst/>
              </a:prstGeom>
              <a:noFill/>
            </p:spPr>
            <p:txBody>
              <a:bodyPr wrap="square" rtlCol="0">
                <a:spAutoFit/>
              </a:bodyPr>
              <a:lstStyle/>
              <a:p>
                <a:r>
                  <a:rPr lang="en-US"/>
                  <a:t>Bài 3.12: Một hạt khối lượng m</a:t>
                </a:r>
                <a:r>
                  <a:rPr lang="en-US" baseline="-25000"/>
                  <a:t>1</a:t>
                </a:r>
                <a:r>
                  <a:rPr lang="en-US"/>
                  <a:t> = 1 g đang chuyển động với vận tốc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acc>
                    <m:r>
                      <a:rPr lang="en-US" b="0" i="1" smtClean="0">
                        <a:latin typeface="Cambria Math" panose="02040503050406030204" pitchFamily="18" charset="0"/>
                      </a:rPr>
                      <m:t>=3</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m:t>
                    </m:r>
                  </m:oMath>
                </a14:m>
                <a:r>
                  <a:rPr lang="en-US"/>
                  <a:t> đến va chạm mềm với một hạt khác khối lượng m</a:t>
                </a:r>
                <a:r>
                  <a:rPr lang="en-US" baseline="-25000"/>
                  <a:t>2</a:t>
                </a:r>
                <a:r>
                  <a:rPr lang="en-US"/>
                  <a:t> = 1 chuyển động với vận tốc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acc>
                    <m:r>
                      <a:rPr lang="en-US" b="0" i="1" smtClean="0">
                        <a:latin typeface="Cambria Math" panose="02040503050406030204" pitchFamily="18" charset="0"/>
                      </a:rPr>
                      <m:t>=4</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−6</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𝑘</m:t>
                        </m:r>
                      </m:e>
                    </m:ac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m:t>
                    </m:r>
                  </m:oMath>
                </a14:m>
                <a:r>
                  <a:rPr lang="en-US"/>
                  <a:t>. Xác định vec tơ vận tốc v chung của hai hạt sau khi va chạm (hướng và độ lớn) </a:t>
                </a:r>
                <a:endParaRPr lang="en-AU"/>
              </a:p>
            </p:txBody>
          </p:sp>
        </mc:Choice>
        <mc:Fallback xmlns="">
          <p:sp>
            <p:nvSpPr>
              <p:cNvPr id="6" name="TextBox 5">
                <a:extLst>
                  <a:ext uri="{FF2B5EF4-FFF2-40B4-BE49-F238E27FC236}">
                    <a16:creationId xmlns:a16="http://schemas.microsoft.com/office/drawing/2014/main" id="{302DB17E-ED34-48D6-AC30-FFC23D063068}"/>
                  </a:ext>
                </a:extLst>
              </p:cNvPr>
              <p:cNvSpPr txBox="1">
                <a:spLocks noRot="1" noChangeAspect="1" noMove="1" noResize="1" noEditPoints="1" noAdjustHandles="1" noChangeArrowheads="1" noChangeShapeType="1" noTextEdit="1"/>
              </p:cNvSpPr>
              <p:nvPr/>
            </p:nvSpPr>
            <p:spPr>
              <a:xfrm>
                <a:off x="1118680" y="4488872"/>
                <a:ext cx="10519137" cy="1124219"/>
              </a:xfrm>
              <a:prstGeom prst="rect">
                <a:avLst/>
              </a:prstGeom>
              <a:blipFill>
                <a:blip r:embed="rId3"/>
                <a:stretch>
                  <a:fillRect l="-522" t="-4324" b="-7568"/>
                </a:stretch>
              </a:blipFill>
            </p:spPr>
            <p:txBody>
              <a:bodyPr/>
              <a:lstStyle/>
              <a:p>
                <a:r>
                  <a:rPr lang="en-AU">
                    <a:noFill/>
                  </a:rPr>
                  <a:t> </a:t>
                </a:r>
              </a:p>
            </p:txBody>
          </p:sp>
        </mc:Fallback>
      </mc:AlternateContent>
    </p:spTree>
    <p:extLst>
      <p:ext uri="{BB962C8B-B14F-4D97-AF65-F5344CB8AC3E}">
        <p14:creationId xmlns:p14="http://schemas.microsoft.com/office/powerpoint/2010/main" val="45340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16D6CA-773A-4648-9920-3C9CB5DA7BA4}"/>
              </a:ext>
            </a:extLst>
          </p:cNvPr>
          <p:cNvSpPr txBox="1"/>
          <p:nvPr/>
        </p:nvSpPr>
        <p:spPr>
          <a:xfrm>
            <a:off x="150921" y="53261"/>
            <a:ext cx="1065100" cy="369332"/>
          </a:xfrm>
          <a:prstGeom prst="rect">
            <a:avLst/>
          </a:prstGeom>
          <a:noFill/>
        </p:spPr>
        <p:txBody>
          <a:bodyPr wrap="none" rtlCol="0">
            <a:spAutoFit/>
          </a:bodyPr>
          <a:lstStyle/>
          <a:p>
            <a:r>
              <a:rPr lang="en-US"/>
              <a:t>Bài tập 1:</a:t>
            </a:r>
          </a:p>
        </p:txBody>
      </p:sp>
      <p:grpSp>
        <p:nvGrpSpPr>
          <p:cNvPr id="5" name="Group 4">
            <a:extLst>
              <a:ext uri="{FF2B5EF4-FFF2-40B4-BE49-F238E27FC236}">
                <a16:creationId xmlns:a16="http://schemas.microsoft.com/office/drawing/2014/main" id="{34C89220-6B5C-42D7-AD5B-D7DDA56A8839}"/>
              </a:ext>
            </a:extLst>
          </p:cNvPr>
          <p:cNvGrpSpPr/>
          <p:nvPr/>
        </p:nvGrpSpPr>
        <p:grpSpPr>
          <a:xfrm>
            <a:off x="875661" y="167853"/>
            <a:ext cx="10514082" cy="2009066"/>
            <a:chOff x="875661" y="167853"/>
            <a:chExt cx="10514082" cy="2009066"/>
          </a:xfrm>
        </p:grpSpPr>
        <p:pic>
          <p:nvPicPr>
            <p:cNvPr id="6" name="Picture 5">
              <a:extLst>
                <a:ext uri="{FF2B5EF4-FFF2-40B4-BE49-F238E27FC236}">
                  <a16:creationId xmlns:a16="http://schemas.microsoft.com/office/drawing/2014/main" id="{0CF130A6-C630-4F2B-B240-5B171C0D16B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015515" y="167853"/>
              <a:ext cx="2374228" cy="1894474"/>
            </a:xfrm>
            <a:prstGeom prst="rect">
              <a:avLst/>
            </a:prstGeom>
          </p:spPr>
        </p:pic>
        <p:sp>
          <p:nvSpPr>
            <p:cNvPr id="7" name="TextBox 6">
              <a:extLst>
                <a:ext uri="{FF2B5EF4-FFF2-40B4-BE49-F238E27FC236}">
                  <a16:creationId xmlns:a16="http://schemas.microsoft.com/office/drawing/2014/main" id="{56B9ABCB-742E-423B-8C19-AFD00314E2FC}"/>
                </a:ext>
              </a:extLst>
            </p:cNvPr>
            <p:cNvSpPr txBox="1"/>
            <p:nvPr/>
          </p:nvSpPr>
          <p:spPr>
            <a:xfrm>
              <a:off x="875661" y="422593"/>
              <a:ext cx="8299652" cy="1754326"/>
            </a:xfrm>
            <a:prstGeom prst="rect">
              <a:avLst/>
            </a:prstGeom>
            <a:noFill/>
          </p:spPr>
          <p:txBody>
            <a:bodyPr wrap="square" rtlCol="0">
              <a:spAutoFit/>
            </a:bodyPr>
            <a:lstStyle/>
            <a:p>
              <a:r>
                <a:rPr lang="en-US" sz="1800">
                  <a:effectLst/>
                  <a:latin typeface="Times New Roman" panose="02020603050405020304" pitchFamily="18" charset="0"/>
                  <a:ea typeface="Calibri" panose="020F0502020204030204" pitchFamily="34" charset="0"/>
                  <a:cs typeface="Times New Roman" panose="02020603050405020304" pitchFamily="18" charset="0"/>
                </a:rPr>
                <a:t>Một viên đạn khối lượng m và tốc độ v bắn xuyên qua quả nặng có khối lượng M của một con lắc như hình 2. Tốc độ của viên đạn khi ra khỏi con lắc là v/2. Quả nặng được treo bằng một thanh cứng (chứ không phải dây) có chiều dài </a:t>
              </a:r>
              <a:r>
                <a:rPr lang="en-US" sz="1800">
                  <a:effectLst/>
                  <a:latin typeface="Trajan Pro"/>
                  <a:ea typeface="Calibri" panose="020F0502020204030204" pitchFamily="34" charset="0"/>
                  <a:cs typeface="Times New Roman" panose="02020603050405020304" pitchFamily="18" charset="0"/>
                </a:rPr>
                <a:t>ℓ</a:t>
              </a:r>
              <a:r>
                <a:rPr lang="en-US" sz="1800">
                  <a:effectLst/>
                  <a:latin typeface="Times New Roman" panose="02020603050405020304" pitchFamily="18" charset="0"/>
                  <a:ea typeface="Calibri" panose="020F0502020204030204" pitchFamily="34" charset="0"/>
                  <a:cs typeface="Times New Roman" panose="02020603050405020304" pitchFamily="18" charset="0"/>
                </a:rPr>
                <a:t> và khối lượng không đáng kể. Hỏi giá trị nhỏ nhất của v bằng bao nhiêu để con lắc chuyển động được một vòng tròn trong mặt phẳng thẳng đứng?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endParaRPr lang="en-AU"/>
            </a:p>
          </p:txBody>
        </p:sp>
      </p:grpSp>
      <p:pic>
        <p:nvPicPr>
          <p:cNvPr id="1026" name="Picture 2" descr="Không có mô tả.">
            <a:extLst>
              <a:ext uri="{FF2B5EF4-FFF2-40B4-BE49-F238E27FC236}">
                <a16:creationId xmlns:a16="http://schemas.microsoft.com/office/drawing/2014/main" id="{3CAEFDA9-E100-4CE2-B627-85584C491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6" y="0"/>
            <a:ext cx="1222702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32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diagram&#10;&#10;Description automatically generated">
            <a:extLst>
              <a:ext uri="{FF2B5EF4-FFF2-40B4-BE49-F238E27FC236}">
                <a16:creationId xmlns:a16="http://schemas.microsoft.com/office/drawing/2014/main" id="{40098B22-9079-4CD2-8D37-10B5A6D5A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17" y="478558"/>
            <a:ext cx="10490461" cy="5900884"/>
          </a:xfrm>
          <a:prstGeom prst="rect">
            <a:avLst/>
          </a:prstGeom>
        </p:spPr>
      </p:pic>
    </p:spTree>
    <p:extLst>
      <p:ext uri="{BB962C8B-B14F-4D97-AF65-F5344CB8AC3E}">
        <p14:creationId xmlns:p14="http://schemas.microsoft.com/office/powerpoint/2010/main" val="216916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053B0ED-93C0-46DF-AA01-9D60A4C26930}"/>
              </a:ext>
            </a:extLst>
          </p:cNvPr>
          <p:cNvGrpSpPr/>
          <p:nvPr/>
        </p:nvGrpSpPr>
        <p:grpSpPr>
          <a:xfrm>
            <a:off x="204187" y="184178"/>
            <a:ext cx="10854305" cy="2645299"/>
            <a:chOff x="150921" y="3939432"/>
            <a:chExt cx="10854305" cy="2645299"/>
          </a:xfrm>
        </p:grpSpPr>
        <p:sp>
          <p:nvSpPr>
            <p:cNvPr id="5" name="TextBox 4">
              <a:extLst>
                <a:ext uri="{FF2B5EF4-FFF2-40B4-BE49-F238E27FC236}">
                  <a16:creationId xmlns:a16="http://schemas.microsoft.com/office/drawing/2014/main" id="{C919986A-0F45-44EF-A2DF-6AB8ED5CACE2}"/>
                </a:ext>
              </a:extLst>
            </p:cNvPr>
            <p:cNvSpPr txBox="1"/>
            <p:nvPr/>
          </p:nvSpPr>
          <p:spPr>
            <a:xfrm>
              <a:off x="150921" y="3939432"/>
              <a:ext cx="7235300" cy="1384995"/>
            </a:xfrm>
            <a:prstGeom prst="rect">
              <a:avLst/>
            </a:prstGeom>
            <a:noFill/>
          </p:spPr>
          <p:txBody>
            <a:bodyPr wrap="square" rtlCol="0">
              <a:spAutoFit/>
            </a:bodyPr>
            <a:lstStyle/>
            <a:p>
              <a:r>
                <a:rPr lang="en-US" sz="1200"/>
                <a:t>Bài tập 3: Một động cơ nhiệt làm việc theo chu trình Carnot có tác nhân không khí đốt nóng áp suất ban đầu là 7atm và nhiệt độ là 127 độ C. Thể tihcs ban đầu của không khí là 2 lít. Sau giãn nở đẳng nhiệt lần thứ 1, không khí chiếm thể tích 5 lít. Sau quá trình giản nở đoạn nhiệt thể tích không khí là 8 lít. Tìm:</a:t>
              </a:r>
            </a:p>
            <a:p>
              <a:pPr marL="342900" indent="-342900">
                <a:buAutoNum type="alphaLcParenR"/>
              </a:pPr>
              <a:r>
                <a:rPr lang="en-US" sz="1200"/>
                <a:t>Tọa độ các giao điểm của các đường đẳng nhiệt và đoạn nhiệt</a:t>
              </a:r>
            </a:p>
            <a:p>
              <a:pPr marL="342900" indent="-342900">
                <a:buAutoNum type="alphaLcParenR"/>
              </a:pPr>
              <a:r>
                <a:rPr lang="en-US" sz="1200"/>
                <a:t> Công trong mỗi phần của chu trình</a:t>
              </a:r>
            </a:p>
            <a:p>
              <a:pPr marL="342900" indent="-342900">
                <a:buAutoNum type="alphaLcParenR"/>
              </a:pPr>
              <a:r>
                <a:rPr lang="en-US" sz="1200"/>
                <a:t>Công trong cả chu trình; d) Hiệu suất của chu trình</a:t>
              </a:r>
            </a:p>
            <a:p>
              <a:r>
                <a:rPr lang="en-US" sz="1200"/>
                <a:t>e) Nhiệt lượng nhận được từ nguồn nóng trong 1 chu trình; f) Nhiệt lượng nhả cho nguồn lạnh trong 1 chu trình</a:t>
              </a:r>
              <a:endParaRPr lang="en-AU" sz="1200"/>
            </a:p>
          </p:txBody>
        </p:sp>
        <p:grpSp>
          <p:nvGrpSpPr>
            <p:cNvPr id="6" name="Group 5">
              <a:extLst>
                <a:ext uri="{FF2B5EF4-FFF2-40B4-BE49-F238E27FC236}">
                  <a16:creationId xmlns:a16="http://schemas.microsoft.com/office/drawing/2014/main" id="{5D606372-6789-4528-84A8-E49AC87D7F85}"/>
                </a:ext>
              </a:extLst>
            </p:cNvPr>
            <p:cNvGrpSpPr/>
            <p:nvPr/>
          </p:nvGrpSpPr>
          <p:grpSpPr>
            <a:xfrm>
              <a:off x="7813178" y="4006865"/>
              <a:ext cx="3192048" cy="2577866"/>
              <a:chOff x="8182829" y="3822199"/>
              <a:chExt cx="3192048" cy="2577866"/>
            </a:xfrm>
          </p:grpSpPr>
          <p:cxnSp>
            <p:nvCxnSpPr>
              <p:cNvPr id="7" name="Straight Arrow Connector 6">
                <a:extLst>
                  <a:ext uri="{FF2B5EF4-FFF2-40B4-BE49-F238E27FC236}">
                    <a16:creationId xmlns:a16="http://schemas.microsoft.com/office/drawing/2014/main" id="{8D6F249E-EEBE-45F6-A383-DA9D815D7280}"/>
                  </a:ext>
                </a:extLst>
              </p:cNvPr>
              <p:cNvCxnSpPr/>
              <p:nvPr/>
            </p:nvCxnSpPr>
            <p:spPr>
              <a:xfrm flipV="1">
                <a:off x="8629095" y="3939432"/>
                <a:ext cx="0" cy="21013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9A94A93-621B-4C16-A319-76CDC95FBD07}"/>
                  </a:ext>
                </a:extLst>
              </p:cNvPr>
              <p:cNvCxnSpPr>
                <a:cxnSpLocks/>
              </p:cNvCxnSpPr>
              <p:nvPr/>
            </p:nvCxnSpPr>
            <p:spPr>
              <a:xfrm>
                <a:off x="8629095" y="6040732"/>
                <a:ext cx="2745782" cy="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Arc 8">
                <a:extLst>
                  <a:ext uri="{FF2B5EF4-FFF2-40B4-BE49-F238E27FC236}">
                    <a16:creationId xmlns:a16="http://schemas.microsoft.com/office/drawing/2014/main" id="{E44634BF-4A4B-48A4-B055-84F6556DF441}"/>
                  </a:ext>
                </a:extLst>
              </p:cNvPr>
              <p:cNvSpPr/>
              <p:nvPr/>
            </p:nvSpPr>
            <p:spPr>
              <a:xfrm rot="5215646" flipV="1">
                <a:off x="9594514" y="4015906"/>
                <a:ext cx="839893" cy="1172953"/>
              </a:xfrm>
              <a:prstGeom prst="arc">
                <a:avLst>
                  <a:gd name="adj1" fmla="val 16394843"/>
                  <a:gd name="adj2" fmla="val 0"/>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Freeform: Shape 9">
                <a:extLst>
                  <a:ext uri="{FF2B5EF4-FFF2-40B4-BE49-F238E27FC236}">
                    <a16:creationId xmlns:a16="http://schemas.microsoft.com/office/drawing/2014/main" id="{48D0A69C-D2D9-4E9F-A84B-CDD0D03D864A}"/>
                  </a:ext>
                </a:extLst>
              </p:cNvPr>
              <p:cNvSpPr/>
              <p:nvPr/>
            </p:nvSpPr>
            <p:spPr>
              <a:xfrm>
                <a:off x="9403124" y="4700784"/>
                <a:ext cx="233464" cy="751855"/>
              </a:xfrm>
              <a:custGeom>
                <a:avLst/>
                <a:gdLst>
                  <a:gd name="connsiteX0" fmla="*/ 0 w 233464"/>
                  <a:gd name="connsiteY0" fmla="*/ 0 h 535021"/>
                  <a:gd name="connsiteX1" fmla="*/ 68094 w 233464"/>
                  <a:gd name="connsiteY1" fmla="*/ 262646 h 535021"/>
                  <a:gd name="connsiteX2" fmla="*/ 233464 w 233464"/>
                  <a:gd name="connsiteY2" fmla="*/ 535021 h 535021"/>
                </a:gdLst>
                <a:ahLst/>
                <a:cxnLst>
                  <a:cxn ang="0">
                    <a:pos x="connsiteX0" y="connsiteY0"/>
                  </a:cxn>
                  <a:cxn ang="0">
                    <a:pos x="connsiteX1" y="connsiteY1"/>
                  </a:cxn>
                  <a:cxn ang="0">
                    <a:pos x="connsiteX2" y="connsiteY2"/>
                  </a:cxn>
                </a:cxnLst>
                <a:rect l="l" t="t" r="r" b="b"/>
                <a:pathLst>
                  <a:path w="233464" h="535021">
                    <a:moveTo>
                      <a:pt x="0" y="0"/>
                    </a:moveTo>
                    <a:cubicBezTo>
                      <a:pt x="14591" y="86738"/>
                      <a:pt x="29183" y="173476"/>
                      <a:pt x="68094" y="262646"/>
                    </a:cubicBezTo>
                    <a:cubicBezTo>
                      <a:pt x="107005" y="351816"/>
                      <a:pt x="170234" y="443418"/>
                      <a:pt x="233464" y="535021"/>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Freeform: Shape 10">
                <a:extLst>
                  <a:ext uri="{FF2B5EF4-FFF2-40B4-BE49-F238E27FC236}">
                    <a16:creationId xmlns:a16="http://schemas.microsoft.com/office/drawing/2014/main" id="{097C73F9-1D8B-484E-AF08-CC6A20C6AE2C}"/>
                  </a:ext>
                </a:extLst>
              </p:cNvPr>
              <p:cNvSpPr/>
              <p:nvPr/>
            </p:nvSpPr>
            <p:spPr>
              <a:xfrm>
                <a:off x="10004833" y="4990082"/>
                <a:ext cx="233460" cy="651170"/>
              </a:xfrm>
              <a:custGeom>
                <a:avLst/>
                <a:gdLst>
                  <a:gd name="connsiteX0" fmla="*/ 0 w 233464"/>
                  <a:gd name="connsiteY0" fmla="*/ 0 h 535021"/>
                  <a:gd name="connsiteX1" fmla="*/ 68094 w 233464"/>
                  <a:gd name="connsiteY1" fmla="*/ 262646 h 535021"/>
                  <a:gd name="connsiteX2" fmla="*/ 233464 w 233464"/>
                  <a:gd name="connsiteY2" fmla="*/ 535021 h 535021"/>
                </a:gdLst>
                <a:ahLst/>
                <a:cxnLst>
                  <a:cxn ang="0">
                    <a:pos x="connsiteX0" y="connsiteY0"/>
                  </a:cxn>
                  <a:cxn ang="0">
                    <a:pos x="connsiteX1" y="connsiteY1"/>
                  </a:cxn>
                  <a:cxn ang="0">
                    <a:pos x="connsiteX2" y="connsiteY2"/>
                  </a:cxn>
                </a:cxnLst>
                <a:rect l="l" t="t" r="r" b="b"/>
                <a:pathLst>
                  <a:path w="233464" h="535021">
                    <a:moveTo>
                      <a:pt x="0" y="0"/>
                    </a:moveTo>
                    <a:cubicBezTo>
                      <a:pt x="14591" y="86738"/>
                      <a:pt x="29183" y="173476"/>
                      <a:pt x="68094" y="262646"/>
                    </a:cubicBezTo>
                    <a:cubicBezTo>
                      <a:pt x="107005" y="351816"/>
                      <a:pt x="170234" y="443418"/>
                      <a:pt x="233464" y="535021"/>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Freeform: Shape 11">
                <a:extLst>
                  <a:ext uri="{FF2B5EF4-FFF2-40B4-BE49-F238E27FC236}">
                    <a16:creationId xmlns:a16="http://schemas.microsoft.com/office/drawing/2014/main" id="{CAD8D0EF-1D00-4A1D-912A-29FFDE8DDD68}"/>
                  </a:ext>
                </a:extLst>
              </p:cNvPr>
              <p:cNvSpPr/>
              <p:nvPr/>
            </p:nvSpPr>
            <p:spPr>
              <a:xfrm>
                <a:off x="9625452" y="5427243"/>
                <a:ext cx="612841" cy="214009"/>
              </a:xfrm>
              <a:custGeom>
                <a:avLst/>
                <a:gdLst>
                  <a:gd name="connsiteX0" fmla="*/ 0 w 593388"/>
                  <a:gd name="connsiteY0" fmla="*/ 0 h 350196"/>
                  <a:gd name="connsiteX1" fmla="*/ 291830 w 593388"/>
                  <a:gd name="connsiteY1" fmla="*/ 291830 h 350196"/>
                  <a:gd name="connsiteX2" fmla="*/ 593388 w 593388"/>
                  <a:gd name="connsiteY2" fmla="*/ 350196 h 350196"/>
                </a:gdLst>
                <a:ahLst/>
                <a:cxnLst>
                  <a:cxn ang="0">
                    <a:pos x="connsiteX0" y="connsiteY0"/>
                  </a:cxn>
                  <a:cxn ang="0">
                    <a:pos x="connsiteX1" y="connsiteY1"/>
                  </a:cxn>
                  <a:cxn ang="0">
                    <a:pos x="connsiteX2" y="connsiteY2"/>
                  </a:cxn>
                </a:cxnLst>
                <a:rect l="l" t="t" r="r" b="b"/>
                <a:pathLst>
                  <a:path w="593388" h="350196">
                    <a:moveTo>
                      <a:pt x="0" y="0"/>
                    </a:moveTo>
                    <a:cubicBezTo>
                      <a:pt x="96466" y="116732"/>
                      <a:pt x="192932" y="233464"/>
                      <a:pt x="291830" y="291830"/>
                    </a:cubicBezTo>
                    <a:cubicBezTo>
                      <a:pt x="390728" y="350196"/>
                      <a:pt x="492058" y="350196"/>
                      <a:pt x="593388" y="35019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74CDF026-A5A2-494F-B620-016CF3CD00EF}"/>
                  </a:ext>
                </a:extLst>
              </p:cNvPr>
              <p:cNvSpPr txBox="1"/>
              <p:nvPr/>
            </p:nvSpPr>
            <p:spPr>
              <a:xfrm>
                <a:off x="8182829" y="3822199"/>
                <a:ext cx="303288" cy="369332"/>
              </a:xfrm>
              <a:prstGeom prst="rect">
                <a:avLst/>
              </a:prstGeom>
              <a:noFill/>
            </p:spPr>
            <p:txBody>
              <a:bodyPr wrap="none" rtlCol="0">
                <a:spAutoFit/>
              </a:bodyPr>
              <a:lstStyle/>
              <a:p>
                <a:r>
                  <a:rPr lang="en-US"/>
                  <a:t>P</a:t>
                </a:r>
                <a:endParaRPr lang="en-AU"/>
              </a:p>
            </p:txBody>
          </p:sp>
          <p:sp>
            <p:nvSpPr>
              <p:cNvPr id="14" name="TextBox 13">
                <a:extLst>
                  <a:ext uri="{FF2B5EF4-FFF2-40B4-BE49-F238E27FC236}">
                    <a16:creationId xmlns:a16="http://schemas.microsoft.com/office/drawing/2014/main" id="{4AB2A1DA-F32A-450E-9869-CDE93B9B4CCE}"/>
                  </a:ext>
                </a:extLst>
              </p:cNvPr>
              <p:cNvSpPr txBox="1"/>
              <p:nvPr/>
            </p:nvSpPr>
            <p:spPr>
              <a:xfrm>
                <a:off x="11027255" y="6030733"/>
                <a:ext cx="316112" cy="369332"/>
              </a:xfrm>
              <a:prstGeom prst="rect">
                <a:avLst/>
              </a:prstGeom>
              <a:noFill/>
            </p:spPr>
            <p:txBody>
              <a:bodyPr wrap="none" rtlCol="0">
                <a:spAutoFit/>
              </a:bodyPr>
              <a:lstStyle/>
              <a:p>
                <a:r>
                  <a:rPr lang="en-US"/>
                  <a:t>V</a:t>
                </a:r>
                <a:endParaRPr lang="en-AU"/>
              </a:p>
            </p:txBody>
          </p:sp>
          <p:sp>
            <p:nvSpPr>
              <p:cNvPr id="15" name="TextBox 14">
                <a:extLst>
                  <a:ext uri="{FF2B5EF4-FFF2-40B4-BE49-F238E27FC236}">
                    <a16:creationId xmlns:a16="http://schemas.microsoft.com/office/drawing/2014/main" id="{8E4D0F91-8DFD-4EE9-AE47-6EA4EA9CE755}"/>
                  </a:ext>
                </a:extLst>
              </p:cNvPr>
              <p:cNvSpPr txBox="1"/>
              <p:nvPr/>
            </p:nvSpPr>
            <p:spPr>
              <a:xfrm>
                <a:off x="9249884" y="4350934"/>
                <a:ext cx="303288" cy="369332"/>
              </a:xfrm>
              <a:prstGeom prst="rect">
                <a:avLst/>
              </a:prstGeom>
              <a:noFill/>
            </p:spPr>
            <p:txBody>
              <a:bodyPr wrap="none" rtlCol="0">
                <a:spAutoFit/>
              </a:bodyPr>
              <a:lstStyle/>
              <a:p>
                <a:r>
                  <a:rPr lang="en-US"/>
                  <a:t>1</a:t>
                </a:r>
                <a:endParaRPr lang="en-AU"/>
              </a:p>
            </p:txBody>
          </p:sp>
          <p:sp>
            <p:nvSpPr>
              <p:cNvPr id="16" name="TextBox 15">
                <a:extLst>
                  <a:ext uri="{FF2B5EF4-FFF2-40B4-BE49-F238E27FC236}">
                    <a16:creationId xmlns:a16="http://schemas.microsoft.com/office/drawing/2014/main" id="{21335A44-3DD8-4B8D-A1B3-C017AE7797B1}"/>
                  </a:ext>
                </a:extLst>
              </p:cNvPr>
              <p:cNvSpPr txBox="1"/>
              <p:nvPr/>
            </p:nvSpPr>
            <p:spPr>
              <a:xfrm>
                <a:off x="9935005" y="4763865"/>
                <a:ext cx="303288" cy="369332"/>
              </a:xfrm>
              <a:prstGeom prst="rect">
                <a:avLst/>
              </a:prstGeom>
              <a:noFill/>
            </p:spPr>
            <p:txBody>
              <a:bodyPr wrap="none" rtlCol="0">
                <a:spAutoFit/>
              </a:bodyPr>
              <a:lstStyle/>
              <a:p>
                <a:r>
                  <a:rPr lang="en-US"/>
                  <a:t>2</a:t>
                </a:r>
                <a:endParaRPr lang="en-AU"/>
              </a:p>
            </p:txBody>
          </p:sp>
          <p:sp>
            <p:nvSpPr>
              <p:cNvPr id="17" name="TextBox 16">
                <a:extLst>
                  <a:ext uri="{FF2B5EF4-FFF2-40B4-BE49-F238E27FC236}">
                    <a16:creationId xmlns:a16="http://schemas.microsoft.com/office/drawing/2014/main" id="{5F5D6D4F-08AB-43E2-8DA2-1D9CC3F46C51}"/>
                  </a:ext>
                </a:extLst>
              </p:cNvPr>
              <p:cNvSpPr txBox="1"/>
              <p:nvPr/>
            </p:nvSpPr>
            <p:spPr>
              <a:xfrm>
                <a:off x="10202629" y="5480756"/>
                <a:ext cx="303288" cy="369332"/>
              </a:xfrm>
              <a:prstGeom prst="rect">
                <a:avLst/>
              </a:prstGeom>
              <a:noFill/>
            </p:spPr>
            <p:txBody>
              <a:bodyPr wrap="none" rtlCol="0">
                <a:spAutoFit/>
              </a:bodyPr>
              <a:lstStyle/>
              <a:p>
                <a:r>
                  <a:rPr lang="en-US"/>
                  <a:t>3</a:t>
                </a:r>
                <a:endParaRPr lang="en-AU"/>
              </a:p>
            </p:txBody>
          </p:sp>
          <p:sp>
            <p:nvSpPr>
              <p:cNvPr id="18" name="TextBox 17">
                <a:extLst>
                  <a:ext uri="{FF2B5EF4-FFF2-40B4-BE49-F238E27FC236}">
                    <a16:creationId xmlns:a16="http://schemas.microsoft.com/office/drawing/2014/main" id="{11F577B9-B8BF-4826-BE26-840CADAF6901}"/>
                  </a:ext>
                </a:extLst>
              </p:cNvPr>
              <p:cNvSpPr txBox="1"/>
              <p:nvPr/>
            </p:nvSpPr>
            <p:spPr>
              <a:xfrm>
                <a:off x="9333300" y="5370593"/>
                <a:ext cx="301686" cy="369332"/>
              </a:xfrm>
              <a:prstGeom prst="rect">
                <a:avLst/>
              </a:prstGeom>
              <a:noFill/>
            </p:spPr>
            <p:txBody>
              <a:bodyPr wrap="none" rtlCol="0">
                <a:spAutoFit/>
              </a:bodyPr>
              <a:lstStyle/>
              <a:p>
                <a:r>
                  <a:rPr lang="en-US"/>
                  <a:t>4</a:t>
                </a:r>
                <a:endParaRPr lang="en-AU"/>
              </a:p>
            </p:txBody>
          </p:sp>
        </p:grpSp>
      </p:grpSp>
      <p:pic>
        <p:nvPicPr>
          <p:cNvPr id="19" name="Picture 18" descr="A picture containing diagram&#10;&#10;Description automatically generated">
            <a:extLst>
              <a:ext uri="{FF2B5EF4-FFF2-40B4-BE49-F238E27FC236}">
                <a16:creationId xmlns:a16="http://schemas.microsoft.com/office/drawing/2014/main" id="{40382E4A-64B5-42E9-B509-BBF06CDF863B}"/>
              </a:ext>
            </a:extLst>
          </p:cNvPr>
          <p:cNvPicPr>
            <a:picLocks noChangeAspect="1"/>
          </p:cNvPicPr>
          <p:nvPr/>
        </p:nvPicPr>
        <p:blipFill rotWithShape="1">
          <a:blip r:embed="rId2">
            <a:extLst>
              <a:ext uri="{28A0092B-C50C-407E-A947-70E740481C1C}">
                <a14:useLocalDpi xmlns:a14="http://schemas.microsoft.com/office/drawing/2010/main" val="0"/>
              </a:ext>
            </a:extLst>
          </a:blip>
          <a:srcRect l="20695" r="23750"/>
          <a:stretch/>
        </p:blipFill>
        <p:spPr>
          <a:xfrm rot="5400000">
            <a:off x="8554101" y="2285459"/>
            <a:ext cx="2919609" cy="3941474"/>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DB8419B9-9605-424B-881A-A6E599ECC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56654"/>
            <a:ext cx="8043167" cy="4524282"/>
          </a:xfrm>
          <a:prstGeom prst="rect">
            <a:avLst/>
          </a:prstGeom>
        </p:spPr>
      </p:pic>
    </p:spTree>
    <p:extLst>
      <p:ext uri="{BB962C8B-B14F-4D97-AF65-F5344CB8AC3E}">
        <p14:creationId xmlns:p14="http://schemas.microsoft.com/office/powerpoint/2010/main" val="161840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801</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 Math</vt:lpstr>
      <vt:lpstr>Times New Roman</vt:lpstr>
      <vt:lpstr>Trajan Pro</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Cuong Le</dc:creator>
  <cp:lastModifiedBy>PHẠM GIA THÔNG</cp:lastModifiedBy>
  <cp:revision>17</cp:revision>
  <dcterms:created xsi:type="dcterms:W3CDTF">2021-07-19T00:20:10Z</dcterms:created>
  <dcterms:modified xsi:type="dcterms:W3CDTF">2021-08-19T05:31:06Z</dcterms:modified>
</cp:coreProperties>
</file>