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2"/>
  </p:notesMasterIdLst>
  <p:sldIdLst>
    <p:sldId id="256" r:id="rId2"/>
    <p:sldId id="257" r:id="rId3"/>
    <p:sldId id="286" r:id="rId4"/>
    <p:sldId id="287" r:id="rId5"/>
    <p:sldId id="291" r:id="rId6"/>
    <p:sldId id="292" r:id="rId7"/>
    <p:sldId id="294" r:id="rId8"/>
    <p:sldId id="288" r:id="rId9"/>
    <p:sldId id="295" r:id="rId10"/>
    <p:sldId id="297" r:id="rId11"/>
    <p:sldId id="296" r:id="rId12"/>
    <p:sldId id="301" r:id="rId13"/>
    <p:sldId id="302" r:id="rId14"/>
    <p:sldId id="303" r:id="rId15"/>
    <p:sldId id="304" r:id="rId16"/>
    <p:sldId id="298" r:id="rId17"/>
    <p:sldId id="299" r:id="rId18"/>
    <p:sldId id="305" r:id="rId19"/>
    <p:sldId id="307" r:id="rId20"/>
    <p:sldId id="308"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FF"/>
    <a:srgbClr val="FFCCFF"/>
    <a:srgbClr val="CC00CC"/>
    <a:srgbClr val="000066"/>
    <a:srgbClr val="FFFF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92" autoAdjust="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19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7D674C2-B46C-4520-9579-EE2409D9B476}" type="slidenum">
              <a:rPr lang="en-US"/>
              <a:pPr/>
              <a:t>‹#›</a:t>
            </a:fld>
            <a:endParaRPr lang="en-US"/>
          </a:p>
        </p:txBody>
      </p:sp>
    </p:spTree>
    <p:extLst>
      <p:ext uri="{BB962C8B-B14F-4D97-AF65-F5344CB8AC3E}">
        <p14:creationId xmlns:p14="http://schemas.microsoft.com/office/powerpoint/2010/main" val="3535209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0E6D6-128A-4AB7-A165-F5DF5812C123}"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127E2-2600-40C8-9394-6301C0CDB276}" type="slidenum">
              <a:rPr lang="en-US" smtClean="0"/>
              <a:pPr/>
              <a:t>‹#›</a:t>
            </a:fld>
            <a:endParaRPr 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256D7-24A9-47F0-9788-A2E12B57FB81}" type="slidenum">
              <a:rPr lang="en-US" smtClean="0"/>
              <a:pPr/>
              <a:t>‹#›</a:t>
            </a:fld>
            <a:endParaRPr 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CBC3E-16B7-4916-9F20-2C674FF2EB23}" type="slidenum">
              <a:rPr lang="en-US" smtClean="0"/>
              <a:pPr/>
              <a:t>‹#›</a:t>
            </a:fld>
            <a:endParaRPr 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282D8-18DC-4EDA-BA5F-067A4E73599D}"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14FC2-5E86-43D1-98F5-AC26D5E481FF}" type="slidenum">
              <a:rPr lang="en-US" smtClean="0"/>
              <a:pPr/>
              <a:t>‹#›</a:t>
            </a:fld>
            <a:endParaRPr 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08E9D-3C34-4009-BE60-2A2A8EE89E08}"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B950B-350B-4ACB-BC4A-D8C855C4933A}" type="slidenum">
              <a:rPr lang="en-US" smtClean="0"/>
              <a:pPr/>
              <a:t>‹#›</a:t>
            </a:fld>
            <a:endParaRPr 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53F5E-5554-45A1-B739-1F4B95916081}" type="slidenum">
              <a:rPr lang="en-US" smtClean="0"/>
              <a:pPr/>
              <a:t>‹#›</a:t>
            </a:fld>
            <a:endParaRPr 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AC95F-90E8-4141-884B-B1B3030E8220}"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C84BD-E7F4-419D-B33F-15FA984F663B}" type="slidenum">
              <a:rPr lang="en-US" smtClean="0"/>
              <a:pPr/>
              <a:t>‹#›</a:t>
            </a:fld>
            <a:endParaRPr 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D4136CA-3115-4104-A2BC-8A2A5B6AEF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spd="slow">
    <p:blinds dir="vert"/>
  </p:transition>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23.wmf"/><Relationship Id="rId4" Type="http://schemas.openxmlformats.org/officeDocument/2006/relationships/oleObject" Target="../embeddings/oleObject11.bin"/><Relationship Id="rId9" Type="http://schemas.openxmlformats.org/officeDocument/2006/relationships/image" Target="../media/image2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7.w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73"/>
            <a:ext cx="9144000" cy="934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0" name="AutoShape 2"/>
          <p:cNvSpPr>
            <a:spLocks noGrp="1" noChangeArrowheads="1"/>
          </p:cNvSpPr>
          <p:nvPr>
            <p:ph type="ctrTitle"/>
          </p:nvPr>
        </p:nvSpPr>
        <p:spPr>
          <a:xfrm>
            <a:off x="685800" y="2743200"/>
            <a:ext cx="8229600" cy="1905000"/>
          </a:xfrm>
          <a:noFill/>
          <a:ln w="57150" cap="flat" cmpd="thickThin">
            <a:noFill/>
            <a:prstDash val="dash"/>
            <a:round/>
            <a:headEnd/>
            <a:tailEnd/>
          </a:ln>
        </p:spPr>
        <p:txBody>
          <a:bodyPr/>
          <a:lstStyle/>
          <a:p>
            <a:pPr algn="ctr">
              <a:lnSpc>
                <a:spcPct val="150000"/>
              </a:lnSpc>
              <a:spcAft>
                <a:spcPts val="600"/>
              </a:spcAft>
            </a:pPr>
            <a:r>
              <a:rPr lang="en-US" sz="5400" i="1" u="sng" dirty="0" err="1">
                <a:solidFill>
                  <a:schemeClr val="accent4">
                    <a:lumMod val="50000"/>
                  </a:schemeClr>
                </a:solidFill>
                <a:latin typeface="Times New Roman" pitchFamily="18" charset="0"/>
                <a:cs typeface="Times New Roman" pitchFamily="18" charset="0"/>
              </a:rPr>
              <a:t>Chương</a:t>
            </a:r>
            <a:r>
              <a:rPr lang="en-US" sz="5400" u="sng" dirty="0">
                <a:solidFill>
                  <a:schemeClr val="accent4">
                    <a:lumMod val="50000"/>
                  </a:schemeClr>
                </a:solidFill>
                <a:latin typeface="Times New Roman" pitchFamily="18" charset="0"/>
                <a:cs typeface="Times New Roman" pitchFamily="18" charset="0"/>
              </a:rPr>
              <a:t> 7</a:t>
            </a:r>
            <a:r>
              <a:rPr lang="en-US" sz="5400" dirty="0">
                <a:latin typeface="Times New Roman" pitchFamily="18" charset="0"/>
                <a:cs typeface="Times New Roman" pitchFamily="18" charset="0"/>
              </a:rPr>
              <a:t> </a:t>
            </a:r>
            <a:br>
              <a:rPr lang="en-US" sz="5400" dirty="0">
                <a:latin typeface="Times New Roman" pitchFamily="18" charset="0"/>
                <a:cs typeface="Times New Roman" pitchFamily="18" charset="0"/>
              </a:rPr>
            </a:br>
            <a:r>
              <a:rPr lang="en-US" sz="6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KHÍ LÝ TƯỞNG</a:t>
            </a: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8609"/>
          </a:xfrm>
          <a:prstGeom prst="rect">
            <a:avLst/>
          </a:prstGeom>
          <a:solidFill>
            <a:srgbClr val="C00000"/>
          </a:solidFill>
        </p:spPr>
        <p:txBody>
          <a:bodyPr wrap="square">
            <a:spAutoFit/>
          </a:bodyPr>
          <a:lstStyle/>
          <a:p>
            <a:pPr algn="ctr"/>
            <a:r>
              <a:rPr lang="en-US" sz="2900" b="1" dirty="0">
                <a:solidFill>
                  <a:schemeClr val="bg1"/>
                </a:solidFill>
                <a:latin typeface="Times New Roman" pitchFamily="18" charset="0"/>
                <a:cs typeface="Times New Roman" pitchFamily="18" charset="0"/>
              </a:rPr>
              <a:t>III. THUYẾT ĐỘNG HỌC PHÂN TỬ CHẤT KHÍ</a:t>
            </a:r>
            <a:endParaRPr lang="en-US" sz="2900" b="1" u="sng" dirty="0">
              <a:solidFill>
                <a:schemeClr val="bg1"/>
              </a:solidFill>
              <a:latin typeface="Times New Roman" pitchFamily="18" charset="0"/>
              <a:cs typeface="Times New Roman" pitchFamily="18" charset="0"/>
            </a:endParaRPr>
          </a:p>
        </p:txBody>
      </p:sp>
      <p:sp>
        <p:nvSpPr>
          <p:cNvPr id="7" name="Rectangle 6"/>
          <p:cNvSpPr/>
          <p:nvPr/>
        </p:nvSpPr>
        <p:spPr>
          <a:xfrm>
            <a:off x="0" y="532730"/>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1. NỘI DUNG</a:t>
            </a:r>
            <a:endParaRPr lang="en-US" sz="3000" b="1" u="sng" dirty="0">
              <a:solidFill>
                <a:schemeClr val="bg1"/>
              </a:solidFill>
              <a:latin typeface="Times New Roman" pitchFamily="18" charset="0"/>
              <a:cs typeface="Times New Roman" pitchFamily="18" charset="0"/>
            </a:endParaRPr>
          </a:p>
        </p:txBody>
      </p:sp>
      <p:sp>
        <p:nvSpPr>
          <p:cNvPr id="8" name="Text Box 4"/>
          <p:cNvSpPr txBox="1">
            <a:spLocks noChangeArrowheads="1"/>
          </p:cNvSpPr>
          <p:nvPr/>
        </p:nvSpPr>
        <p:spPr bwMode="auto">
          <a:xfrm>
            <a:off x="381000" y="1225060"/>
            <a:ext cx="84582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pPr>
            <a:r>
              <a:rPr lang="pt-BR" sz="3000" dirty="0">
                <a:latin typeface="Times New Roman" pitchFamily="18" charset="0"/>
                <a:cs typeface="Times New Roman" pitchFamily="18" charset="0"/>
              </a:rPr>
              <a:t>Một trong những thuyết đầu tiên của chất khí gồm các giả thiết sau:</a:t>
            </a:r>
          </a:p>
          <a:p>
            <a:pPr algn="just">
              <a:lnSpc>
                <a:spcPct val="130000"/>
              </a:lnSpc>
            </a:pPr>
            <a:r>
              <a:rPr lang="pt-BR" sz="3000" dirty="0">
                <a:latin typeface="Times New Roman" pitchFamily="18" charset="0"/>
                <a:cs typeface="Times New Roman" pitchFamily="18" charset="0"/>
              </a:rPr>
              <a:t> - Các chất khí được tạo thành từ các phân tử khí.</a:t>
            </a:r>
          </a:p>
          <a:p>
            <a:pPr algn="just">
              <a:lnSpc>
                <a:spcPct val="130000"/>
              </a:lnSpc>
            </a:pPr>
            <a:r>
              <a:rPr lang="pt-BR" sz="3000" dirty="0">
                <a:latin typeface="Times New Roman" pitchFamily="18" charset="0"/>
                <a:cs typeface="Times New Roman" pitchFamily="18" charset="0"/>
              </a:rPr>
              <a:t> - Phân tử khí chuyển động không ngừng và có kích thước rất nhỏ.</a:t>
            </a:r>
          </a:p>
          <a:p>
            <a:pPr algn="just">
              <a:lnSpc>
                <a:spcPct val="130000"/>
              </a:lnSpc>
            </a:pPr>
            <a:r>
              <a:rPr lang="pt-BR" sz="3000" dirty="0">
                <a:latin typeface="Times New Roman" pitchFamily="18" charset="0"/>
                <a:cs typeface="Times New Roman" pitchFamily="18" charset="0"/>
              </a:rPr>
              <a:t> </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trừ</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chạm</a:t>
            </a:r>
            <a:r>
              <a:rPr lang="en-US" sz="3000" dirty="0">
                <a:latin typeface="Times New Roman" pitchFamily="18" charset="0"/>
                <a:cs typeface="Times New Roman" pitchFamily="18" charset="0"/>
              </a:rPr>
              <a:t>.</a:t>
            </a:r>
          </a:p>
          <a:p>
            <a:pPr algn="just">
              <a:lnSpc>
                <a:spcPct val="130000"/>
              </a:lnSpc>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Va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chạm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chạm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đàn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hồi</a:t>
            </a:r>
            <a:r>
              <a:rPr lang="en-US" sz="3000" dirty="0">
                <a:latin typeface="Times New Roman" pitchFamily="18" charset="0"/>
                <a:cs typeface="Times New Roman" pitchFamily="18" charset="0"/>
              </a:rPr>
              <a:t>.</a:t>
            </a:r>
          </a:p>
        </p:txBody>
      </p:sp>
    </p:spTree>
    <p:extLst>
      <p:ext uri="{BB962C8B-B14F-4D97-AF65-F5344CB8AC3E}">
        <p14:creationId xmlns:p14="http://schemas.microsoft.com/office/powerpoint/2010/main" val="7142452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6932"/>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PHƯƠNG TRÌNH CƠ BẢN THUYẾT ĐỘNG HỌC PHÂN TỬ CÁC CHẤT KHÍ</a:t>
            </a:r>
            <a:endParaRPr lang="en-US" sz="3000" b="1" u="sng" dirty="0">
              <a:solidFill>
                <a:schemeClr val="bg1"/>
              </a:solidFill>
              <a:latin typeface="Times New Roman" pitchFamily="18" charset="0"/>
              <a:cs typeface="Times New Roman" pitchFamily="18" charset="0"/>
            </a:endParaRPr>
          </a:p>
        </p:txBody>
      </p:sp>
      <p:pic>
        <p:nvPicPr>
          <p:cNvPr id="4" name="Picture 2" descr="https://encrypted-tbn2.gstatic.com/images?q=tbn:ANd9GcSbuLdUow3OA5s2Vao0neTfiyAx-jiA3NTuMjMICueh7RGOn8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2777799" cy="27777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68637" y="1316534"/>
            <a:ext cx="5933763" cy="5693866"/>
          </a:xfrm>
          <a:prstGeom prst="rect">
            <a:avLst/>
          </a:prstGeom>
        </p:spPr>
        <p:txBody>
          <a:bodyPr wrap="square">
            <a:spAutoFit/>
          </a:bodyPr>
          <a:lstStyle/>
          <a:p>
            <a:pPr marL="457200" indent="-457200" algn="just">
              <a:buFont typeface="Wingdings" pitchFamily="2" charset="2"/>
              <a:buChar char="Ø"/>
            </a:pPr>
            <a:r>
              <a:rPr lang="en-US" sz="2800" dirty="0" err="1">
                <a:latin typeface="Times New Roman" pitchFamily="18" charset="0"/>
                <a:cs typeface="Times New Roman" pitchFamily="18" charset="0"/>
              </a:rPr>
              <a:t>Xét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gồm</a:t>
            </a:r>
            <a:r>
              <a:rPr lang="en-US" sz="2800" dirty="0">
                <a:latin typeface="Times New Roman" pitchFamily="18" charset="0"/>
                <a:cs typeface="Times New Roman" pitchFamily="18" charset="0"/>
              </a:rPr>
              <a:t> N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đựng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cạnh</a:t>
            </a:r>
            <a:r>
              <a:rPr lang="en-US" sz="2800" dirty="0">
                <a:latin typeface="Times New Roman" pitchFamily="18" charset="0"/>
                <a:cs typeface="Times New Roman" pitchFamily="18" charset="0"/>
              </a:rPr>
              <a:t> a. </a:t>
            </a:r>
          </a:p>
          <a:p>
            <a:pPr marL="457200" indent="-457200" algn="just">
              <a:buFont typeface="Wingdings" pitchFamily="2" charset="2"/>
              <a:buChar char="Ø"/>
            </a:pPr>
            <a:r>
              <a:rPr lang="en-US" sz="2800" dirty="0" err="1">
                <a:latin typeface="Times New Roman" pitchFamily="18" charset="0"/>
                <a:cs typeface="Times New Roman" pitchFamily="18" charset="0"/>
              </a:rPr>
              <a:t>Lấy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tích</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Symbol" pitchFamily="18" charset="2"/>
              </a:rPr>
              <a:t></a:t>
            </a:r>
            <a:r>
              <a:rPr lang="en-US" sz="2800" dirty="0">
                <a:latin typeface="Times New Roman" pitchFamily="18" charset="0"/>
                <a:cs typeface="Times New Roman" pitchFamily="18" charset="0"/>
              </a:rPr>
              <a:t>S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mặt</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Symbol" pitchFamily="18" charset="2"/>
              </a:rPr>
              <a:t></a:t>
            </a:r>
            <a:r>
              <a:rPr lang="en-US" sz="2800" dirty="0">
                <a:latin typeface="Times New Roman" pitchFamily="18" charset="0"/>
                <a:cs typeface="Times New Roman" pitchFamily="18" charset="0"/>
              </a:rPr>
              <a:t>S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gian</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Symbol" pitchFamily="18" charset="2"/>
              </a:rPr>
              <a:t></a:t>
            </a:r>
            <a:r>
              <a:rPr lang="en-US" sz="2800" dirty="0">
                <a:latin typeface="Times New Roman" pitchFamily="18" charset="0"/>
                <a:cs typeface="Times New Roman" pitchFamily="18" charset="0"/>
              </a:rPr>
              <a:t>t. </a:t>
            </a:r>
          </a:p>
          <a:p>
            <a:pPr marL="457200" indent="-457200" algn="just">
              <a:buFont typeface="Wingdings" pitchFamily="2" charset="2"/>
              <a:buChar char="Ø"/>
            </a:pPr>
            <a:r>
              <a:rPr lang="en-US" sz="2800" dirty="0" err="1">
                <a:latin typeface="Times New Roman" pitchFamily="18" charset="0"/>
                <a:cs typeface="Times New Roman" pitchFamily="18" charset="0"/>
              </a:rPr>
              <a:t>Giả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rằng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theo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hướng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vuông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góc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đồng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N/3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dọc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theo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mỗi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nửa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số</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tức</a:t>
            </a:r>
            <a:r>
              <a:rPr lang="en-US" sz="2800" dirty="0">
                <a:latin typeface="Times New Roman" pitchFamily="18" charset="0"/>
                <a:cs typeface="Times New Roman" pitchFamily="18" charset="0"/>
              </a:rPr>
              <a:t> N/6 </a:t>
            </a:r>
            <a:r>
              <a:rPr lang="en-US" sz="2800" dirty="0" err="1">
                <a:latin typeface="Times New Roman" pitchFamily="18" charset="0"/>
                <a:cs typeface="Times New Roman" pitchFamily="18" charset="0"/>
              </a:rPr>
              <a:t>phân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hướng</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Symbol" pitchFamily="18" charset="2"/>
              </a:rPr>
              <a:t></a:t>
            </a:r>
            <a:r>
              <a:rPr lang="en-US" sz="2800" dirty="0">
                <a:latin typeface="Times New Roman" pitchFamily="18" charset="0"/>
                <a:cs typeface="Times New Roman" pitchFamily="18" charset="0"/>
              </a:rPr>
              <a:t>S</a:t>
            </a:r>
            <a:endParaRPr lang="vi-VN" sz="2800" dirty="0">
              <a:latin typeface="Times New Roman" pitchFamily="18" charset="0"/>
              <a:cs typeface="Times New Roman" pitchFamily="18" charset="0"/>
            </a:endParaRPr>
          </a:p>
        </p:txBody>
      </p:sp>
      <p:grpSp>
        <p:nvGrpSpPr>
          <p:cNvPr id="7" name="Group 6"/>
          <p:cNvGrpSpPr/>
          <p:nvPr/>
        </p:nvGrpSpPr>
        <p:grpSpPr>
          <a:xfrm>
            <a:off x="-58737" y="4419600"/>
            <a:ext cx="3106737" cy="2400300"/>
            <a:chOff x="4957763" y="3517900"/>
            <a:chExt cx="3106737" cy="2400300"/>
          </a:xfrm>
        </p:grpSpPr>
        <p:sp>
          <p:nvSpPr>
            <p:cNvPr id="8" name="AutoShape 5"/>
            <p:cNvSpPr>
              <a:spLocks noChangeArrowheads="1"/>
            </p:cNvSpPr>
            <p:nvPr/>
          </p:nvSpPr>
          <p:spPr bwMode="auto">
            <a:xfrm rot="16299394" flipH="1">
              <a:off x="6234907" y="4179093"/>
              <a:ext cx="2400300" cy="1077913"/>
            </a:xfrm>
            <a:prstGeom prst="parallelogram">
              <a:avLst>
                <a:gd name="adj" fmla="val 55670"/>
              </a:avLst>
            </a:prstGeom>
            <a:solidFill>
              <a:srgbClr val="0000FF"/>
            </a:solidFill>
            <a:ln w="38100">
              <a:solidFill>
                <a:srgbClr val="FFFF00"/>
              </a:solidFill>
              <a:miter lim="800000"/>
              <a:headEnd/>
              <a:tailEnd/>
            </a:ln>
          </p:spPr>
          <p:txBody>
            <a:bodyPr/>
            <a:lstStyle/>
            <a:p>
              <a:endParaRPr lang="en-US"/>
            </a:p>
          </p:txBody>
        </p:sp>
        <p:grpSp>
          <p:nvGrpSpPr>
            <p:cNvPr id="9" name="Group 6"/>
            <p:cNvGrpSpPr>
              <a:grpSpLocks/>
            </p:cNvGrpSpPr>
            <p:nvPr/>
          </p:nvGrpSpPr>
          <p:grpSpPr bwMode="auto">
            <a:xfrm>
              <a:off x="5033963" y="4687888"/>
              <a:ext cx="2057400" cy="457200"/>
              <a:chOff x="4828" y="2934"/>
              <a:chExt cx="3240" cy="720"/>
            </a:xfrm>
          </p:grpSpPr>
          <p:sp>
            <p:nvSpPr>
              <p:cNvPr id="34" name="Line 7"/>
              <p:cNvSpPr>
                <a:spLocks noChangeShapeType="1"/>
              </p:cNvSpPr>
              <p:nvPr/>
            </p:nvSpPr>
            <p:spPr bwMode="auto">
              <a:xfrm>
                <a:off x="4828" y="2934"/>
                <a:ext cx="0" cy="36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8"/>
              <p:cNvSpPr>
                <a:spLocks noChangeShapeType="1"/>
              </p:cNvSpPr>
              <p:nvPr/>
            </p:nvSpPr>
            <p:spPr bwMode="auto">
              <a:xfrm>
                <a:off x="8068" y="2934"/>
                <a:ext cx="0" cy="36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9"/>
              <p:cNvSpPr>
                <a:spLocks noChangeShapeType="1"/>
              </p:cNvSpPr>
              <p:nvPr/>
            </p:nvSpPr>
            <p:spPr bwMode="auto">
              <a:xfrm>
                <a:off x="4828" y="3114"/>
                <a:ext cx="3240" cy="0"/>
              </a:xfrm>
              <a:prstGeom prst="line">
                <a:avLst/>
              </a:prstGeom>
              <a:noFill/>
              <a:ln w="28575">
                <a:solidFill>
                  <a:srgbClr val="00FF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7" name="Text Box 10"/>
              <p:cNvSpPr txBox="1">
                <a:spLocks noChangeArrowheads="1"/>
              </p:cNvSpPr>
              <p:nvPr/>
            </p:nvSpPr>
            <p:spPr bwMode="auto">
              <a:xfrm>
                <a:off x="6028" y="2934"/>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00"/>
                    </a:solidFill>
                  </a:rPr>
                  <a:t>v</a:t>
                </a:r>
                <a:r>
                  <a:rPr lang="en-US" sz="2000" b="1">
                    <a:solidFill>
                      <a:srgbClr val="FF0000"/>
                    </a:solidFill>
                    <a:sym typeface="Symbol" pitchFamily="18" charset="2"/>
                  </a:rPr>
                  <a:t></a:t>
                </a:r>
                <a:r>
                  <a:rPr lang="en-US" sz="2000" b="1">
                    <a:solidFill>
                      <a:srgbClr val="FF0000"/>
                    </a:solidFill>
                  </a:rPr>
                  <a:t>t</a:t>
                </a:r>
                <a:endParaRPr lang="en-US"/>
              </a:p>
            </p:txBody>
          </p:sp>
        </p:grpSp>
        <p:grpSp>
          <p:nvGrpSpPr>
            <p:cNvPr id="10" name="Group 39"/>
            <p:cNvGrpSpPr>
              <a:grpSpLocks/>
            </p:cNvGrpSpPr>
            <p:nvPr/>
          </p:nvGrpSpPr>
          <p:grpSpPr bwMode="auto">
            <a:xfrm>
              <a:off x="5397500" y="3581400"/>
              <a:ext cx="2667000" cy="1485900"/>
              <a:chOff x="3400" y="2256"/>
              <a:chExt cx="1680" cy="936"/>
            </a:xfrm>
          </p:grpSpPr>
          <p:sp>
            <p:nvSpPr>
              <p:cNvPr id="27" name="Rectangle 12"/>
              <p:cNvSpPr>
                <a:spLocks noChangeArrowheads="1"/>
              </p:cNvSpPr>
              <p:nvPr/>
            </p:nvSpPr>
            <p:spPr bwMode="auto">
              <a:xfrm>
                <a:off x="3496" y="2904"/>
                <a:ext cx="864" cy="288"/>
              </a:xfrm>
              <a:prstGeom prst="rect">
                <a:avLst/>
              </a:prstGeom>
              <a:solidFill>
                <a:schemeClr val="bg1"/>
              </a:solidFill>
              <a:ln w="28575">
                <a:solidFill>
                  <a:srgbClr val="FF0000"/>
                </a:solidFill>
                <a:miter lim="800000"/>
                <a:headEnd/>
                <a:tailEnd/>
              </a:ln>
            </p:spPr>
            <p:txBody>
              <a:bodyPr/>
              <a:lstStyle/>
              <a:p>
                <a:endParaRPr lang="en-US"/>
              </a:p>
            </p:txBody>
          </p:sp>
          <p:sp>
            <p:nvSpPr>
              <p:cNvPr id="28" name="Oval 13"/>
              <p:cNvSpPr>
                <a:spLocks noChangeArrowheads="1"/>
              </p:cNvSpPr>
              <p:nvPr/>
            </p:nvSpPr>
            <p:spPr bwMode="auto">
              <a:xfrm>
                <a:off x="3400" y="2904"/>
                <a:ext cx="144" cy="288"/>
              </a:xfrm>
              <a:prstGeom prst="ellipse">
                <a:avLst/>
              </a:prstGeom>
              <a:solidFill>
                <a:srgbClr val="FF99CC"/>
              </a:solidFill>
              <a:ln w="28575">
                <a:solidFill>
                  <a:srgbClr val="FF0000"/>
                </a:solidFill>
                <a:round/>
                <a:headEnd/>
                <a:tailEnd/>
              </a:ln>
            </p:spPr>
            <p:txBody>
              <a:bodyPr/>
              <a:lstStyle/>
              <a:p>
                <a:endParaRPr lang="en-US"/>
              </a:p>
            </p:txBody>
          </p:sp>
          <p:sp>
            <p:nvSpPr>
              <p:cNvPr id="29" name="Rectangle 14"/>
              <p:cNvSpPr>
                <a:spLocks noChangeArrowheads="1"/>
              </p:cNvSpPr>
              <p:nvPr/>
            </p:nvSpPr>
            <p:spPr bwMode="auto">
              <a:xfrm>
                <a:off x="4360" y="2904"/>
                <a:ext cx="384" cy="288"/>
              </a:xfrm>
              <a:prstGeom prst="rect">
                <a:avLst/>
              </a:prstGeom>
              <a:solidFill>
                <a:schemeClr val="bg1"/>
              </a:solidFill>
              <a:ln w="28575">
                <a:solidFill>
                  <a:srgbClr val="FF0000"/>
                </a:solidFill>
                <a:prstDash val="dash"/>
                <a:miter lim="800000"/>
                <a:headEnd/>
                <a:tailEnd/>
              </a:ln>
            </p:spPr>
            <p:txBody>
              <a:bodyPr/>
              <a:lstStyle/>
              <a:p>
                <a:endParaRPr lang="en-US"/>
              </a:p>
            </p:txBody>
          </p:sp>
          <p:sp>
            <p:nvSpPr>
              <p:cNvPr id="30" name="Oval 15" descr="Dark upward diagonal"/>
              <p:cNvSpPr>
                <a:spLocks noChangeArrowheads="1"/>
              </p:cNvSpPr>
              <p:nvPr/>
            </p:nvSpPr>
            <p:spPr bwMode="auto">
              <a:xfrm>
                <a:off x="4648" y="2904"/>
                <a:ext cx="144" cy="288"/>
              </a:xfrm>
              <a:prstGeom prst="ellipse">
                <a:avLst/>
              </a:prstGeom>
              <a:pattFill prst="dkUpDiag">
                <a:fgClr>
                  <a:srgbClr val="FF99CC"/>
                </a:fgClr>
                <a:bgClr>
                  <a:srgbClr val="FF0000"/>
                </a:bgClr>
              </a:pattFill>
              <a:ln w="28575">
                <a:solidFill>
                  <a:srgbClr val="FF0000"/>
                </a:solidFill>
                <a:round/>
                <a:headEnd/>
                <a:tailEnd/>
              </a:ln>
            </p:spPr>
            <p:txBody>
              <a:bodyPr/>
              <a:lstStyle/>
              <a:p>
                <a:endParaRPr lang="en-US"/>
              </a:p>
            </p:txBody>
          </p:sp>
          <p:sp>
            <p:nvSpPr>
              <p:cNvPr id="31" name="Text Box 16"/>
              <p:cNvSpPr txBox="1">
                <a:spLocks noChangeArrowheads="1"/>
              </p:cNvSpPr>
              <p:nvPr/>
            </p:nvSpPr>
            <p:spPr bwMode="auto">
              <a:xfrm>
                <a:off x="4744"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FF"/>
                    </a:solidFill>
                    <a:sym typeface="Symbol" pitchFamily="18" charset="2"/>
                  </a:rPr>
                  <a:t></a:t>
                </a:r>
                <a:r>
                  <a:rPr lang="en-US" sz="2000" b="1">
                    <a:solidFill>
                      <a:srgbClr val="FF00FF"/>
                    </a:solidFill>
                  </a:rPr>
                  <a:t>S</a:t>
                </a:r>
                <a:endParaRPr lang="en-US"/>
              </a:p>
            </p:txBody>
          </p:sp>
          <p:sp>
            <p:nvSpPr>
              <p:cNvPr id="32" name="Text Box 17"/>
              <p:cNvSpPr txBox="1">
                <a:spLocks noChangeArrowheads="1"/>
              </p:cNvSpPr>
              <p:nvPr/>
            </p:nvSpPr>
            <p:spPr bwMode="auto">
              <a:xfrm>
                <a:off x="3832" y="24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00"/>
                    </a:solidFill>
                  </a:rPr>
                  <a:t>m</a:t>
                </a:r>
              </a:p>
            </p:txBody>
          </p:sp>
          <p:sp>
            <p:nvSpPr>
              <p:cNvPr id="33" name="Text Box 18"/>
              <p:cNvSpPr txBox="1">
                <a:spLocks noChangeArrowheads="1"/>
              </p:cNvSpPr>
              <p:nvPr/>
            </p:nvSpPr>
            <p:spPr bwMode="auto">
              <a:xfrm>
                <a:off x="4840" y="2256"/>
                <a:ext cx="2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00"/>
                    </a:solidFill>
                  </a:rPr>
                  <a:t>B</a:t>
                </a:r>
                <a:endParaRPr lang="en-US"/>
              </a:p>
            </p:txBody>
          </p:sp>
        </p:grpSp>
        <p:grpSp>
          <p:nvGrpSpPr>
            <p:cNvPr id="11" name="Group 38"/>
            <p:cNvGrpSpPr>
              <a:grpSpLocks/>
            </p:cNvGrpSpPr>
            <p:nvPr/>
          </p:nvGrpSpPr>
          <p:grpSpPr bwMode="auto">
            <a:xfrm>
              <a:off x="4957763" y="3900488"/>
              <a:ext cx="1976437" cy="862012"/>
              <a:chOff x="3123" y="2457"/>
              <a:chExt cx="1245" cy="543"/>
            </a:xfrm>
          </p:grpSpPr>
          <p:grpSp>
            <p:nvGrpSpPr>
              <p:cNvPr id="12" name="Group 21"/>
              <p:cNvGrpSpPr>
                <a:grpSpLocks/>
              </p:cNvGrpSpPr>
              <p:nvPr/>
            </p:nvGrpSpPr>
            <p:grpSpPr bwMode="auto">
              <a:xfrm>
                <a:off x="3123" y="2569"/>
                <a:ext cx="432" cy="288"/>
                <a:chOff x="4708" y="2034"/>
                <a:chExt cx="1080" cy="720"/>
              </a:xfrm>
            </p:grpSpPr>
            <p:sp>
              <p:nvSpPr>
                <p:cNvPr id="25" name="Line 22"/>
                <p:cNvSpPr>
                  <a:spLocks noChangeShapeType="1"/>
                </p:cNvSpPr>
                <p:nvPr/>
              </p:nvSpPr>
              <p:spPr bwMode="auto">
                <a:xfrm>
                  <a:off x="4948" y="2394"/>
                  <a:ext cx="84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Text Box 23"/>
                <p:cNvSpPr txBox="1">
                  <a:spLocks noChangeArrowheads="1"/>
                </p:cNvSpPr>
                <p:nvPr/>
              </p:nvSpPr>
              <p:spPr bwMode="auto">
                <a:xfrm>
                  <a:off x="4708" y="2034"/>
                  <a:ext cx="6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a:lstStyle/>
                <a:p>
                  <a:r>
                    <a:rPr lang="en-US" sz="2000">
                      <a:solidFill>
                        <a:srgbClr val="FF0000"/>
                      </a:solidFill>
                      <a:sym typeface="Symbol" pitchFamily="18" charset="2"/>
                    </a:rPr>
                    <a:t></a:t>
                  </a:r>
                  <a:endParaRPr lang="en-US" sz="2000">
                    <a:solidFill>
                      <a:srgbClr val="FF0000"/>
                    </a:solidFill>
                  </a:endParaRPr>
                </a:p>
              </p:txBody>
            </p:sp>
          </p:grpSp>
          <p:grpSp>
            <p:nvGrpSpPr>
              <p:cNvPr id="13" name="Group 37"/>
              <p:cNvGrpSpPr>
                <a:grpSpLocks/>
              </p:cNvGrpSpPr>
              <p:nvPr/>
            </p:nvGrpSpPr>
            <p:grpSpPr bwMode="auto">
              <a:xfrm>
                <a:off x="3792" y="2457"/>
                <a:ext cx="576" cy="543"/>
                <a:chOff x="3792" y="2457"/>
                <a:chExt cx="576" cy="543"/>
              </a:xfrm>
            </p:grpSpPr>
            <p:grpSp>
              <p:nvGrpSpPr>
                <p:cNvPr id="14" name="Group 25"/>
                <p:cNvGrpSpPr>
                  <a:grpSpLocks/>
                </p:cNvGrpSpPr>
                <p:nvPr/>
              </p:nvGrpSpPr>
              <p:grpSpPr bwMode="auto">
                <a:xfrm>
                  <a:off x="4131" y="2457"/>
                  <a:ext cx="192" cy="288"/>
                  <a:chOff x="2188" y="5634"/>
                  <a:chExt cx="480" cy="720"/>
                </a:xfrm>
              </p:grpSpPr>
              <p:sp>
                <p:nvSpPr>
                  <p:cNvPr id="23" name="Text Box 26"/>
                  <p:cNvSpPr txBox="1">
                    <a:spLocks noChangeArrowheads="1"/>
                  </p:cNvSpPr>
                  <p:nvPr/>
                </p:nvSpPr>
                <p:spPr bwMode="auto">
                  <a:xfrm>
                    <a:off x="2188" y="5634"/>
                    <a:ext cx="4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200" b="1">
                        <a:solidFill>
                          <a:srgbClr val="3366FF"/>
                        </a:solidFill>
                      </a:rPr>
                      <a:t>v</a:t>
                    </a:r>
                    <a:endParaRPr lang="en-US"/>
                  </a:p>
                </p:txBody>
              </p:sp>
              <p:sp>
                <p:nvSpPr>
                  <p:cNvPr id="24" name="Line 27"/>
                  <p:cNvSpPr>
                    <a:spLocks noChangeShapeType="1"/>
                  </p:cNvSpPr>
                  <p:nvPr/>
                </p:nvSpPr>
                <p:spPr bwMode="auto">
                  <a:xfrm>
                    <a:off x="2308" y="5814"/>
                    <a:ext cx="240" cy="0"/>
                  </a:xfrm>
                  <a:prstGeom prst="line">
                    <a:avLst/>
                  </a:prstGeom>
                  <a:noFill/>
                  <a:ln w="19050">
                    <a:solidFill>
                      <a:srgbClr val="3366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36"/>
                <p:cNvGrpSpPr>
                  <a:grpSpLocks/>
                </p:cNvGrpSpPr>
                <p:nvPr/>
              </p:nvGrpSpPr>
              <p:grpSpPr bwMode="auto">
                <a:xfrm>
                  <a:off x="3792" y="2592"/>
                  <a:ext cx="576" cy="408"/>
                  <a:chOff x="3792" y="2592"/>
                  <a:chExt cx="576" cy="408"/>
                </a:xfrm>
              </p:grpSpPr>
              <p:grpSp>
                <p:nvGrpSpPr>
                  <p:cNvPr id="16" name="Group 29"/>
                  <p:cNvGrpSpPr>
                    <a:grpSpLocks/>
                  </p:cNvGrpSpPr>
                  <p:nvPr/>
                </p:nvGrpSpPr>
                <p:grpSpPr bwMode="auto">
                  <a:xfrm>
                    <a:off x="3936" y="2592"/>
                    <a:ext cx="432" cy="288"/>
                    <a:chOff x="4708" y="2034"/>
                    <a:chExt cx="1080" cy="720"/>
                  </a:xfrm>
                </p:grpSpPr>
                <p:sp>
                  <p:nvSpPr>
                    <p:cNvPr id="21" name="Line 30"/>
                    <p:cNvSpPr>
                      <a:spLocks noChangeShapeType="1"/>
                    </p:cNvSpPr>
                    <p:nvPr/>
                  </p:nvSpPr>
                  <p:spPr bwMode="auto">
                    <a:xfrm>
                      <a:off x="4948" y="2394"/>
                      <a:ext cx="84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31"/>
                    <p:cNvSpPr txBox="1">
                      <a:spLocks noChangeArrowheads="1"/>
                    </p:cNvSpPr>
                    <p:nvPr/>
                  </p:nvSpPr>
                  <p:spPr bwMode="auto">
                    <a:xfrm>
                      <a:off x="4708" y="2034"/>
                      <a:ext cx="6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a:lstStyle/>
                    <a:p>
                      <a:r>
                        <a:rPr lang="en-US" sz="2000">
                          <a:solidFill>
                            <a:srgbClr val="FF0000"/>
                          </a:solidFill>
                          <a:sym typeface="Symbol" pitchFamily="18" charset="2"/>
                        </a:rPr>
                        <a:t></a:t>
                      </a:r>
                      <a:endParaRPr lang="en-US" sz="2000">
                        <a:solidFill>
                          <a:srgbClr val="FF0000"/>
                        </a:solidFill>
                      </a:endParaRPr>
                    </a:p>
                  </p:txBody>
                </p:sp>
              </p:grpSp>
              <p:sp>
                <p:nvSpPr>
                  <p:cNvPr id="17" name="Line 32"/>
                  <p:cNvSpPr>
                    <a:spLocks noChangeShapeType="1"/>
                  </p:cNvSpPr>
                  <p:nvPr/>
                </p:nvSpPr>
                <p:spPr bwMode="auto">
                  <a:xfrm flipH="1">
                    <a:off x="4024" y="2848"/>
                    <a:ext cx="336"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 name="Group 33"/>
                  <p:cNvGrpSpPr>
                    <a:grpSpLocks/>
                  </p:cNvGrpSpPr>
                  <p:nvPr/>
                </p:nvGrpSpPr>
                <p:grpSpPr bwMode="auto">
                  <a:xfrm>
                    <a:off x="3792" y="2712"/>
                    <a:ext cx="336" cy="288"/>
                    <a:chOff x="1948" y="7614"/>
                    <a:chExt cx="840" cy="720"/>
                  </a:xfrm>
                </p:grpSpPr>
                <p:sp>
                  <p:nvSpPr>
                    <p:cNvPr id="19" name="Text Box 34"/>
                    <p:cNvSpPr txBox="1">
                      <a:spLocks noChangeArrowheads="1"/>
                    </p:cNvSpPr>
                    <p:nvPr/>
                  </p:nvSpPr>
                  <p:spPr bwMode="auto">
                    <a:xfrm>
                      <a:off x="1948" y="7614"/>
                      <a:ext cx="8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200" b="1">
                          <a:solidFill>
                            <a:srgbClr val="3366FF"/>
                          </a:solidFill>
                        </a:rPr>
                        <a:t>-v</a:t>
                      </a:r>
                      <a:endParaRPr lang="en-US"/>
                    </a:p>
                  </p:txBody>
                </p:sp>
                <p:sp>
                  <p:nvSpPr>
                    <p:cNvPr id="20" name="Line 35"/>
                    <p:cNvSpPr>
                      <a:spLocks noChangeShapeType="1"/>
                    </p:cNvSpPr>
                    <p:nvPr/>
                  </p:nvSpPr>
                  <p:spPr bwMode="auto">
                    <a:xfrm>
                      <a:off x="2188" y="7794"/>
                      <a:ext cx="360" cy="0"/>
                    </a:xfrm>
                    <a:prstGeom prst="line">
                      <a:avLst/>
                    </a:prstGeom>
                    <a:noFill/>
                    <a:ln w="19050">
                      <a:solidFill>
                        <a:srgbClr val="3366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grpSp>
        </p:grpSp>
      </p:grpSp>
    </p:spTree>
    <p:extLst>
      <p:ext uri="{BB962C8B-B14F-4D97-AF65-F5344CB8AC3E}">
        <p14:creationId xmlns:p14="http://schemas.microsoft.com/office/powerpoint/2010/main" val="25981560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6932"/>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PHƯƠNG TRÌNH CƠ BẢN THUYẾT ĐỘNG HỌC PHÂN TỬ CÁC CHẤT KHÍ</a:t>
            </a:r>
            <a:endParaRPr lang="en-US" sz="3000" b="1" u="sng" dirty="0">
              <a:solidFill>
                <a:schemeClr val="bg1"/>
              </a:solidFill>
              <a:latin typeface="Times New Roman" pitchFamily="18" charset="0"/>
              <a:cs typeface="Times New Roman" pitchFamily="18" charset="0"/>
            </a:endParaRPr>
          </a:p>
        </p:txBody>
      </p:sp>
      <p:grpSp>
        <p:nvGrpSpPr>
          <p:cNvPr id="4" name="Group 3"/>
          <p:cNvGrpSpPr/>
          <p:nvPr/>
        </p:nvGrpSpPr>
        <p:grpSpPr>
          <a:xfrm>
            <a:off x="477836" y="4097338"/>
            <a:ext cx="3106737" cy="2400300"/>
            <a:chOff x="4957763" y="3517900"/>
            <a:chExt cx="3106737" cy="2400300"/>
          </a:xfrm>
        </p:grpSpPr>
        <p:sp>
          <p:nvSpPr>
            <p:cNvPr id="5" name="AutoShape 5"/>
            <p:cNvSpPr>
              <a:spLocks noChangeArrowheads="1"/>
            </p:cNvSpPr>
            <p:nvPr/>
          </p:nvSpPr>
          <p:spPr bwMode="auto">
            <a:xfrm rot="16299394" flipH="1">
              <a:off x="6234907" y="4179093"/>
              <a:ext cx="2400300" cy="1077913"/>
            </a:xfrm>
            <a:prstGeom prst="parallelogram">
              <a:avLst>
                <a:gd name="adj" fmla="val 55670"/>
              </a:avLst>
            </a:prstGeom>
            <a:solidFill>
              <a:srgbClr val="0000FF"/>
            </a:solidFill>
            <a:ln w="38100">
              <a:solidFill>
                <a:srgbClr val="FFFF00"/>
              </a:solidFill>
              <a:miter lim="800000"/>
              <a:headEnd/>
              <a:tailEnd/>
            </a:ln>
          </p:spPr>
          <p:txBody>
            <a:bodyPr/>
            <a:lstStyle/>
            <a:p>
              <a:endParaRPr lang="en-US"/>
            </a:p>
          </p:txBody>
        </p:sp>
        <p:grpSp>
          <p:nvGrpSpPr>
            <p:cNvPr id="7" name="Group 6"/>
            <p:cNvGrpSpPr>
              <a:grpSpLocks/>
            </p:cNvGrpSpPr>
            <p:nvPr/>
          </p:nvGrpSpPr>
          <p:grpSpPr bwMode="auto">
            <a:xfrm>
              <a:off x="5033963" y="4687888"/>
              <a:ext cx="2057400" cy="457200"/>
              <a:chOff x="4828" y="2934"/>
              <a:chExt cx="3240" cy="720"/>
            </a:xfrm>
          </p:grpSpPr>
          <p:sp>
            <p:nvSpPr>
              <p:cNvPr id="32" name="Line 7"/>
              <p:cNvSpPr>
                <a:spLocks noChangeShapeType="1"/>
              </p:cNvSpPr>
              <p:nvPr/>
            </p:nvSpPr>
            <p:spPr bwMode="auto">
              <a:xfrm>
                <a:off x="4828" y="2934"/>
                <a:ext cx="0" cy="36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8"/>
              <p:cNvSpPr>
                <a:spLocks noChangeShapeType="1"/>
              </p:cNvSpPr>
              <p:nvPr/>
            </p:nvSpPr>
            <p:spPr bwMode="auto">
              <a:xfrm>
                <a:off x="8068" y="2934"/>
                <a:ext cx="0" cy="360"/>
              </a:xfrm>
              <a:prstGeom prst="line">
                <a:avLst/>
              </a:prstGeom>
              <a:noFill/>
              <a:ln w="381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9"/>
              <p:cNvSpPr>
                <a:spLocks noChangeShapeType="1"/>
              </p:cNvSpPr>
              <p:nvPr/>
            </p:nvSpPr>
            <p:spPr bwMode="auto">
              <a:xfrm>
                <a:off x="4828" y="3114"/>
                <a:ext cx="3240" cy="0"/>
              </a:xfrm>
              <a:prstGeom prst="line">
                <a:avLst/>
              </a:prstGeom>
              <a:noFill/>
              <a:ln w="28575">
                <a:solidFill>
                  <a:srgbClr val="00FF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5" name="Text Box 10"/>
              <p:cNvSpPr txBox="1">
                <a:spLocks noChangeArrowheads="1"/>
              </p:cNvSpPr>
              <p:nvPr/>
            </p:nvSpPr>
            <p:spPr bwMode="auto">
              <a:xfrm>
                <a:off x="6028" y="2934"/>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00"/>
                    </a:solidFill>
                  </a:rPr>
                  <a:t>v</a:t>
                </a:r>
                <a:r>
                  <a:rPr lang="en-US" sz="2000" b="1">
                    <a:solidFill>
                      <a:srgbClr val="FF0000"/>
                    </a:solidFill>
                    <a:sym typeface="Symbol" pitchFamily="18" charset="2"/>
                  </a:rPr>
                  <a:t></a:t>
                </a:r>
                <a:r>
                  <a:rPr lang="en-US" sz="2000" b="1">
                    <a:solidFill>
                      <a:srgbClr val="FF0000"/>
                    </a:solidFill>
                  </a:rPr>
                  <a:t>t</a:t>
                </a:r>
                <a:endParaRPr lang="en-US"/>
              </a:p>
            </p:txBody>
          </p:sp>
        </p:grpSp>
        <p:grpSp>
          <p:nvGrpSpPr>
            <p:cNvPr id="8" name="Group 39"/>
            <p:cNvGrpSpPr>
              <a:grpSpLocks/>
            </p:cNvGrpSpPr>
            <p:nvPr/>
          </p:nvGrpSpPr>
          <p:grpSpPr bwMode="auto">
            <a:xfrm>
              <a:off x="5397500" y="3581400"/>
              <a:ext cx="2667000" cy="1485900"/>
              <a:chOff x="3400" y="2256"/>
              <a:chExt cx="1680" cy="936"/>
            </a:xfrm>
          </p:grpSpPr>
          <p:sp>
            <p:nvSpPr>
              <p:cNvPr id="25" name="Rectangle 12"/>
              <p:cNvSpPr>
                <a:spLocks noChangeArrowheads="1"/>
              </p:cNvSpPr>
              <p:nvPr/>
            </p:nvSpPr>
            <p:spPr bwMode="auto">
              <a:xfrm>
                <a:off x="3496" y="2904"/>
                <a:ext cx="864" cy="288"/>
              </a:xfrm>
              <a:prstGeom prst="rect">
                <a:avLst/>
              </a:prstGeom>
              <a:solidFill>
                <a:schemeClr val="bg1"/>
              </a:solidFill>
              <a:ln w="28575">
                <a:solidFill>
                  <a:srgbClr val="FF0000"/>
                </a:solidFill>
                <a:miter lim="800000"/>
                <a:headEnd/>
                <a:tailEnd/>
              </a:ln>
            </p:spPr>
            <p:txBody>
              <a:bodyPr/>
              <a:lstStyle/>
              <a:p>
                <a:endParaRPr lang="en-US"/>
              </a:p>
            </p:txBody>
          </p:sp>
          <p:sp>
            <p:nvSpPr>
              <p:cNvPr id="26" name="Oval 13"/>
              <p:cNvSpPr>
                <a:spLocks noChangeArrowheads="1"/>
              </p:cNvSpPr>
              <p:nvPr/>
            </p:nvSpPr>
            <p:spPr bwMode="auto">
              <a:xfrm>
                <a:off x="3400" y="2904"/>
                <a:ext cx="144" cy="288"/>
              </a:xfrm>
              <a:prstGeom prst="ellipse">
                <a:avLst/>
              </a:prstGeom>
              <a:solidFill>
                <a:srgbClr val="FF99CC"/>
              </a:solidFill>
              <a:ln w="28575">
                <a:solidFill>
                  <a:srgbClr val="FF0000"/>
                </a:solidFill>
                <a:round/>
                <a:headEnd/>
                <a:tailEnd/>
              </a:ln>
            </p:spPr>
            <p:txBody>
              <a:bodyPr/>
              <a:lstStyle/>
              <a:p>
                <a:endParaRPr lang="en-US"/>
              </a:p>
            </p:txBody>
          </p:sp>
          <p:sp>
            <p:nvSpPr>
              <p:cNvPr id="27" name="Rectangle 14"/>
              <p:cNvSpPr>
                <a:spLocks noChangeArrowheads="1"/>
              </p:cNvSpPr>
              <p:nvPr/>
            </p:nvSpPr>
            <p:spPr bwMode="auto">
              <a:xfrm>
                <a:off x="4360" y="2904"/>
                <a:ext cx="384" cy="288"/>
              </a:xfrm>
              <a:prstGeom prst="rect">
                <a:avLst/>
              </a:prstGeom>
              <a:solidFill>
                <a:schemeClr val="bg1"/>
              </a:solidFill>
              <a:ln w="28575">
                <a:solidFill>
                  <a:srgbClr val="FF0000"/>
                </a:solidFill>
                <a:prstDash val="dash"/>
                <a:miter lim="800000"/>
                <a:headEnd/>
                <a:tailEnd/>
              </a:ln>
            </p:spPr>
            <p:txBody>
              <a:bodyPr/>
              <a:lstStyle/>
              <a:p>
                <a:endParaRPr lang="en-US"/>
              </a:p>
            </p:txBody>
          </p:sp>
          <p:sp>
            <p:nvSpPr>
              <p:cNvPr id="28" name="Oval 15" descr="Dark upward diagonal"/>
              <p:cNvSpPr>
                <a:spLocks noChangeArrowheads="1"/>
              </p:cNvSpPr>
              <p:nvPr/>
            </p:nvSpPr>
            <p:spPr bwMode="auto">
              <a:xfrm>
                <a:off x="4648" y="2904"/>
                <a:ext cx="144" cy="288"/>
              </a:xfrm>
              <a:prstGeom prst="ellipse">
                <a:avLst/>
              </a:prstGeom>
              <a:pattFill prst="dkUpDiag">
                <a:fgClr>
                  <a:srgbClr val="FF99CC"/>
                </a:fgClr>
                <a:bgClr>
                  <a:srgbClr val="FF0000"/>
                </a:bgClr>
              </a:pattFill>
              <a:ln w="28575">
                <a:solidFill>
                  <a:srgbClr val="FF0000"/>
                </a:solidFill>
                <a:round/>
                <a:headEnd/>
                <a:tailEnd/>
              </a:ln>
            </p:spPr>
            <p:txBody>
              <a:bodyPr/>
              <a:lstStyle/>
              <a:p>
                <a:endParaRPr lang="en-US"/>
              </a:p>
            </p:txBody>
          </p:sp>
          <p:sp>
            <p:nvSpPr>
              <p:cNvPr id="29" name="Text Box 16"/>
              <p:cNvSpPr txBox="1">
                <a:spLocks noChangeArrowheads="1"/>
              </p:cNvSpPr>
              <p:nvPr/>
            </p:nvSpPr>
            <p:spPr bwMode="auto">
              <a:xfrm>
                <a:off x="4744"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FF"/>
                    </a:solidFill>
                    <a:sym typeface="Symbol" pitchFamily="18" charset="2"/>
                  </a:rPr>
                  <a:t></a:t>
                </a:r>
                <a:r>
                  <a:rPr lang="en-US" sz="2000" b="1">
                    <a:solidFill>
                      <a:srgbClr val="FF00FF"/>
                    </a:solidFill>
                  </a:rPr>
                  <a:t>S</a:t>
                </a:r>
                <a:endParaRPr lang="en-US"/>
              </a:p>
            </p:txBody>
          </p:sp>
          <p:sp>
            <p:nvSpPr>
              <p:cNvPr id="30" name="Text Box 17"/>
              <p:cNvSpPr txBox="1">
                <a:spLocks noChangeArrowheads="1"/>
              </p:cNvSpPr>
              <p:nvPr/>
            </p:nvSpPr>
            <p:spPr bwMode="auto">
              <a:xfrm>
                <a:off x="3832" y="24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00"/>
                    </a:solidFill>
                  </a:rPr>
                  <a:t>m</a:t>
                </a:r>
              </a:p>
            </p:txBody>
          </p:sp>
          <p:sp>
            <p:nvSpPr>
              <p:cNvPr id="31" name="Text Box 18"/>
              <p:cNvSpPr txBox="1">
                <a:spLocks noChangeArrowheads="1"/>
              </p:cNvSpPr>
              <p:nvPr/>
            </p:nvSpPr>
            <p:spPr bwMode="auto">
              <a:xfrm>
                <a:off x="4840" y="2256"/>
                <a:ext cx="2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000" b="1">
                    <a:solidFill>
                      <a:srgbClr val="FF0000"/>
                    </a:solidFill>
                  </a:rPr>
                  <a:t>B</a:t>
                </a:r>
                <a:endParaRPr lang="en-US"/>
              </a:p>
            </p:txBody>
          </p:sp>
        </p:grpSp>
        <p:grpSp>
          <p:nvGrpSpPr>
            <p:cNvPr id="9" name="Group 38"/>
            <p:cNvGrpSpPr>
              <a:grpSpLocks/>
            </p:cNvGrpSpPr>
            <p:nvPr/>
          </p:nvGrpSpPr>
          <p:grpSpPr bwMode="auto">
            <a:xfrm>
              <a:off x="4957763" y="3900488"/>
              <a:ext cx="1976437" cy="862012"/>
              <a:chOff x="3123" y="2457"/>
              <a:chExt cx="1245" cy="543"/>
            </a:xfrm>
          </p:grpSpPr>
          <p:grpSp>
            <p:nvGrpSpPr>
              <p:cNvPr id="10" name="Group 21"/>
              <p:cNvGrpSpPr>
                <a:grpSpLocks/>
              </p:cNvGrpSpPr>
              <p:nvPr/>
            </p:nvGrpSpPr>
            <p:grpSpPr bwMode="auto">
              <a:xfrm>
                <a:off x="3123" y="2569"/>
                <a:ext cx="432" cy="288"/>
                <a:chOff x="4708" y="2034"/>
                <a:chExt cx="1080" cy="720"/>
              </a:xfrm>
            </p:grpSpPr>
            <p:sp>
              <p:nvSpPr>
                <p:cNvPr id="23" name="Line 22"/>
                <p:cNvSpPr>
                  <a:spLocks noChangeShapeType="1"/>
                </p:cNvSpPr>
                <p:nvPr/>
              </p:nvSpPr>
              <p:spPr bwMode="auto">
                <a:xfrm>
                  <a:off x="4948" y="2394"/>
                  <a:ext cx="84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23"/>
                <p:cNvSpPr txBox="1">
                  <a:spLocks noChangeArrowheads="1"/>
                </p:cNvSpPr>
                <p:nvPr/>
              </p:nvSpPr>
              <p:spPr bwMode="auto">
                <a:xfrm>
                  <a:off x="4708" y="2034"/>
                  <a:ext cx="6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a:lstStyle/>
                <a:p>
                  <a:r>
                    <a:rPr lang="en-US" sz="2000">
                      <a:solidFill>
                        <a:srgbClr val="FF0000"/>
                      </a:solidFill>
                      <a:sym typeface="Symbol" pitchFamily="18" charset="2"/>
                    </a:rPr>
                    <a:t></a:t>
                  </a:r>
                  <a:endParaRPr lang="en-US" sz="2000">
                    <a:solidFill>
                      <a:srgbClr val="FF0000"/>
                    </a:solidFill>
                  </a:endParaRPr>
                </a:p>
              </p:txBody>
            </p:sp>
          </p:grpSp>
          <p:grpSp>
            <p:nvGrpSpPr>
              <p:cNvPr id="11" name="Group 37"/>
              <p:cNvGrpSpPr>
                <a:grpSpLocks/>
              </p:cNvGrpSpPr>
              <p:nvPr/>
            </p:nvGrpSpPr>
            <p:grpSpPr bwMode="auto">
              <a:xfrm>
                <a:off x="3792" y="2457"/>
                <a:ext cx="576" cy="543"/>
                <a:chOff x="3792" y="2457"/>
                <a:chExt cx="576" cy="543"/>
              </a:xfrm>
            </p:grpSpPr>
            <p:grpSp>
              <p:nvGrpSpPr>
                <p:cNvPr id="12" name="Group 25"/>
                <p:cNvGrpSpPr>
                  <a:grpSpLocks/>
                </p:cNvGrpSpPr>
                <p:nvPr/>
              </p:nvGrpSpPr>
              <p:grpSpPr bwMode="auto">
                <a:xfrm>
                  <a:off x="4131" y="2457"/>
                  <a:ext cx="192" cy="288"/>
                  <a:chOff x="2188" y="5634"/>
                  <a:chExt cx="480" cy="720"/>
                </a:xfrm>
              </p:grpSpPr>
              <p:sp>
                <p:nvSpPr>
                  <p:cNvPr id="21" name="Text Box 26"/>
                  <p:cNvSpPr txBox="1">
                    <a:spLocks noChangeArrowheads="1"/>
                  </p:cNvSpPr>
                  <p:nvPr/>
                </p:nvSpPr>
                <p:spPr bwMode="auto">
                  <a:xfrm>
                    <a:off x="2188" y="5634"/>
                    <a:ext cx="4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200" b="1">
                        <a:solidFill>
                          <a:srgbClr val="3366FF"/>
                        </a:solidFill>
                      </a:rPr>
                      <a:t>v</a:t>
                    </a:r>
                    <a:endParaRPr lang="en-US"/>
                  </a:p>
                </p:txBody>
              </p:sp>
              <p:sp>
                <p:nvSpPr>
                  <p:cNvPr id="22" name="Line 27"/>
                  <p:cNvSpPr>
                    <a:spLocks noChangeShapeType="1"/>
                  </p:cNvSpPr>
                  <p:nvPr/>
                </p:nvSpPr>
                <p:spPr bwMode="auto">
                  <a:xfrm>
                    <a:off x="2308" y="5814"/>
                    <a:ext cx="240" cy="0"/>
                  </a:xfrm>
                  <a:prstGeom prst="line">
                    <a:avLst/>
                  </a:prstGeom>
                  <a:noFill/>
                  <a:ln w="19050">
                    <a:solidFill>
                      <a:srgbClr val="3366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36"/>
                <p:cNvGrpSpPr>
                  <a:grpSpLocks/>
                </p:cNvGrpSpPr>
                <p:nvPr/>
              </p:nvGrpSpPr>
              <p:grpSpPr bwMode="auto">
                <a:xfrm>
                  <a:off x="3792" y="2592"/>
                  <a:ext cx="576" cy="408"/>
                  <a:chOff x="3792" y="2592"/>
                  <a:chExt cx="576" cy="408"/>
                </a:xfrm>
              </p:grpSpPr>
              <p:grpSp>
                <p:nvGrpSpPr>
                  <p:cNvPr id="14" name="Group 29"/>
                  <p:cNvGrpSpPr>
                    <a:grpSpLocks/>
                  </p:cNvGrpSpPr>
                  <p:nvPr/>
                </p:nvGrpSpPr>
                <p:grpSpPr bwMode="auto">
                  <a:xfrm>
                    <a:off x="3936" y="2592"/>
                    <a:ext cx="432" cy="288"/>
                    <a:chOff x="4708" y="2034"/>
                    <a:chExt cx="1080" cy="720"/>
                  </a:xfrm>
                </p:grpSpPr>
                <p:sp>
                  <p:nvSpPr>
                    <p:cNvPr id="19" name="Line 30"/>
                    <p:cNvSpPr>
                      <a:spLocks noChangeShapeType="1"/>
                    </p:cNvSpPr>
                    <p:nvPr/>
                  </p:nvSpPr>
                  <p:spPr bwMode="auto">
                    <a:xfrm>
                      <a:off x="4948" y="2394"/>
                      <a:ext cx="84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31"/>
                    <p:cNvSpPr txBox="1">
                      <a:spLocks noChangeArrowheads="1"/>
                    </p:cNvSpPr>
                    <p:nvPr/>
                  </p:nvSpPr>
                  <p:spPr bwMode="auto">
                    <a:xfrm>
                      <a:off x="4708" y="2034"/>
                      <a:ext cx="6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a:lstStyle/>
                    <a:p>
                      <a:r>
                        <a:rPr lang="en-US" sz="2000">
                          <a:solidFill>
                            <a:srgbClr val="FF0000"/>
                          </a:solidFill>
                          <a:sym typeface="Symbol" pitchFamily="18" charset="2"/>
                        </a:rPr>
                        <a:t></a:t>
                      </a:r>
                      <a:endParaRPr lang="en-US" sz="2000">
                        <a:solidFill>
                          <a:srgbClr val="FF0000"/>
                        </a:solidFill>
                      </a:endParaRPr>
                    </a:p>
                  </p:txBody>
                </p:sp>
              </p:grpSp>
              <p:sp>
                <p:nvSpPr>
                  <p:cNvPr id="15" name="Line 32"/>
                  <p:cNvSpPr>
                    <a:spLocks noChangeShapeType="1"/>
                  </p:cNvSpPr>
                  <p:nvPr/>
                </p:nvSpPr>
                <p:spPr bwMode="auto">
                  <a:xfrm flipH="1">
                    <a:off x="4024" y="2848"/>
                    <a:ext cx="336"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6" name="Group 33"/>
                  <p:cNvGrpSpPr>
                    <a:grpSpLocks/>
                  </p:cNvGrpSpPr>
                  <p:nvPr/>
                </p:nvGrpSpPr>
                <p:grpSpPr bwMode="auto">
                  <a:xfrm>
                    <a:off x="3792" y="2712"/>
                    <a:ext cx="336" cy="288"/>
                    <a:chOff x="1948" y="7614"/>
                    <a:chExt cx="840" cy="720"/>
                  </a:xfrm>
                </p:grpSpPr>
                <p:sp>
                  <p:nvSpPr>
                    <p:cNvPr id="17" name="Text Box 34"/>
                    <p:cNvSpPr txBox="1">
                      <a:spLocks noChangeArrowheads="1"/>
                    </p:cNvSpPr>
                    <p:nvPr/>
                  </p:nvSpPr>
                  <p:spPr bwMode="auto">
                    <a:xfrm>
                      <a:off x="1948" y="7614"/>
                      <a:ext cx="8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200" b="1">
                          <a:solidFill>
                            <a:srgbClr val="3366FF"/>
                          </a:solidFill>
                        </a:rPr>
                        <a:t>-v</a:t>
                      </a:r>
                      <a:endParaRPr lang="en-US"/>
                    </a:p>
                  </p:txBody>
                </p:sp>
                <p:sp>
                  <p:nvSpPr>
                    <p:cNvPr id="18" name="Line 35"/>
                    <p:cNvSpPr>
                      <a:spLocks noChangeShapeType="1"/>
                    </p:cNvSpPr>
                    <p:nvPr/>
                  </p:nvSpPr>
                  <p:spPr bwMode="auto">
                    <a:xfrm>
                      <a:off x="2188" y="7794"/>
                      <a:ext cx="360" cy="0"/>
                    </a:xfrm>
                    <a:prstGeom prst="line">
                      <a:avLst/>
                    </a:prstGeom>
                    <a:noFill/>
                    <a:ln w="19050">
                      <a:solidFill>
                        <a:srgbClr val="3366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grpSp>
        </p:grpSp>
      </p:grpSp>
      <p:pic>
        <p:nvPicPr>
          <p:cNvPr id="3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822700"/>
            <a:ext cx="3429000" cy="13668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15936" y="1524000"/>
            <a:ext cx="8247064" cy="3323987"/>
          </a:xfrm>
          <a:prstGeom prst="rect">
            <a:avLst/>
          </a:prstGeom>
        </p:spPr>
        <p:txBody>
          <a:bodyPr wrap="square">
            <a:spAutoFit/>
          </a:bodyPr>
          <a:lstStyle/>
          <a:p>
            <a:pPr algn="just"/>
            <a:r>
              <a:rPr lang="en-US" sz="3000" dirty="0" err="1">
                <a:latin typeface="Times New Roman" pitchFamily="18" charset="0"/>
                <a:cs typeface="Times New Roman" pitchFamily="18" charset="0"/>
              </a:rPr>
              <a:t>Nếu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đều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chuyển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cùng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tốc</a:t>
            </a:r>
            <a:r>
              <a:rPr lang="en-US" sz="3000" dirty="0">
                <a:latin typeface="Times New Roman" pitchFamily="18" charset="0"/>
                <a:cs typeface="Times New Roman" pitchFamily="18" charset="0"/>
              </a:rPr>
              <a:t> v.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khoảng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a:latin typeface="Times New Roman" pitchFamily="18" charset="0"/>
                <a:cs typeface="Times New Roman" pitchFamily="18" charset="0"/>
                <a:sym typeface="Symbol" pitchFamily="18" charset="2"/>
              </a:rPr>
              <a:t></a:t>
            </a:r>
            <a:r>
              <a:rPr lang="en-US" sz="3000" dirty="0">
                <a:latin typeface="Times New Roman" pitchFamily="18" charset="0"/>
                <a:cs typeface="Times New Roman" pitchFamily="18" charset="0"/>
              </a:rPr>
              <a:t>t, </a:t>
            </a:r>
            <a:r>
              <a:rPr lang="en-US" sz="3000" dirty="0" err="1">
                <a:latin typeface="Times New Roman" pitchFamily="18" charset="0"/>
                <a:cs typeface="Times New Roman" pitchFamily="18" charset="0"/>
              </a:rPr>
              <a:t>tất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đập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mặt</a:t>
            </a:r>
            <a:r>
              <a:rPr lang="en-US" sz="3000" dirty="0">
                <a:latin typeface="Times New Roman" pitchFamily="18" charset="0"/>
                <a:cs typeface="Times New Roman" pitchFamily="18" charset="0"/>
              </a:rPr>
              <a:t> </a:t>
            </a:r>
            <a:r>
              <a:rPr lang="en-US" sz="3000" dirty="0">
                <a:latin typeface="Times New Roman" pitchFamily="18" charset="0"/>
                <a:cs typeface="Times New Roman" pitchFamily="18" charset="0"/>
                <a:sym typeface="Symbol" pitchFamily="18" charset="2"/>
              </a:rPr>
              <a:t></a:t>
            </a:r>
            <a:r>
              <a:rPr lang="en-US" sz="3000" dirty="0">
                <a:latin typeface="Times New Roman" pitchFamily="18" charset="0"/>
                <a:cs typeface="Times New Roman" pitchFamily="18" charset="0"/>
              </a:rPr>
              <a:t>S </a:t>
            </a:r>
            <a:r>
              <a:rPr lang="en-US" sz="3000" dirty="0" err="1">
                <a:latin typeface="Times New Roman" pitchFamily="18" charset="0"/>
                <a:cs typeface="Times New Roman" pitchFamily="18" charset="0"/>
              </a:rPr>
              <a:t>phải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chứa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trụ</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đáy</a:t>
            </a:r>
            <a:r>
              <a:rPr lang="en-US" sz="3000" dirty="0">
                <a:latin typeface="Times New Roman" pitchFamily="18" charset="0"/>
                <a:cs typeface="Times New Roman" pitchFamily="18" charset="0"/>
              </a:rPr>
              <a:t> </a:t>
            </a:r>
            <a:r>
              <a:rPr lang="en-US" sz="3000" dirty="0">
                <a:latin typeface="Times New Roman" pitchFamily="18" charset="0"/>
                <a:cs typeface="Times New Roman" pitchFamily="18" charset="0"/>
                <a:sym typeface="Symbol" pitchFamily="18" charset="2"/>
              </a:rPr>
              <a:t></a:t>
            </a:r>
            <a:r>
              <a:rPr lang="en-US" sz="3000" dirty="0">
                <a:latin typeface="Times New Roman" pitchFamily="18" charset="0"/>
                <a:cs typeface="Times New Roman" pitchFamily="18" charset="0"/>
              </a:rPr>
              <a:t>S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chiều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t>
            </a:r>
            <a:r>
              <a:rPr lang="en-US" sz="3000" dirty="0" err="1">
                <a:latin typeface="Times New Roman" pitchFamily="18" charset="0"/>
                <a:cs typeface="Times New Roman" pitchFamily="18" charset="0"/>
                <a:sym typeface="Symbol" pitchFamily="18" charset="2"/>
              </a:rPr>
              <a:t></a:t>
            </a:r>
            <a:r>
              <a:rPr lang="en-US" sz="3000" dirty="0" err="1">
                <a:latin typeface="Times New Roman" pitchFamily="18" charset="0"/>
                <a:cs typeface="Times New Roman" pitchFamily="18" charset="0"/>
              </a:rPr>
              <a:t>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Số</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này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bằng</a:t>
            </a:r>
            <a:r>
              <a:rPr lang="en-US" sz="3000" dirty="0">
                <a:latin typeface="Times New Roman" pitchFamily="18" charset="0"/>
                <a:cs typeface="Times New Roman" pitchFamily="18" charset="0"/>
              </a:rPr>
              <a:t>:</a:t>
            </a:r>
          </a:p>
          <a:p>
            <a:pPr algn="just"/>
            <a:br>
              <a:rPr lang="en-US" sz="3000" dirty="0">
                <a:latin typeface="Times New Roman" pitchFamily="18" charset="0"/>
                <a:cs typeface="Times New Roman" pitchFamily="18" charset="0"/>
              </a:rPr>
            </a:br>
            <a:endParaRPr lang="vi-VN" sz="3000" dirty="0">
              <a:latin typeface="Times New Roman" pitchFamily="18" charset="0"/>
              <a:cs typeface="Times New Roman" pitchFamily="18" charset="0"/>
            </a:endParaRPr>
          </a:p>
        </p:txBody>
      </p:sp>
      <p:graphicFrame>
        <p:nvGraphicFramePr>
          <p:cNvPr id="41" name="Object 40"/>
          <p:cNvGraphicFramePr>
            <a:graphicFrameLocks noChangeAspect="1"/>
          </p:cNvGraphicFramePr>
          <p:nvPr>
            <p:extLst>
              <p:ext uri="{D42A27DB-BD31-4B8C-83A1-F6EECF244321}">
                <p14:modId xmlns:p14="http://schemas.microsoft.com/office/powerpoint/2010/main" val="3351975110"/>
              </p:ext>
            </p:extLst>
          </p:nvPr>
        </p:nvGraphicFramePr>
        <p:xfrm>
          <a:off x="4495800" y="5810250"/>
          <a:ext cx="1001713" cy="895350"/>
        </p:xfrm>
        <a:graphic>
          <a:graphicData uri="http://schemas.openxmlformats.org/presentationml/2006/ole">
            <mc:AlternateContent xmlns:mc="http://schemas.openxmlformats.org/markup-compatibility/2006">
              <mc:Choice xmlns:v="urn:schemas-microsoft-com:vml" Requires="v">
                <p:oleObj name="Equation" r:id="rId3" imgW="482400" imgH="457200" progId="Equation.DSMT4">
                  <p:embed/>
                </p:oleObj>
              </mc:Choice>
              <mc:Fallback>
                <p:oleObj name="Equation" r:id="rId3" imgW="482400" imgH="457200" progId="Equation.DSMT4">
                  <p:embed/>
                  <p:pic>
                    <p:nvPicPr>
                      <p:cNvPr id="0" name=""/>
                      <p:cNvPicPr>
                        <a:picLocks noChangeAspect="1" noChangeArrowheads="1"/>
                      </p:cNvPicPr>
                      <p:nvPr/>
                    </p:nvPicPr>
                    <p:blipFill>
                      <a:blip r:embed="rId4"/>
                      <a:srcRect/>
                      <a:stretch>
                        <a:fillRect/>
                      </a:stretch>
                    </p:blipFill>
                    <p:spPr bwMode="auto">
                      <a:xfrm>
                        <a:off x="4495800" y="5810250"/>
                        <a:ext cx="1001713" cy="895350"/>
                      </a:xfrm>
                      <a:prstGeom prst="rect">
                        <a:avLst/>
                      </a:prstGeom>
                      <a:noFill/>
                      <a:ln w="9525">
                        <a:solidFill>
                          <a:srgbClr val="FF0000"/>
                        </a:solidFill>
                        <a:miter lim="800000"/>
                        <a:headEnd/>
                        <a:tailEnd/>
                      </a:ln>
                    </p:spPr>
                  </p:pic>
                </p:oleObj>
              </mc:Fallback>
            </mc:AlternateContent>
          </a:graphicData>
        </a:graphic>
      </p:graphicFrame>
      <p:sp>
        <p:nvSpPr>
          <p:cNvPr id="42" name="Rectangle 41"/>
          <p:cNvSpPr/>
          <p:nvPr/>
        </p:nvSpPr>
        <p:spPr>
          <a:xfrm>
            <a:off x="5715000" y="5689937"/>
            <a:ext cx="3276599" cy="1015663"/>
          </a:xfrm>
          <a:prstGeom prst="rect">
            <a:avLst/>
          </a:prstGeom>
        </p:spPr>
        <p:txBody>
          <a:bodyPr wrap="square">
            <a:spAutoFit/>
          </a:bodyPr>
          <a:lstStyle/>
          <a:p>
            <a:pPr algn="just"/>
            <a:r>
              <a:rPr lang="en-US" sz="3000" dirty="0" err="1">
                <a:latin typeface="Times New Roman" pitchFamily="18" charset="0"/>
                <a:cs typeface="Times New Roman" pitchFamily="18" charset="0"/>
              </a:rPr>
              <a:t>Số</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vị</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r>
              <a:rPr lang="en-US" sz="3000" dirty="0">
                <a:latin typeface="Times New Roman" pitchFamily="18" charset="0"/>
                <a:cs typeface="Times New Roman" pitchFamily="18" charset="0"/>
              </a:rPr>
              <a:t>.</a:t>
            </a:r>
            <a:endParaRPr lang="vi-VN" sz="3000" dirty="0">
              <a:latin typeface="Times New Roman" pitchFamily="18" charset="0"/>
              <a:cs typeface="Times New Roman" pitchFamily="18" charset="0"/>
            </a:endParaRPr>
          </a:p>
        </p:txBody>
      </p:sp>
    </p:spTree>
    <p:extLst>
      <p:ext uri="{BB962C8B-B14F-4D97-AF65-F5344CB8AC3E}">
        <p14:creationId xmlns:p14="http://schemas.microsoft.com/office/powerpoint/2010/main" val="33676289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6932"/>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PHƯƠNG TRÌNH CƠ BẢN THUYẾT ĐỘNG HỌC PHÂN TỬ CÁC CHẤT KHÍ</a:t>
            </a:r>
            <a:endParaRPr lang="en-US" sz="3000" b="1" u="sng" dirty="0">
              <a:solidFill>
                <a:schemeClr val="bg1"/>
              </a:solidFill>
              <a:latin typeface="Times New Roman" pitchFamily="18" charset="0"/>
              <a:cs typeface="Times New Roman" pitchFamily="18" charset="0"/>
            </a:endParaRPr>
          </a:p>
        </p:txBody>
      </p:sp>
      <p:sp>
        <p:nvSpPr>
          <p:cNvPr id="3" name="Rectangle 2"/>
          <p:cNvSpPr/>
          <p:nvPr/>
        </p:nvSpPr>
        <p:spPr>
          <a:xfrm>
            <a:off x="193624" y="1371600"/>
            <a:ext cx="8569376" cy="1477328"/>
          </a:xfrm>
          <a:prstGeom prst="rect">
            <a:avLst/>
          </a:prstGeom>
        </p:spPr>
        <p:txBody>
          <a:bodyPr wrap="square">
            <a:spAutoFit/>
          </a:bodyPr>
          <a:lstStyle/>
          <a:p>
            <a:pPr marL="457200" indent="-457200" algn="just">
              <a:buFont typeface="Wingdings" pitchFamily="2" charset="2"/>
              <a:buChar char="q"/>
            </a:pPr>
            <a:r>
              <a:rPr lang="en-US" sz="3000" dirty="0" err="1">
                <a:latin typeface="Times New Roman" pitchFamily="18" charset="0"/>
                <a:cs typeface="Times New Roman" pitchFamily="18" charset="0"/>
              </a:rPr>
              <a:t>Vì</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chạm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chạm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đàn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hồi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chạm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lượng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mỗi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lượng</a:t>
            </a:r>
            <a:r>
              <a:rPr lang="en-US" sz="3000" dirty="0">
                <a:latin typeface="Times New Roman" pitchFamily="18" charset="0"/>
                <a:cs typeface="Times New Roman" pitchFamily="18" charset="0"/>
              </a:rPr>
              <a:t>:</a:t>
            </a:r>
          </a:p>
        </p:txBody>
      </p:sp>
      <p:pic>
        <p:nvPicPr>
          <p:cNvPr id="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921000"/>
            <a:ext cx="5181600" cy="508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 name="Text Box 5"/>
          <p:cNvSpPr txBox="1">
            <a:spLocks noChangeArrowheads="1"/>
          </p:cNvSpPr>
          <p:nvPr/>
        </p:nvSpPr>
        <p:spPr bwMode="auto">
          <a:xfrm>
            <a:off x="152400" y="3556337"/>
            <a:ext cx="85693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Wingdings" pitchFamily="2" charset="2"/>
              <a:buChar char="q"/>
            </a:pPr>
            <a:r>
              <a:rPr lang="en-US" sz="3000" dirty="0" err="1">
                <a:latin typeface="Times New Roman" pitchFamily="18" charset="0"/>
                <a:cs typeface="Times New Roman" pitchFamily="18" charset="0"/>
              </a:rPr>
              <a:t>Ngoại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f</a:t>
            </a:r>
            <a:r>
              <a:rPr lang="en-US" sz="3000" baseline="-25000" dirty="0" err="1">
                <a:latin typeface="Times New Roman" pitchFamily="18" charset="0"/>
                <a:cs typeface="Times New Roman" pitchFamily="18" charset="0"/>
              </a:rPr>
              <a:t>b</a:t>
            </a:r>
            <a:r>
              <a:rPr lang="en-US" sz="3000" dirty="0">
                <a:latin typeface="Times New Roman" pitchFamily="18" charset="0"/>
                <a:cs typeface="Times New Roman" pitchFamily="18" charset="0"/>
              </a:rPr>
              <a:t> do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a:latin typeface="Times New Roman" pitchFamily="18" charset="0"/>
                <a:cs typeface="Times New Roman" pitchFamily="18" charset="0"/>
                <a:sym typeface="Symbol" pitchFamily="18" charset="2"/>
              </a:rPr>
              <a:t></a:t>
            </a:r>
            <a:r>
              <a:rPr lang="en-US" sz="3000" dirty="0">
                <a:latin typeface="Times New Roman" pitchFamily="18" charset="0"/>
                <a:cs typeface="Times New Roman" pitchFamily="18" charset="0"/>
              </a:rPr>
              <a:t>t </a:t>
            </a:r>
            <a:r>
              <a:rPr lang="en-US" sz="3000" dirty="0" err="1">
                <a:latin typeface="Times New Roman" pitchFamily="18" charset="0"/>
                <a:cs typeface="Times New Roman" pitchFamily="18" charset="0"/>
              </a:rPr>
              <a:t>tính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theo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định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lý</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lượng</a:t>
            </a:r>
            <a:r>
              <a:rPr lang="en-US" sz="3000" dirty="0">
                <a:latin typeface="Times New Roman" pitchFamily="18" charset="0"/>
                <a:cs typeface="Times New Roman" pitchFamily="18" charset="0"/>
              </a:rPr>
              <a:t> </a:t>
            </a:r>
            <a:r>
              <a:rPr lang="en-US" sz="3000" dirty="0">
                <a:latin typeface="Times New Roman" pitchFamily="18" charset="0"/>
                <a:cs typeface="Times New Roman" pitchFamily="18" charset="0"/>
                <a:sym typeface="Symbol" pitchFamily="18" charset="2"/>
              </a:rPr>
              <a:t></a:t>
            </a:r>
            <a:r>
              <a:rPr lang="en-US" sz="3000" dirty="0">
                <a:latin typeface="Times New Roman" pitchFamily="18" charset="0"/>
                <a:cs typeface="Times New Roman" pitchFamily="18" charset="0"/>
              </a:rPr>
              <a:t>p:</a:t>
            </a:r>
          </a:p>
        </p:txBody>
      </p:sp>
      <p:sp>
        <p:nvSpPr>
          <p:cNvPr id="42" name="Text Box 24"/>
          <p:cNvSpPr txBox="1">
            <a:spLocks noChangeArrowheads="1"/>
          </p:cNvSpPr>
          <p:nvPr/>
        </p:nvSpPr>
        <p:spPr bwMode="auto">
          <a:xfrm>
            <a:off x="2743200" y="4572000"/>
            <a:ext cx="3352800" cy="5847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sym typeface="Symbol" pitchFamily="18" charset="2"/>
              </a:rPr>
              <a:t></a:t>
            </a:r>
            <a:r>
              <a:rPr lang="en-US" sz="3200" dirty="0">
                <a:latin typeface="Times New Roman" pitchFamily="18" charset="0"/>
                <a:cs typeface="Times New Roman" pitchFamily="18" charset="0"/>
              </a:rPr>
              <a:t>p = </a:t>
            </a:r>
            <a:r>
              <a:rPr lang="en-US" sz="3200" dirty="0" err="1">
                <a:latin typeface="Times New Roman" pitchFamily="18" charset="0"/>
                <a:cs typeface="Times New Roman" pitchFamily="18" charset="0"/>
              </a:rPr>
              <a:t>f</a:t>
            </a:r>
            <a:r>
              <a:rPr lang="en-US" sz="3200" baseline="-25000" dirty="0" err="1">
                <a:latin typeface="Times New Roman" pitchFamily="18" charset="0"/>
                <a:cs typeface="Times New Roman" pitchFamily="18" charset="0"/>
              </a:rPr>
              <a:t>b</a:t>
            </a:r>
            <a:r>
              <a:rPr lang="en-US" sz="3200" dirty="0">
                <a:latin typeface="Times New Roman" pitchFamily="18" charset="0"/>
                <a:cs typeface="Times New Roman" pitchFamily="18" charset="0"/>
              </a:rPr>
              <a:t>. </a:t>
            </a:r>
            <a:r>
              <a:rPr lang="en-US" sz="3200" dirty="0">
                <a:latin typeface="Times New Roman" pitchFamily="18" charset="0"/>
                <a:cs typeface="Times New Roman" pitchFamily="18" charset="0"/>
                <a:sym typeface="Symbol" pitchFamily="18" charset="2"/>
              </a:rPr>
              <a:t></a:t>
            </a:r>
            <a:r>
              <a:rPr lang="en-US" sz="3200" dirty="0">
                <a:latin typeface="Times New Roman" pitchFamily="18" charset="0"/>
                <a:cs typeface="Times New Roman" pitchFamily="18" charset="0"/>
              </a:rPr>
              <a:t>t</a:t>
            </a:r>
          </a:p>
        </p:txBody>
      </p:sp>
      <p:sp>
        <p:nvSpPr>
          <p:cNvPr id="43" name="Text Box 25"/>
          <p:cNvSpPr txBox="1">
            <a:spLocks noChangeArrowheads="1"/>
          </p:cNvSpPr>
          <p:nvPr/>
        </p:nvSpPr>
        <p:spPr bwMode="auto">
          <a:xfrm>
            <a:off x="444500" y="73787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Theo trên:</a:t>
            </a:r>
            <a:r>
              <a:rPr lang="en-US" sz="2400"/>
              <a:t> </a:t>
            </a:r>
          </a:p>
        </p:txBody>
      </p:sp>
      <p:sp>
        <p:nvSpPr>
          <p:cNvPr id="44" name="Rectangle 27"/>
          <p:cNvSpPr>
            <a:spLocks noChangeArrowheads="1"/>
          </p:cNvSpPr>
          <p:nvPr/>
        </p:nvSpPr>
        <p:spPr bwMode="auto">
          <a:xfrm>
            <a:off x="2425700" y="7399338"/>
            <a:ext cx="2209800"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sz="2400">
                <a:solidFill>
                  <a:srgbClr val="000000"/>
                </a:solidFill>
                <a:latin typeface="Times New Roman" pitchFamily="18" charset="0"/>
                <a:cs typeface="Times New Roman" pitchFamily="18" charset="0"/>
                <a:sym typeface="Symbol" pitchFamily="18" charset="2"/>
              </a:rPr>
              <a:t></a:t>
            </a:r>
            <a:r>
              <a:rPr lang="en-US" sz="2400">
                <a:solidFill>
                  <a:srgbClr val="000000"/>
                </a:solidFill>
                <a:cs typeface="Times New Roman" pitchFamily="18" charset="0"/>
              </a:rPr>
              <a:t>p = </a:t>
            </a:r>
            <a:r>
              <a:rPr lang="en-US" sz="2400">
                <a:solidFill>
                  <a:srgbClr val="000000"/>
                </a:solidFill>
                <a:latin typeface="Times New Roman" pitchFamily="18" charset="0"/>
                <a:cs typeface="Times New Roman" pitchFamily="18" charset="0"/>
                <a:sym typeface="Symbol" pitchFamily="18" charset="2"/>
              </a:rPr>
              <a:t></a:t>
            </a:r>
            <a:r>
              <a:rPr lang="en-US" sz="2400">
                <a:solidFill>
                  <a:srgbClr val="000000"/>
                </a:solidFill>
                <a:cs typeface="Times New Roman" pitchFamily="18" charset="0"/>
              </a:rPr>
              <a:t>2mv</a:t>
            </a:r>
            <a:r>
              <a:rPr lang="en-US" sz="2000">
                <a:solidFill>
                  <a:srgbClr val="000000"/>
                </a:solidFill>
                <a:latin typeface="Times New Roman" pitchFamily="18" charset="0"/>
                <a:cs typeface="Times New Roman" pitchFamily="18" charset="0"/>
                <a:sym typeface="Symbol" pitchFamily="18" charset="2"/>
              </a:rPr>
              <a:t>     </a:t>
            </a:r>
            <a:r>
              <a:rPr lang="en-US">
                <a:solidFill>
                  <a:srgbClr val="000000"/>
                </a:solidFill>
                <a:cs typeface="Times New Roman" pitchFamily="18" charset="0"/>
              </a:rPr>
              <a:t>    </a:t>
            </a:r>
            <a:endParaRPr lang="en-US">
              <a:solidFill>
                <a:srgbClr val="000000"/>
              </a:solidFill>
              <a:latin typeface="Times New Roman" pitchFamily="18" charset="0"/>
              <a:cs typeface="Times New Roman" pitchFamily="18" charset="0"/>
              <a:sym typeface="Symbol" pitchFamily="18" charset="2"/>
            </a:endParaRPr>
          </a:p>
        </p:txBody>
      </p:sp>
      <p:pic>
        <p:nvPicPr>
          <p:cNvPr id="45"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6500" y="7226300"/>
            <a:ext cx="1981200" cy="838200"/>
          </a:xfrm>
          <a:prstGeom prst="rect">
            <a:avLst/>
          </a:prstGeom>
          <a:solidFill>
            <a:srgbClr val="FFFFCC"/>
          </a:solidFill>
        </p:spPr>
      </p:pic>
      <p:graphicFrame>
        <p:nvGraphicFramePr>
          <p:cNvPr id="47" name="Object 46"/>
          <p:cNvGraphicFramePr>
            <a:graphicFrameLocks noChangeAspect="1"/>
          </p:cNvGraphicFramePr>
          <p:nvPr>
            <p:extLst>
              <p:ext uri="{D42A27DB-BD31-4B8C-83A1-F6EECF244321}">
                <p14:modId xmlns:p14="http://schemas.microsoft.com/office/powerpoint/2010/main" val="1852145093"/>
              </p:ext>
            </p:extLst>
          </p:nvPr>
        </p:nvGraphicFramePr>
        <p:xfrm>
          <a:off x="3446463" y="5886450"/>
          <a:ext cx="2635250" cy="895350"/>
        </p:xfrm>
        <a:graphic>
          <a:graphicData uri="http://schemas.openxmlformats.org/presentationml/2006/ole">
            <mc:AlternateContent xmlns:mc="http://schemas.openxmlformats.org/markup-compatibility/2006">
              <mc:Choice xmlns:v="urn:schemas-microsoft-com:vml" Requires="v">
                <p:oleObj name="Equation" r:id="rId4" imgW="1269720" imgH="457200" progId="Equation.DSMT4">
                  <p:embed/>
                </p:oleObj>
              </mc:Choice>
              <mc:Fallback>
                <p:oleObj name="Equation" r:id="rId4" imgW="1269720" imgH="457200" progId="Equation.DSMT4">
                  <p:embed/>
                  <p:pic>
                    <p:nvPicPr>
                      <p:cNvPr id="0" name="Object 40"/>
                      <p:cNvPicPr>
                        <a:picLocks noChangeAspect="1" noChangeArrowheads="1"/>
                      </p:cNvPicPr>
                      <p:nvPr/>
                    </p:nvPicPr>
                    <p:blipFill>
                      <a:blip r:embed="rId5"/>
                      <a:srcRect/>
                      <a:stretch>
                        <a:fillRect/>
                      </a:stretch>
                    </p:blipFill>
                    <p:spPr bwMode="auto">
                      <a:xfrm>
                        <a:off x="3446463" y="5886450"/>
                        <a:ext cx="2635250" cy="895350"/>
                      </a:xfrm>
                      <a:prstGeom prst="rect">
                        <a:avLst/>
                      </a:prstGeom>
                      <a:noFill/>
                      <a:ln w="9525">
                        <a:noFill/>
                        <a:miter lim="800000"/>
                        <a:headEnd/>
                        <a:tailEnd/>
                      </a:ln>
                    </p:spPr>
                  </p:pic>
                </p:oleObj>
              </mc:Fallback>
            </mc:AlternateContent>
          </a:graphicData>
        </a:graphic>
      </p:graphicFrame>
      <p:sp>
        <p:nvSpPr>
          <p:cNvPr id="48" name="Text Box 5"/>
          <p:cNvSpPr txBox="1">
            <a:spLocks noChangeArrowheads="1"/>
          </p:cNvSpPr>
          <p:nvPr/>
        </p:nvSpPr>
        <p:spPr bwMode="auto">
          <a:xfrm>
            <a:off x="152400" y="5181600"/>
            <a:ext cx="8763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Wingdings" pitchFamily="2" charset="2"/>
              <a:buChar char="q"/>
            </a:pPr>
            <a:r>
              <a:rPr lang="en-US" sz="3000" dirty="0" err="1">
                <a:latin typeface="Times New Roman" pitchFamily="18" charset="0"/>
                <a:cs typeface="Times New Roman" pitchFamily="18" charset="0"/>
              </a:rPr>
              <a:t>Lực</a:t>
            </a:r>
            <a:r>
              <a:rPr lang="en-US" sz="3000" dirty="0">
                <a:latin typeface="Times New Roman" pitchFamily="18" charset="0"/>
                <a:cs typeface="Times New Roman" pitchFamily="18" charset="0"/>
              </a:rPr>
              <a:t> do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a:t>
            </a:r>
          </a:p>
        </p:txBody>
      </p:sp>
    </p:spTree>
    <p:extLst>
      <p:ext uri="{BB962C8B-B14F-4D97-AF65-F5344CB8AC3E}">
        <p14:creationId xmlns:p14="http://schemas.microsoft.com/office/powerpoint/2010/main" val="29935773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6932"/>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PHƯƠNG TRÌNH CƠ BẢN THUYẾT ĐỘNG HỌC PHÂN TỬ CÁC CHẤT KHÍ</a:t>
            </a:r>
            <a:endParaRPr lang="en-US" sz="3000" b="1" u="sng" dirty="0">
              <a:solidFill>
                <a:schemeClr val="bg1"/>
              </a:solidFill>
              <a:latin typeface="Times New Roman" pitchFamily="18" charset="0"/>
              <a:cs typeface="Times New Roman" pitchFamily="18" charset="0"/>
            </a:endParaRPr>
          </a:p>
        </p:txBody>
      </p:sp>
      <p:sp>
        <p:nvSpPr>
          <p:cNvPr id="3" name="Rectangle 2"/>
          <p:cNvSpPr/>
          <p:nvPr/>
        </p:nvSpPr>
        <p:spPr>
          <a:xfrm>
            <a:off x="76200" y="1447800"/>
            <a:ext cx="8318500" cy="553998"/>
          </a:xfrm>
          <a:prstGeom prst="rect">
            <a:avLst/>
          </a:prstGeom>
        </p:spPr>
        <p:txBody>
          <a:bodyPr wrap="square">
            <a:spAutoFit/>
          </a:bodyPr>
          <a:lstStyle/>
          <a:p>
            <a:pPr marL="457200" indent="-457200" algn="just">
              <a:buFont typeface="Wingdings" pitchFamily="2" charset="2"/>
              <a:buChar char="q"/>
            </a:pPr>
            <a:r>
              <a:rPr lang="en-US" sz="3000" dirty="0" err="1">
                <a:latin typeface="Times New Roman" pitchFamily="18" charset="0"/>
                <a:cs typeface="Times New Roman" pitchFamily="18" charset="0"/>
              </a:rPr>
              <a:t>Lực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nén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vuông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góc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mặt</a:t>
            </a:r>
            <a:r>
              <a:rPr lang="en-US" sz="3000" dirty="0">
                <a:latin typeface="Times New Roman" pitchFamily="18" charset="0"/>
                <a:cs typeface="Times New Roman" pitchFamily="18" charset="0"/>
              </a:rPr>
              <a:t> </a:t>
            </a:r>
            <a:r>
              <a:rPr lang="en-US" sz="3000" dirty="0">
                <a:latin typeface="Times New Roman" pitchFamily="18" charset="0"/>
                <a:cs typeface="Times New Roman" pitchFamily="18" charset="0"/>
                <a:sym typeface="Symbol" pitchFamily="18" charset="2"/>
              </a:rPr>
              <a:t></a:t>
            </a:r>
            <a:r>
              <a:rPr lang="en-US" sz="3000" dirty="0">
                <a:latin typeface="Times New Roman" pitchFamily="18" charset="0"/>
                <a:cs typeface="Times New Roman" pitchFamily="18" charset="0"/>
              </a:rPr>
              <a:t>S: </a:t>
            </a:r>
          </a:p>
        </p:txBody>
      </p:sp>
      <p:pic>
        <p:nvPicPr>
          <p:cNvPr id="1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133600"/>
            <a:ext cx="7162800" cy="8636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Text Box 7"/>
          <p:cNvSpPr txBox="1">
            <a:spLocks noChangeArrowheads="1"/>
          </p:cNvSpPr>
          <p:nvPr/>
        </p:nvSpPr>
        <p:spPr bwMode="auto">
          <a:xfrm>
            <a:off x="111176" y="3048000"/>
            <a:ext cx="66421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Wingdings" pitchFamily="2" charset="2"/>
              <a:buChar char="q"/>
            </a:pPr>
            <a:r>
              <a:rPr lang="en-US" sz="3000" dirty="0" err="1">
                <a:latin typeface="Times New Roman" pitchFamily="18" charset="0"/>
                <a:cs typeface="Times New Roman" pitchFamily="18" charset="0"/>
              </a:rPr>
              <a:t>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suất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3496935829"/>
              </p:ext>
            </p:extLst>
          </p:nvPr>
        </p:nvGraphicFramePr>
        <p:xfrm>
          <a:off x="3200349" y="3657600"/>
          <a:ext cx="2609850" cy="895350"/>
        </p:xfrm>
        <a:graphic>
          <a:graphicData uri="http://schemas.openxmlformats.org/presentationml/2006/ole">
            <mc:AlternateContent xmlns:mc="http://schemas.openxmlformats.org/markup-compatibility/2006">
              <mc:Choice xmlns:v="urn:schemas-microsoft-com:vml" Requires="v">
                <p:oleObj name="Equation" r:id="rId3" imgW="1257120" imgH="457200" progId="Equation.DSMT4">
                  <p:embed/>
                </p:oleObj>
              </mc:Choice>
              <mc:Fallback>
                <p:oleObj name="Equation" r:id="rId3" imgW="1257120" imgH="457200" progId="Equation.DSMT4">
                  <p:embed/>
                  <p:pic>
                    <p:nvPicPr>
                      <p:cNvPr id="0" name="Object 46"/>
                      <p:cNvPicPr>
                        <a:picLocks noChangeAspect="1" noChangeArrowheads="1"/>
                      </p:cNvPicPr>
                      <p:nvPr/>
                    </p:nvPicPr>
                    <p:blipFill>
                      <a:blip r:embed="rId4"/>
                      <a:srcRect/>
                      <a:stretch>
                        <a:fillRect/>
                      </a:stretch>
                    </p:blipFill>
                    <p:spPr bwMode="auto">
                      <a:xfrm>
                        <a:off x="3200349" y="3657600"/>
                        <a:ext cx="2609850" cy="895350"/>
                      </a:xfrm>
                      <a:prstGeom prst="rect">
                        <a:avLst/>
                      </a:prstGeom>
                      <a:noFill/>
                      <a:ln w="9525">
                        <a:noFill/>
                        <a:miter lim="800000"/>
                        <a:headEnd/>
                        <a:tailEnd/>
                      </a:ln>
                    </p:spPr>
                  </p:pic>
                </p:oleObj>
              </mc:Fallback>
            </mc:AlternateContent>
          </a:graphicData>
        </a:graphic>
      </p:graphicFrame>
      <p:sp>
        <p:nvSpPr>
          <p:cNvPr id="7" name="Rectangle 6"/>
          <p:cNvSpPr/>
          <p:nvPr/>
        </p:nvSpPr>
        <p:spPr>
          <a:xfrm>
            <a:off x="161976" y="4648200"/>
            <a:ext cx="8753424" cy="1015663"/>
          </a:xfrm>
          <a:prstGeom prst="rect">
            <a:avLst/>
          </a:prstGeom>
        </p:spPr>
        <p:txBody>
          <a:bodyPr wrap="square">
            <a:spAutoFit/>
          </a:bodyPr>
          <a:lstStyle/>
          <a:p>
            <a:pPr marL="457200" indent="-457200" algn="just">
              <a:buFont typeface="Wingdings" pitchFamily="2" charset="2"/>
              <a:buChar char="q"/>
            </a:pPr>
            <a:r>
              <a:rPr lang="en-US" sz="3000" dirty="0" err="1">
                <a:latin typeface="Times New Roman" pitchFamily="18" charset="0"/>
                <a:cs typeface="Times New Roman" pitchFamily="18" charset="0"/>
              </a:rPr>
              <a:t>Vì</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chuyển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cùng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tốc</a:t>
            </a:r>
            <a:r>
              <a:rPr lang="en-US" sz="3000" dirty="0">
                <a:latin typeface="Times New Roman" pitchFamily="18" charset="0"/>
                <a:cs typeface="Times New Roman" pitchFamily="18" charset="0"/>
              </a:rPr>
              <a:t> v </a:t>
            </a:r>
            <a:r>
              <a:rPr lang="en-US" sz="3000" dirty="0" err="1">
                <a:latin typeface="Times New Roman" pitchFamily="18" charset="0"/>
                <a:cs typeface="Times New Roman" pitchFamily="18" charset="0"/>
              </a:rPr>
              <a:t>nên</a:t>
            </a:r>
            <a:r>
              <a:rPr lang="en-US" sz="3000" dirty="0">
                <a:latin typeface="Times New Roman" pitchFamily="18" charset="0"/>
                <a:cs typeface="Times New Roman" pitchFamily="18" charset="0"/>
              </a:rPr>
              <a:t> ta </a:t>
            </a:r>
            <a:r>
              <a:rPr lang="en-US" sz="3000" dirty="0" err="1">
                <a:latin typeface="Times New Roman" pitchFamily="18" charset="0"/>
                <a:cs typeface="Times New Roman" pitchFamily="18" charset="0"/>
              </a:rPr>
              <a:t>thay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bằng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tốc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trung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139093354"/>
              </p:ext>
            </p:extLst>
          </p:nvPr>
        </p:nvGraphicFramePr>
        <p:xfrm>
          <a:off x="1960563" y="5715000"/>
          <a:ext cx="4745037" cy="993775"/>
        </p:xfrm>
        <a:graphic>
          <a:graphicData uri="http://schemas.openxmlformats.org/presentationml/2006/ole">
            <mc:AlternateContent xmlns:mc="http://schemas.openxmlformats.org/markup-compatibility/2006">
              <mc:Choice xmlns:v="urn:schemas-microsoft-com:vml" Requires="v">
                <p:oleObj name="Equation" r:id="rId5" imgW="2286000" imgH="507960" progId="Equation.DSMT4">
                  <p:embed/>
                </p:oleObj>
              </mc:Choice>
              <mc:Fallback>
                <p:oleObj name="Equation" r:id="rId5" imgW="2286000" imgH="507960" progId="Equation.DSMT4">
                  <p:embed/>
                  <p:pic>
                    <p:nvPicPr>
                      <p:cNvPr id="0" name="Object 3"/>
                      <p:cNvPicPr>
                        <a:picLocks noChangeAspect="1" noChangeArrowheads="1"/>
                      </p:cNvPicPr>
                      <p:nvPr/>
                    </p:nvPicPr>
                    <p:blipFill>
                      <a:blip r:embed="rId6"/>
                      <a:srcRect/>
                      <a:stretch>
                        <a:fillRect/>
                      </a:stretch>
                    </p:blipFill>
                    <p:spPr bwMode="auto">
                      <a:xfrm>
                        <a:off x="1960563" y="5715000"/>
                        <a:ext cx="4745037"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28712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6932"/>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PHƯƠNG TRÌNH CƠ BẢN THUYẾT ĐỘNG HỌC PHÂN TỬ CÁC CHẤT KHÍ</a:t>
            </a:r>
            <a:endParaRPr lang="en-US" sz="3000" b="1" u="sng" dirty="0">
              <a:solidFill>
                <a:schemeClr val="bg1"/>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31502313"/>
              </p:ext>
            </p:extLst>
          </p:nvPr>
        </p:nvGraphicFramePr>
        <p:xfrm>
          <a:off x="1801812" y="3067050"/>
          <a:ext cx="4903788" cy="895350"/>
        </p:xfrm>
        <a:graphic>
          <a:graphicData uri="http://schemas.openxmlformats.org/presentationml/2006/ole">
            <mc:AlternateContent xmlns:mc="http://schemas.openxmlformats.org/markup-compatibility/2006">
              <mc:Choice xmlns:v="urn:schemas-microsoft-com:vml" Requires="v">
                <p:oleObj name="Equation" r:id="rId2" imgW="2361960" imgH="457200" progId="Equation.DSMT4">
                  <p:embed/>
                </p:oleObj>
              </mc:Choice>
              <mc:Fallback>
                <p:oleObj name="Equation" r:id="rId2" imgW="2361960" imgH="457200" progId="Equation.DSMT4">
                  <p:embed/>
                  <p:pic>
                    <p:nvPicPr>
                      <p:cNvPr id="0" name=""/>
                      <p:cNvPicPr>
                        <a:picLocks noChangeAspect="1" noChangeArrowheads="1"/>
                      </p:cNvPicPr>
                      <p:nvPr/>
                    </p:nvPicPr>
                    <p:blipFill>
                      <a:blip r:embed="rId3"/>
                      <a:srcRect/>
                      <a:stretch>
                        <a:fillRect/>
                      </a:stretch>
                    </p:blipFill>
                    <p:spPr bwMode="auto">
                      <a:xfrm>
                        <a:off x="1801812" y="3067050"/>
                        <a:ext cx="4903788" cy="895350"/>
                      </a:xfrm>
                      <a:prstGeom prst="rect">
                        <a:avLst/>
                      </a:prstGeom>
                      <a:noFill/>
                      <a:ln w="9525">
                        <a:solidFill>
                          <a:srgbClr val="FF0000"/>
                        </a:solidFill>
                        <a:miter lim="800000"/>
                        <a:headEnd/>
                        <a:tailEnd/>
                      </a:ln>
                    </p:spPr>
                  </p:pic>
                </p:oleObj>
              </mc:Fallback>
            </mc:AlternateContent>
          </a:graphicData>
        </a:graphic>
      </p:graphicFrame>
      <p:sp>
        <p:nvSpPr>
          <p:cNvPr id="7" name="Rectangle 6"/>
          <p:cNvSpPr/>
          <p:nvPr/>
        </p:nvSpPr>
        <p:spPr>
          <a:xfrm>
            <a:off x="195288" y="1696328"/>
            <a:ext cx="8753424" cy="1015663"/>
          </a:xfrm>
          <a:prstGeom prst="rect">
            <a:avLst/>
          </a:prstGeom>
        </p:spPr>
        <p:txBody>
          <a:bodyPr wrap="square">
            <a:spAutoFit/>
          </a:bodyPr>
          <a:lstStyle/>
          <a:p>
            <a:pPr marL="457200" indent="-457200" algn="just">
              <a:buFont typeface="Wingdings" pitchFamily="2" charset="2"/>
              <a:buChar char="q"/>
            </a:pPr>
            <a:r>
              <a:rPr lang="en-US" sz="3000" dirty="0" err="1">
                <a:latin typeface="Times New Roman" pitchFamily="18" charset="0"/>
                <a:cs typeface="Times New Roman" pitchFamily="18" charset="0"/>
              </a:rPr>
              <a:t>Phương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thuyết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học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a:t>
            </a:r>
          </a:p>
        </p:txBody>
      </p:sp>
      <p:sp>
        <p:nvSpPr>
          <p:cNvPr id="10" name="Rectangle 9"/>
          <p:cNvSpPr/>
          <p:nvPr/>
        </p:nvSpPr>
        <p:spPr>
          <a:xfrm>
            <a:off x="163636" y="4322802"/>
            <a:ext cx="8753424" cy="553998"/>
          </a:xfrm>
          <a:prstGeom prst="rect">
            <a:avLst/>
          </a:prstGeom>
        </p:spPr>
        <p:txBody>
          <a:bodyPr wrap="square">
            <a:spAutoFit/>
          </a:bodyPr>
          <a:lstStyle/>
          <a:p>
            <a:pPr marL="457200" indent="-457200" algn="just">
              <a:buFont typeface="Wingdings" pitchFamily="2" charset="2"/>
              <a:buChar char="q"/>
            </a:pP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đó</a:t>
            </a:r>
            <a:r>
              <a:rPr lang="en-US" sz="3000" dirty="0">
                <a:latin typeface="Times New Roman" pitchFamily="18" charset="0"/>
                <a:cs typeface="Times New Roman" pitchFamily="18" charset="0"/>
              </a:rPr>
              <a:t>:</a:t>
            </a:r>
          </a:p>
        </p:txBody>
      </p:sp>
      <p:sp>
        <p:nvSpPr>
          <p:cNvPr id="11" name="Rectangle 10"/>
          <p:cNvSpPr/>
          <p:nvPr/>
        </p:nvSpPr>
        <p:spPr>
          <a:xfrm>
            <a:off x="685800" y="5075872"/>
            <a:ext cx="8753424" cy="1477328"/>
          </a:xfrm>
          <a:prstGeom prst="rect">
            <a:avLst/>
          </a:prstGeom>
        </p:spPr>
        <p:txBody>
          <a:bodyPr wrap="square">
            <a:spAutoFit/>
          </a:bodyPr>
          <a:lstStyle/>
          <a:p>
            <a:pPr algn="just"/>
            <a:r>
              <a:rPr lang="en-US" sz="3000" dirty="0">
                <a:latin typeface="Times New Roman" pitchFamily="18" charset="0"/>
                <a:cs typeface="Times New Roman" pitchFamily="18" charset="0"/>
              </a:rPr>
              <a:t>P [Pa] 	– </a:t>
            </a:r>
            <a:r>
              <a:rPr lang="en-US" sz="3000" dirty="0" err="1">
                <a:latin typeface="Times New Roman" pitchFamily="18" charset="0"/>
                <a:cs typeface="Times New Roman" pitchFamily="18" charset="0"/>
              </a:rPr>
              <a:t>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suất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n [</a:t>
            </a:r>
            <a:r>
              <a:rPr lang="en-US" sz="3000" dirty="0" err="1">
                <a:latin typeface="Times New Roman" pitchFamily="18" charset="0"/>
                <a:cs typeface="Times New Roman" pitchFamily="18" charset="0"/>
              </a:rPr>
              <a:t>hạt</a:t>
            </a:r>
            <a:r>
              <a:rPr lang="en-US" sz="3000" dirty="0">
                <a:latin typeface="Times New Roman" pitchFamily="18" charset="0"/>
                <a:cs typeface="Times New Roman" pitchFamily="18" charset="0"/>
              </a:rPr>
              <a:t>/m</a:t>
            </a:r>
            <a:r>
              <a:rPr lang="en-US" sz="3000" baseline="30000" dirty="0">
                <a:latin typeface="Times New Roman" pitchFamily="18" charset="0"/>
                <a:cs typeface="Times New Roman" pitchFamily="18" charset="0"/>
              </a:rPr>
              <a:t>3</a:t>
            </a: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Số</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vị</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endParaRPr lang="en-US" sz="3000" dirty="0">
              <a:latin typeface="Times New Roman" pitchFamily="18" charset="0"/>
              <a:cs typeface="Times New Roman" pitchFamily="18" charset="0"/>
            </a:endParaRPr>
          </a:p>
          <a:p>
            <a:pPr algn="just"/>
            <a:r>
              <a:rPr lang="en-US" sz="3000" dirty="0">
                <a:latin typeface="Times New Roman" pitchFamily="18" charset="0"/>
                <a:cs typeface="Times New Roman" pitchFamily="18" charset="0"/>
              </a:rPr>
              <a:t>Ed [J]	 –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năng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tịnh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trung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a:t>
            </a:r>
          </a:p>
        </p:txBody>
      </p:sp>
    </p:spTree>
    <p:extLst>
      <p:ext uri="{BB962C8B-B14F-4D97-AF65-F5344CB8AC3E}">
        <p14:creationId xmlns:p14="http://schemas.microsoft.com/office/powerpoint/2010/main" val="39171014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6932"/>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3. CÁC HỆ QUẢ</a:t>
            </a:r>
            <a:endParaRPr lang="en-US" sz="3000" b="1" u="sng" dirty="0">
              <a:solidFill>
                <a:schemeClr val="bg1"/>
              </a:solidFill>
              <a:latin typeface="Times New Roman" pitchFamily="18" charset="0"/>
              <a:cs typeface="Times New Roman" pitchFamily="18" charset="0"/>
            </a:endParaRPr>
          </a:p>
        </p:txBody>
      </p:sp>
      <p:graphicFrame>
        <p:nvGraphicFramePr>
          <p:cNvPr id="5" name="Object 12"/>
          <p:cNvGraphicFramePr>
            <a:graphicFrameLocks noGrp="1" noChangeAspect="1"/>
          </p:cNvGraphicFramePr>
          <p:nvPr>
            <p:ph sz="quarter" idx="4294967295"/>
            <p:extLst>
              <p:ext uri="{D42A27DB-BD31-4B8C-83A1-F6EECF244321}">
                <p14:modId xmlns:p14="http://schemas.microsoft.com/office/powerpoint/2010/main" val="1645373685"/>
              </p:ext>
            </p:extLst>
          </p:nvPr>
        </p:nvGraphicFramePr>
        <p:xfrm>
          <a:off x="5105400" y="2665413"/>
          <a:ext cx="3160713" cy="755650"/>
        </p:xfrm>
        <a:graphic>
          <a:graphicData uri="http://schemas.openxmlformats.org/presentationml/2006/ole">
            <mc:AlternateContent xmlns:mc="http://schemas.openxmlformats.org/markup-compatibility/2006">
              <mc:Choice xmlns:v="urn:schemas-microsoft-com:vml" Requires="v">
                <p:oleObj name="Equation" r:id="rId2" imgW="2070000" imgH="495000" progId="Equation.DSMT4">
                  <p:embed/>
                </p:oleObj>
              </mc:Choice>
              <mc:Fallback>
                <p:oleObj name="Equation" r:id="rId2" imgW="2070000" imgH="495000" progId="Equation.DSMT4">
                  <p:embed/>
                  <p:pic>
                    <p:nvPicPr>
                      <p:cNvPr id="0" name=""/>
                      <p:cNvPicPr>
                        <a:picLocks noChangeAspect="1" noChangeArrowheads="1"/>
                      </p:cNvPicPr>
                      <p:nvPr/>
                    </p:nvPicPr>
                    <p:blipFill>
                      <a:blip r:embed="rId3"/>
                      <a:srcRect/>
                      <a:stretch>
                        <a:fillRect/>
                      </a:stretch>
                    </p:blipFill>
                    <p:spPr bwMode="auto">
                      <a:xfrm>
                        <a:off x="5105400" y="2665413"/>
                        <a:ext cx="3160713" cy="755650"/>
                      </a:xfrm>
                      <a:prstGeom prst="rect">
                        <a:avLst/>
                      </a:prstGeom>
                      <a:solidFill>
                        <a:schemeClr val="accent1">
                          <a:lumMod val="60000"/>
                          <a:lumOff val="40000"/>
                        </a:schemeClr>
                      </a:solidFill>
                      <a:ln>
                        <a:noFill/>
                      </a:ln>
                      <a:effectLst/>
                    </p:spPr>
                  </p:pic>
                </p:oleObj>
              </mc:Fallback>
            </mc:AlternateContent>
          </a:graphicData>
        </a:graphic>
      </p:graphicFrame>
      <p:graphicFrame>
        <p:nvGraphicFramePr>
          <p:cNvPr id="7" name="Object 22"/>
          <p:cNvGraphicFramePr>
            <a:graphicFrameLocks noGrp="1" noChangeAspect="1"/>
          </p:cNvGraphicFramePr>
          <p:nvPr>
            <p:ph sz="quarter" idx="4294967295"/>
            <p:extLst>
              <p:ext uri="{D42A27DB-BD31-4B8C-83A1-F6EECF244321}">
                <p14:modId xmlns:p14="http://schemas.microsoft.com/office/powerpoint/2010/main" val="588433815"/>
              </p:ext>
            </p:extLst>
          </p:nvPr>
        </p:nvGraphicFramePr>
        <p:xfrm>
          <a:off x="5105400" y="990600"/>
          <a:ext cx="3146425" cy="990600"/>
        </p:xfrm>
        <a:graphic>
          <a:graphicData uri="http://schemas.openxmlformats.org/presentationml/2006/ole">
            <mc:AlternateContent xmlns:mc="http://schemas.openxmlformats.org/markup-compatibility/2006">
              <mc:Choice xmlns:v="urn:schemas-microsoft-com:vml" Requires="v">
                <p:oleObj name="Equation" r:id="rId4" imgW="1371600" imgH="431640" progId="Equation.DSMT4">
                  <p:embed/>
                </p:oleObj>
              </mc:Choice>
              <mc:Fallback>
                <p:oleObj name="Equation" r:id="rId4" imgW="137160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990600"/>
                        <a:ext cx="3146425" cy="990600"/>
                      </a:xfrm>
                      <a:prstGeom prst="rect">
                        <a:avLst/>
                      </a:prstGeom>
                      <a:solidFill>
                        <a:schemeClr val="accent1">
                          <a:lumMod val="60000"/>
                          <a:lumOff val="40000"/>
                        </a:schemeClr>
                      </a:solid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131130625"/>
              </p:ext>
            </p:extLst>
          </p:nvPr>
        </p:nvGraphicFramePr>
        <p:xfrm>
          <a:off x="1273175" y="3733800"/>
          <a:ext cx="6370638" cy="990600"/>
        </p:xfrm>
        <a:graphic>
          <a:graphicData uri="http://schemas.openxmlformats.org/presentationml/2006/ole">
            <mc:AlternateContent xmlns:mc="http://schemas.openxmlformats.org/markup-compatibility/2006">
              <mc:Choice xmlns:v="urn:schemas-microsoft-com:vml" Requires="v">
                <p:oleObj name="Equation" r:id="rId6" imgW="2260440" imgH="393480" progId="Equation.DSMT4">
                  <p:embed/>
                </p:oleObj>
              </mc:Choice>
              <mc:Fallback>
                <p:oleObj name="Equation" r:id="rId6" imgW="2260440" imgH="393480" progId="Equation.DSMT4">
                  <p:embed/>
                  <p:pic>
                    <p:nvPicPr>
                      <p:cNvPr id="0" name=""/>
                      <p:cNvPicPr>
                        <a:picLocks noChangeAspect="1" noChangeArrowheads="1"/>
                      </p:cNvPicPr>
                      <p:nvPr/>
                    </p:nvPicPr>
                    <p:blipFill>
                      <a:blip r:embed="rId7"/>
                      <a:srcRect/>
                      <a:stretch>
                        <a:fillRect/>
                      </a:stretch>
                    </p:blipFill>
                    <p:spPr bwMode="auto">
                      <a:xfrm>
                        <a:off x="1273175" y="3733800"/>
                        <a:ext cx="6370638" cy="990600"/>
                      </a:xfrm>
                      <a:prstGeom prst="rect">
                        <a:avLst/>
                      </a:prstGeom>
                      <a:solidFill>
                        <a:srgbClr val="FFFFCC"/>
                      </a:solidFill>
                      <a:ln>
                        <a:solidFill>
                          <a:srgbClr val="FF0000"/>
                        </a:solidFill>
                      </a:ln>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3137562097"/>
              </p:ext>
            </p:extLst>
          </p:nvPr>
        </p:nvGraphicFramePr>
        <p:xfrm>
          <a:off x="5151437" y="4867984"/>
          <a:ext cx="2468563" cy="1055688"/>
        </p:xfrm>
        <a:graphic>
          <a:graphicData uri="http://schemas.openxmlformats.org/presentationml/2006/ole">
            <mc:AlternateContent xmlns:mc="http://schemas.openxmlformats.org/markup-compatibility/2006">
              <mc:Choice xmlns:v="urn:schemas-microsoft-com:vml" Requires="v">
                <p:oleObj name="Equation" r:id="rId8" imgW="914400" imgH="393480" progId="Equation.DSMT4">
                  <p:embed/>
                </p:oleObj>
              </mc:Choice>
              <mc:Fallback>
                <p:oleObj name="Equation" r:id="rId8" imgW="914400" imgH="393480" progId="Equation.DSMT4">
                  <p:embed/>
                  <p:pic>
                    <p:nvPicPr>
                      <p:cNvPr id="0" name=""/>
                      <p:cNvPicPr>
                        <a:picLocks noChangeAspect="1" noChangeArrowheads="1"/>
                      </p:cNvPicPr>
                      <p:nvPr/>
                    </p:nvPicPr>
                    <p:blipFill>
                      <a:blip r:embed="rId9"/>
                      <a:srcRect/>
                      <a:stretch>
                        <a:fillRect/>
                      </a:stretch>
                    </p:blipFill>
                    <p:spPr bwMode="auto">
                      <a:xfrm>
                        <a:off x="5151437" y="4867984"/>
                        <a:ext cx="2468563" cy="1055688"/>
                      </a:xfrm>
                      <a:prstGeom prst="rect">
                        <a:avLst/>
                      </a:prstGeom>
                      <a:noFill/>
                    </p:spPr>
                  </p:pic>
                </p:oleObj>
              </mc:Fallback>
            </mc:AlternateContent>
          </a:graphicData>
        </a:graphic>
      </p:graphicFrame>
      <p:sp>
        <p:nvSpPr>
          <p:cNvPr id="11" name="Text Box 10"/>
          <p:cNvSpPr txBox="1">
            <a:spLocks noChangeArrowheads="1"/>
          </p:cNvSpPr>
          <p:nvPr/>
        </p:nvSpPr>
        <p:spPr bwMode="auto">
          <a:xfrm>
            <a:off x="419100" y="5943600"/>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dirty="0">
                <a:solidFill>
                  <a:srgbClr val="0000FF"/>
                </a:solidFill>
              </a:rPr>
              <a:t>Đ</a:t>
            </a:r>
            <a:r>
              <a:rPr lang="pl-PL" sz="2400" b="1" dirty="0">
                <a:solidFill>
                  <a:srgbClr val="0000FF"/>
                </a:solidFill>
              </a:rPr>
              <a:t>ộng năng tịnh tiến trung bình của một phân tử chỉ phụ thuộc vào nhiệt độ (tỉ lệ với nhiệt độ tuyệt đối).</a:t>
            </a:r>
            <a:r>
              <a:rPr lang="en-US" sz="2400" b="1" dirty="0"/>
              <a:t> </a:t>
            </a:r>
          </a:p>
        </p:txBody>
      </p:sp>
      <p:sp>
        <p:nvSpPr>
          <p:cNvPr id="12" name="Rectangle 14"/>
          <p:cNvSpPr>
            <a:spLocks noChangeArrowheads="1"/>
          </p:cNvSpPr>
          <p:nvPr/>
        </p:nvSpPr>
        <p:spPr bwMode="auto">
          <a:xfrm>
            <a:off x="533400" y="1981200"/>
            <a:ext cx="86106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1"/>
              </a:buClr>
              <a:buSzPct val="75000"/>
              <a:buFont typeface="Wingdings" pitchFamily="2" charset="2"/>
              <a:buNone/>
            </a:pPr>
            <a:r>
              <a:rPr lang="en-US" sz="3000" dirty="0">
                <a:latin typeface="Times New Roman" pitchFamily="18" charset="0"/>
                <a:cs typeface="Times New Roman" pitchFamily="18" charset="0"/>
              </a:rPr>
              <a:t>N</a:t>
            </a:r>
            <a:r>
              <a:rPr lang="en-US" sz="3000" baseline="-25000" dirty="0">
                <a:latin typeface="Times New Roman" pitchFamily="18" charset="0"/>
                <a:cs typeface="Times New Roman" pitchFamily="18" charset="0"/>
              </a:rPr>
              <a:t>A</a:t>
            </a:r>
            <a:r>
              <a:rPr lang="en-US" sz="3000" dirty="0">
                <a:latin typeface="Times New Roman" pitchFamily="18" charset="0"/>
                <a:cs typeface="Times New Roman" pitchFamily="18" charset="0"/>
              </a:rPr>
              <a:t> = 6,022.10</a:t>
            </a:r>
            <a:r>
              <a:rPr lang="en-US" sz="3000" baseline="30000" dirty="0">
                <a:latin typeface="Times New Roman" pitchFamily="18" charset="0"/>
                <a:cs typeface="Times New Roman" pitchFamily="18" charset="0"/>
              </a:rPr>
              <a:t>23 </a:t>
            </a:r>
            <a:r>
              <a:rPr lang="en-US" sz="3000" dirty="0">
                <a:latin typeface="Times New Roman" pitchFamily="18" charset="0"/>
                <a:cs typeface="Times New Roman" pitchFamily="18" charset="0"/>
              </a:rPr>
              <a:t>mol</a:t>
            </a:r>
            <a:r>
              <a:rPr lang="en-US" sz="3000" baseline="30000" dirty="0">
                <a:latin typeface="Times New Roman" pitchFamily="18" charset="0"/>
                <a:cs typeface="Times New Roman" pitchFamily="18" charset="0"/>
              </a:rPr>
              <a:t>-1 </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số</a:t>
            </a:r>
            <a:r>
              <a:rPr lang="en-US" sz="3000" dirty="0">
                <a:latin typeface="Times New Roman" pitchFamily="18" charset="0"/>
                <a:cs typeface="Times New Roman" pitchFamily="18" charset="0"/>
              </a:rPr>
              <a:t> Avogadro.</a:t>
            </a:r>
          </a:p>
        </p:txBody>
      </p:sp>
      <p:sp>
        <p:nvSpPr>
          <p:cNvPr id="3" name="Rectangle 2"/>
          <p:cNvSpPr/>
          <p:nvPr/>
        </p:nvSpPr>
        <p:spPr>
          <a:xfrm>
            <a:off x="135426" y="1122402"/>
            <a:ext cx="4512774" cy="553998"/>
          </a:xfrm>
          <a:prstGeom prst="rect">
            <a:avLst/>
          </a:prstGeom>
        </p:spPr>
        <p:txBody>
          <a:bodyPr wrap="none">
            <a:spAutoFit/>
          </a:bodyPr>
          <a:lstStyle/>
          <a:p>
            <a:pPr marL="285750" indent="-285750">
              <a:buFont typeface="Wingdings" pitchFamily="2" charset="2"/>
              <a:buChar char="q"/>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thái</a:t>
            </a:r>
            <a:r>
              <a:rPr lang="en-US" sz="3000" dirty="0">
                <a:latin typeface="Times New Roman" pitchFamily="18" charset="0"/>
                <a:cs typeface="Times New Roman" pitchFamily="18" charset="0"/>
              </a:rPr>
              <a:t>:  </a:t>
            </a:r>
            <a:endParaRPr lang="vi-VN" sz="3000" dirty="0"/>
          </a:p>
        </p:txBody>
      </p:sp>
      <p:sp>
        <p:nvSpPr>
          <p:cNvPr id="17" name="Rectangle 16"/>
          <p:cNvSpPr/>
          <p:nvPr/>
        </p:nvSpPr>
        <p:spPr>
          <a:xfrm>
            <a:off x="196488" y="2767033"/>
            <a:ext cx="3778599" cy="553998"/>
          </a:xfrm>
          <a:prstGeom prst="rect">
            <a:avLst/>
          </a:prstGeom>
        </p:spPr>
        <p:txBody>
          <a:bodyPr wrap="none">
            <a:spAutoFit/>
          </a:bodyPr>
          <a:lstStyle/>
          <a:p>
            <a:pPr marL="285750" indent="-285750">
              <a:buClr>
                <a:schemeClr val="tx1"/>
              </a:buClr>
              <a:buSzPct val="100000"/>
              <a:buFont typeface="Wingdings" pitchFamily="2" charset="2"/>
              <a:buChar char="q"/>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Hằng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số</a:t>
            </a:r>
            <a:r>
              <a:rPr lang="en-US" sz="3000" dirty="0">
                <a:latin typeface="Times New Roman" pitchFamily="18" charset="0"/>
                <a:cs typeface="Times New Roman" pitchFamily="18" charset="0"/>
              </a:rPr>
              <a:t> Boltzmann </a:t>
            </a:r>
          </a:p>
        </p:txBody>
      </p:sp>
      <p:sp>
        <p:nvSpPr>
          <p:cNvPr id="18" name="Rectangle 17"/>
          <p:cNvSpPr/>
          <p:nvPr/>
        </p:nvSpPr>
        <p:spPr>
          <a:xfrm>
            <a:off x="228600" y="5084802"/>
            <a:ext cx="4767202" cy="553998"/>
          </a:xfrm>
          <a:prstGeom prst="rect">
            <a:avLst/>
          </a:prstGeom>
        </p:spPr>
        <p:txBody>
          <a:bodyPr wrap="none">
            <a:spAutoFit/>
          </a:bodyPr>
          <a:lstStyle/>
          <a:p>
            <a:pPr marL="285750" indent="-285750">
              <a:buFont typeface="Wingdings" pitchFamily="2" charset="2"/>
              <a:buChar char="q"/>
            </a:pPr>
            <a:r>
              <a:rPr lang="en-US" sz="3000" dirty="0">
                <a:latin typeface="Times New Roman" pitchFamily="18" charset="0"/>
                <a:cs typeface="Times New Roman" pitchFamily="18" charset="0"/>
              </a:rPr>
              <a:t> So </a:t>
            </a:r>
            <a:r>
              <a:rPr lang="en-US" sz="3000" dirty="0" err="1">
                <a:latin typeface="Times New Roman" pitchFamily="18" charset="0"/>
                <a:cs typeface="Times New Roman" pitchFamily="18" charset="0"/>
              </a:rPr>
              <a:t>sánh</a:t>
            </a:r>
            <a:r>
              <a:rPr lang="pl-PL"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bản</a:t>
            </a:r>
            <a:r>
              <a:rPr lang="en-US" sz="3000" dirty="0">
                <a:latin typeface="Times New Roman" pitchFamily="18" charset="0"/>
                <a:cs typeface="Times New Roman" pitchFamily="18" charset="0"/>
              </a:rPr>
              <a:t> TĐHPT:</a:t>
            </a:r>
          </a:p>
        </p:txBody>
      </p:sp>
    </p:spTree>
    <p:extLst>
      <p:ext uri="{BB962C8B-B14F-4D97-AF65-F5344CB8AC3E}">
        <p14:creationId xmlns:p14="http://schemas.microsoft.com/office/powerpoint/2010/main" val="10117745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1797"/>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4. SỰ PHÂN BỐ ĐỀU NĂNG LƯỢNG </a:t>
            </a:r>
          </a:p>
          <a:p>
            <a:pPr algn="ctr"/>
            <a:r>
              <a:rPr lang="en-US" sz="3000" b="1" dirty="0">
                <a:solidFill>
                  <a:schemeClr val="bg1"/>
                </a:solidFill>
                <a:latin typeface="Times New Roman" pitchFamily="18" charset="0"/>
                <a:cs typeface="Times New Roman" pitchFamily="18" charset="0"/>
              </a:rPr>
              <a:t>THEO BẬC TỰ DO</a:t>
            </a:r>
            <a:endParaRPr lang="en-US" sz="3000" b="1" u="sng" dirty="0">
              <a:solidFill>
                <a:schemeClr val="bg1"/>
              </a:solidFill>
              <a:latin typeface="Times New Roman" pitchFamily="18" charset="0"/>
              <a:cs typeface="Times New Roman" pitchFamily="18" charset="0"/>
            </a:endParaRPr>
          </a:p>
        </p:txBody>
      </p:sp>
      <p:sp>
        <p:nvSpPr>
          <p:cNvPr id="4" name="Rectangle 3"/>
          <p:cNvSpPr>
            <a:spLocks noGrp="1" noChangeArrowheads="1"/>
          </p:cNvSpPr>
          <p:nvPr>
            <p:ph idx="1"/>
          </p:nvPr>
        </p:nvSpPr>
        <p:spPr>
          <a:xfrm>
            <a:off x="228600" y="1905000"/>
            <a:ext cx="8610600" cy="3962400"/>
          </a:xfrm>
        </p:spPr>
        <p:txBody>
          <a:bodyPr>
            <a:noAutofit/>
          </a:bodyPr>
          <a:lstStyle/>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L</a:t>
            </a:r>
            <a:r>
              <a:rPr lang="pl-PL" sz="3000" dirty="0">
                <a:latin typeface="Times New Roman" pitchFamily="18" charset="0"/>
                <a:cs typeface="Times New Roman" pitchFamily="18" charset="0"/>
              </a:rPr>
              <a:t>à số tọa độ độc lập cần thiết để xác định vị trí của phân tử đó ở trong không gian. Ký hiệu</a:t>
            </a:r>
            <a:r>
              <a:rPr lang="en-US" sz="3000" dirty="0">
                <a:latin typeface="Times New Roman" pitchFamily="18" charset="0"/>
                <a:cs typeface="Times New Roman" pitchFamily="18" charset="0"/>
              </a:rPr>
              <a:t>: i</a:t>
            </a:r>
          </a:p>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TH1: </a:t>
            </a:r>
            <a:r>
              <a:rPr lang="pl-PL" sz="3000" dirty="0">
                <a:latin typeface="Times New Roman" pitchFamily="18" charset="0"/>
                <a:cs typeface="Times New Roman" pitchFamily="18" charset="0"/>
              </a:rPr>
              <a:t>phân tử chỉ có </a:t>
            </a:r>
            <a:r>
              <a:rPr lang="pl-PL" sz="3000" b="1" u="sng" dirty="0">
                <a:latin typeface="Times New Roman" pitchFamily="18" charset="0"/>
                <a:cs typeface="Times New Roman" pitchFamily="18" charset="0"/>
              </a:rPr>
              <a:t>một nguyên tử</a:t>
            </a:r>
            <a:r>
              <a:rPr lang="pl-PL" sz="3000" b="1" dirty="0">
                <a:latin typeface="Times New Roman" pitchFamily="18" charset="0"/>
                <a:cs typeface="Times New Roman" pitchFamily="18" charset="0"/>
              </a:rPr>
              <a:t> </a:t>
            </a:r>
            <a:r>
              <a:rPr lang="pl-PL" sz="3000" dirty="0">
                <a:latin typeface="Times New Roman" pitchFamily="18" charset="0"/>
                <a:cs typeface="Times New Roman" pitchFamily="18" charset="0"/>
              </a:rPr>
              <a:t>(các hơi kim loại) thì bậc tự do của chúng là </a:t>
            </a:r>
            <a:r>
              <a:rPr lang="pl-PL" sz="3000" b="1" dirty="0">
                <a:solidFill>
                  <a:srgbClr val="FF0000"/>
                </a:solidFill>
                <a:latin typeface="Times New Roman" pitchFamily="18" charset="0"/>
                <a:cs typeface="Times New Roman" pitchFamily="18" charset="0"/>
              </a:rPr>
              <a:t>i = 3</a:t>
            </a:r>
            <a:r>
              <a:rPr lang="pl-PL" sz="3000" dirty="0">
                <a:latin typeface="Times New Roman" pitchFamily="18" charset="0"/>
                <a:cs typeface="Times New Roman" pitchFamily="18" charset="0"/>
              </a:rPr>
              <a:t> vì vị trí của nguyên tử được xác định bởi 3 tọa độ.</a:t>
            </a:r>
          </a:p>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TH2: </a:t>
            </a:r>
            <a:r>
              <a:rPr lang="pl-PL" sz="3000" dirty="0">
                <a:latin typeface="Times New Roman" pitchFamily="18" charset="0"/>
                <a:cs typeface="Times New Roman" pitchFamily="18" charset="0"/>
              </a:rPr>
              <a:t>phân tử gồm </a:t>
            </a:r>
            <a:r>
              <a:rPr lang="pl-PL" sz="3000" b="1" u="sng" dirty="0">
                <a:latin typeface="Times New Roman" pitchFamily="18" charset="0"/>
                <a:cs typeface="Times New Roman" pitchFamily="18" charset="0"/>
              </a:rPr>
              <a:t>hai nguyên tử </a:t>
            </a:r>
            <a:r>
              <a:rPr lang="pl-PL" sz="3000" dirty="0">
                <a:latin typeface="Times New Roman" pitchFamily="18" charset="0"/>
                <a:cs typeface="Times New Roman" pitchFamily="18" charset="0"/>
              </a:rPr>
              <a:t>(các khí oxy, nitơ, hydro,…) thì bậc tự do là </a:t>
            </a:r>
            <a:r>
              <a:rPr lang="pl-PL" sz="3000" b="1" dirty="0">
                <a:solidFill>
                  <a:srgbClr val="FF0000"/>
                </a:solidFill>
                <a:latin typeface="Times New Roman" pitchFamily="18" charset="0"/>
                <a:cs typeface="Times New Roman" pitchFamily="18" charset="0"/>
              </a:rPr>
              <a:t>i  = 5</a:t>
            </a:r>
            <a:r>
              <a:rPr lang="pl-PL" sz="3000" dirty="0">
                <a:latin typeface="Times New Roman" pitchFamily="18" charset="0"/>
                <a:cs typeface="Times New Roman" pitchFamily="18" charset="0"/>
              </a:rPr>
              <a:t>.</a:t>
            </a:r>
            <a:r>
              <a:rPr lang="en-US" sz="3000" dirty="0">
                <a:latin typeface="Times New Roman" pitchFamily="18" charset="0"/>
                <a:cs typeface="Times New Roman" pitchFamily="18" charset="0"/>
              </a:rPr>
              <a:t>    </a:t>
            </a:r>
          </a:p>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TH3: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b="1" u="sng" dirty="0" err="1">
                <a:latin typeface="Times New Roman" pitchFamily="18" charset="0"/>
                <a:cs typeface="Times New Roman" pitchFamily="18" charset="0"/>
              </a:rPr>
              <a:t>ba</a:t>
            </a:r>
            <a:r>
              <a:rPr lang="en-US" sz="3000" b="1" u="sng" dirty="0">
                <a:latin typeface="Times New Roman" pitchFamily="18" charset="0"/>
                <a:cs typeface="Times New Roman" pitchFamily="18" charset="0"/>
              </a:rPr>
              <a:t> </a:t>
            </a:r>
            <a:r>
              <a:rPr lang="en-US" sz="3000" b="1" u="sng" dirty="0" err="1">
                <a:latin typeface="Times New Roman" pitchFamily="18" charset="0"/>
                <a:cs typeface="Times New Roman" pitchFamily="18" charset="0"/>
              </a:rPr>
              <a:t>nguyên</a:t>
            </a:r>
            <a:r>
              <a:rPr lang="en-US" sz="3000" b="1" u="sng" dirty="0">
                <a:latin typeface="Times New Roman" pitchFamily="18" charset="0"/>
                <a:cs typeface="Times New Roman" pitchFamily="18" charset="0"/>
              </a:rPr>
              <a:t> </a:t>
            </a:r>
            <a:r>
              <a:rPr lang="en-US" sz="3000" b="1" u="sng" dirty="0" err="1">
                <a:latin typeface="Times New Roman" pitchFamily="18" charset="0"/>
                <a:cs typeface="Times New Roman" pitchFamily="18" charset="0"/>
              </a:rPr>
              <a:t>tử</a:t>
            </a:r>
            <a:r>
              <a:rPr lang="en-US" sz="3000" b="1" dirty="0">
                <a:latin typeface="Times New Roman" pitchFamily="18" charset="0"/>
                <a:cs typeface="Times New Roman" pitchFamily="18" charset="0"/>
              </a:rPr>
              <a:t> </a:t>
            </a:r>
            <a:r>
              <a:rPr lang="en-US" sz="3000" dirty="0" err="1">
                <a:latin typeface="Times New Roman" pitchFamily="18" charset="0"/>
                <a:cs typeface="Times New Roman" pitchFamily="18" charset="0"/>
              </a:rPr>
              <a:t>hoặc</a:t>
            </a:r>
            <a:r>
              <a:rPr lang="en-US" sz="3000" dirty="0">
                <a:latin typeface="Times New Roman" pitchFamily="18" charset="0"/>
                <a:cs typeface="Times New Roman" pitchFamily="18" charset="0"/>
              </a:rPr>
              <a:t> </a:t>
            </a:r>
            <a:r>
              <a:rPr lang="en-US" sz="3000" b="1" u="sng" dirty="0" err="1">
                <a:latin typeface="Times New Roman" pitchFamily="18" charset="0"/>
                <a:cs typeface="Times New Roman" pitchFamily="18" charset="0"/>
              </a:rPr>
              <a:t>nhiều</a:t>
            </a:r>
            <a:r>
              <a:rPr lang="en-US" sz="3000" b="1" u="sng" dirty="0">
                <a:latin typeface="Times New Roman" pitchFamily="18" charset="0"/>
                <a:cs typeface="Times New Roman" pitchFamily="18" charset="0"/>
              </a:rPr>
              <a:t> </a:t>
            </a:r>
            <a:r>
              <a:rPr lang="en-US" sz="3000" b="1" u="sng" dirty="0" err="1">
                <a:latin typeface="Times New Roman" pitchFamily="18" charset="0"/>
                <a:cs typeface="Times New Roman" pitchFamily="18" charset="0"/>
              </a:rPr>
              <a:t>nguyên</a:t>
            </a:r>
            <a:r>
              <a:rPr lang="en-US" sz="3000" b="1" u="sng" dirty="0">
                <a:latin typeface="Times New Roman" pitchFamily="18" charset="0"/>
                <a:cs typeface="Times New Roman" pitchFamily="18" charset="0"/>
              </a:rPr>
              <a:t> </a:t>
            </a:r>
            <a:r>
              <a:rPr lang="en-US" sz="3000" b="1" u="sng" dirty="0" err="1">
                <a:latin typeface="Times New Roman" pitchFamily="18" charset="0"/>
                <a:cs typeface="Times New Roman" pitchFamily="18" charset="0"/>
              </a:rPr>
              <a:t>tử</a:t>
            </a:r>
            <a:r>
              <a:rPr lang="en-US" sz="3000" b="1" u="sng"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bậc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tự</a:t>
            </a:r>
            <a:r>
              <a:rPr lang="en-US" sz="3000" dirty="0">
                <a:latin typeface="Times New Roman" pitchFamily="18" charset="0"/>
                <a:cs typeface="Times New Roman" pitchFamily="18" charset="0"/>
              </a:rPr>
              <a:t> do </a:t>
            </a:r>
            <a:r>
              <a:rPr lang="en-US" sz="3000" b="1" dirty="0">
                <a:solidFill>
                  <a:srgbClr val="FF0000"/>
                </a:solidFill>
                <a:latin typeface="Times New Roman" pitchFamily="18" charset="0"/>
                <a:cs typeface="Times New Roman" pitchFamily="18" charset="0"/>
              </a:rPr>
              <a:t>i = 6</a:t>
            </a:r>
            <a:r>
              <a:rPr lang="en-US" sz="3000" dirty="0">
                <a:latin typeface="Times New Roman" pitchFamily="18" charset="0"/>
                <a:cs typeface="Times New Roman" pitchFamily="18" charset="0"/>
              </a:rPr>
              <a:t>. </a:t>
            </a:r>
          </a:p>
        </p:txBody>
      </p:sp>
      <p:sp>
        <p:nvSpPr>
          <p:cNvPr id="5" name="AutoShape 4"/>
          <p:cNvSpPr>
            <a:spLocks noChangeArrowheads="1"/>
          </p:cNvSpPr>
          <p:nvPr/>
        </p:nvSpPr>
        <p:spPr bwMode="auto">
          <a:xfrm>
            <a:off x="304800" y="1447800"/>
            <a:ext cx="3733800" cy="5334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en-US" sz="3000" b="1" dirty="0">
                <a:solidFill>
                  <a:srgbClr val="FF0000"/>
                </a:solidFill>
                <a:latin typeface="Times New Roman" pitchFamily="18" charset="0"/>
                <a:cs typeface="Times New Roman" pitchFamily="18" charset="0"/>
              </a:rPr>
              <a:t>4.</a:t>
            </a:r>
            <a:r>
              <a:rPr lang="pl-PL" sz="3000" b="1" dirty="0">
                <a:solidFill>
                  <a:srgbClr val="FF0000"/>
                </a:solidFill>
                <a:latin typeface="Times New Roman" pitchFamily="18" charset="0"/>
                <a:cs typeface="Times New Roman" pitchFamily="18" charset="0"/>
              </a:rPr>
              <a:t>1</a:t>
            </a:r>
            <a:r>
              <a:rPr lang="en-US" sz="3000" b="1" dirty="0">
                <a:solidFill>
                  <a:srgbClr val="FF0000"/>
                </a:solidFill>
                <a:latin typeface="Times New Roman" pitchFamily="18" charset="0"/>
                <a:cs typeface="Times New Roman" pitchFamily="18" charset="0"/>
              </a:rPr>
              <a:t>.</a:t>
            </a:r>
            <a:r>
              <a:rPr lang="pl-PL" sz="3000" b="1" dirty="0">
                <a:solidFill>
                  <a:srgbClr val="FF0000"/>
                </a:solidFill>
                <a:latin typeface="Times New Roman" pitchFamily="18" charset="0"/>
                <a:cs typeface="Times New Roman" pitchFamily="18" charset="0"/>
              </a:rPr>
              <a:t> Bậc tự do</a:t>
            </a:r>
            <a:r>
              <a:rPr lang="en-US" sz="3000" b="1" dirty="0">
                <a:solidFill>
                  <a:srgbClr val="FF0000"/>
                </a:solidFill>
                <a:latin typeface="Times New Roman" pitchFamily="18" charset="0"/>
                <a:cs typeface="Times New Roman" pitchFamily="18" charset="0"/>
              </a:rPr>
              <a:t> i</a:t>
            </a:r>
          </a:p>
        </p:txBody>
      </p:sp>
    </p:spTree>
    <p:extLst>
      <p:ext uri="{BB962C8B-B14F-4D97-AF65-F5344CB8AC3E}">
        <p14:creationId xmlns:p14="http://schemas.microsoft.com/office/powerpoint/2010/main" val="361242097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1797"/>
            <a:ext cx="9144000" cy="1015663"/>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4. SỰ PHÂN BỐ ĐỀU NĂNG LƯỢNG </a:t>
            </a:r>
          </a:p>
          <a:p>
            <a:pPr algn="ctr"/>
            <a:r>
              <a:rPr lang="en-US" sz="3000" b="1" dirty="0">
                <a:solidFill>
                  <a:schemeClr val="bg1"/>
                </a:solidFill>
                <a:latin typeface="Times New Roman" pitchFamily="18" charset="0"/>
                <a:cs typeface="Times New Roman" pitchFamily="18" charset="0"/>
              </a:rPr>
              <a:t>THEO BẬC TỰ DO</a:t>
            </a:r>
            <a:endParaRPr lang="en-US" sz="3000" b="1" u="sng" dirty="0">
              <a:solidFill>
                <a:schemeClr val="bg1"/>
              </a:solidFill>
              <a:latin typeface="Times New Roman" pitchFamily="18" charset="0"/>
              <a:cs typeface="Times New Roman" pitchFamily="18" charset="0"/>
            </a:endParaRPr>
          </a:p>
        </p:txBody>
      </p:sp>
      <p:sp>
        <p:nvSpPr>
          <p:cNvPr id="4" name="Rectangle 3"/>
          <p:cNvSpPr>
            <a:spLocks noGrp="1" noChangeArrowheads="1"/>
          </p:cNvSpPr>
          <p:nvPr>
            <p:ph idx="1"/>
          </p:nvPr>
        </p:nvSpPr>
        <p:spPr>
          <a:xfrm>
            <a:off x="304800" y="3200400"/>
            <a:ext cx="8610600" cy="762000"/>
          </a:xfrm>
        </p:spPr>
        <p:txBody>
          <a:bodyPr>
            <a:noAutofit/>
          </a:bodyPr>
          <a:lstStyle/>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1 </a:t>
            </a:r>
            <a:r>
              <a:rPr lang="en-US" sz="3000" dirty="0" err="1">
                <a:latin typeface="Times New Roman" pitchFamily="18" charset="0"/>
                <a:cs typeface="Times New Roman" pitchFamily="18" charset="0"/>
              </a:rPr>
              <a:t>nguyên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(i=3) </a:t>
            </a:r>
            <a:r>
              <a:rPr lang="en-US" sz="3000" dirty="0" err="1">
                <a:latin typeface="Times New Roman" pitchFamily="18" charset="0"/>
                <a:cs typeface="Times New Roman" pitchFamily="18" charset="0"/>
              </a:rPr>
              <a:t>thì</a:t>
            </a:r>
            <a:r>
              <a:rPr lang="en-US" sz="3000" dirty="0">
                <a:latin typeface="Times New Roman" pitchFamily="18" charset="0"/>
                <a:cs typeface="Times New Roman" pitchFamily="18" charset="0"/>
              </a:rPr>
              <a:t>: </a:t>
            </a:r>
          </a:p>
        </p:txBody>
      </p:sp>
      <p:sp>
        <p:nvSpPr>
          <p:cNvPr id="5" name="AutoShape 4"/>
          <p:cNvSpPr>
            <a:spLocks noChangeArrowheads="1"/>
          </p:cNvSpPr>
          <p:nvPr/>
        </p:nvSpPr>
        <p:spPr bwMode="auto">
          <a:xfrm>
            <a:off x="304800" y="1447800"/>
            <a:ext cx="7086600" cy="5334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en-US" sz="3000" b="1" dirty="0">
                <a:solidFill>
                  <a:srgbClr val="FF0000"/>
                </a:solidFill>
                <a:latin typeface="Times New Roman" pitchFamily="18" charset="0"/>
                <a:cs typeface="Times New Roman" pitchFamily="18" charset="0"/>
              </a:rPr>
              <a:t>4.2.</a:t>
            </a:r>
            <a:r>
              <a:rPr lang="pl-PL"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Luật</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phân</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bố</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đều</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năng</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lượng</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theo</a:t>
            </a:r>
            <a:r>
              <a:rPr lang="en-US" sz="3000" b="1" dirty="0">
                <a:solidFill>
                  <a:srgbClr val="FF0000"/>
                </a:solidFill>
                <a:latin typeface="Times New Roman" pitchFamily="18" charset="0"/>
                <a:cs typeface="Times New Roman" pitchFamily="18" charset="0"/>
              </a:rPr>
              <a:t> i</a:t>
            </a:r>
          </a:p>
        </p:txBody>
      </p:sp>
      <p:sp>
        <p:nvSpPr>
          <p:cNvPr id="7" name="AutoShape 4"/>
          <p:cNvSpPr>
            <a:spLocks noChangeArrowheads="1"/>
          </p:cNvSpPr>
          <p:nvPr/>
        </p:nvSpPr>
        <p:spPr bwMode="auto">
          <a:xfrm>
            <a:off x="713934" y="2133600"/>
            <a:ext cx="7515666" cy="9906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just">
              <a:lnSpc>
                <a:spcPct val="120000"/>
              </a:lnSpc>
            </a:pPr>
            <a:r>
              <a:rPr lang="pl-PL" sz="3000" b="1" dirty="0">
                <a:solidFill>
                  <a:srgbClr val="0000FF"/>
                </a:solidFill>
                <a:latin typeface="Times New Roman" pitchFamily="18" charset="0"/>
                <a:cs typeface="Times New Roman" pitchFamily="18" charset="0"/>
              </a:rPr>
              <a:t>Động năng trung bình của phân tử được phân bố đều cho các bậc tự do của phân tử</a:t>
            </a:r>
            <a:r>
              <a:rPr lang="en-US" sz="3000" b="1" dirty="0">
                <a:solidFill>
                  <a:srgbClr val="0000FF"/>
                </a:solidFill>
                <a:latin typeface="Times New Roman" pitchFamily="18" charset="0"/>
                <a:cs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3633941350"/>
              </p:ext>
            </p:extLst>
          </p:nvPr>
        </p:nvGraphicFramePr>
        <p:xfrm>
          <a:off x="6242050" y="3059112"/>
          <a:ext cx="1987550" cy="1055688"/>
        </p:xfrm>
        <a:graphic>
          <a:graphicData uri="http://schemas.openxmlformats.org/presentationml/2006/ole">
            <mc:AlternateContent xmlns:mc="http://schemas.openxmlformats.org/markup-compatibility/2006">
              <mc:Choice xmlns:v="urn:schemas-microsoft-com:vml" Requires="v">
                <p:oleObj name="Equation" r:id="rId2" imgW="736560" imgH="393480" progId="Equation.DSMT4">
                  <p:embed/>
                </p:oleObj>
              </mc:Choice>
              <mc:Fallback>
                <p:oleObj name="Equation" r:id="rId2" imgW="736560" imgH="393480" progId="Equation.DSMT4">
                  <p:embed/>
                  <p:pic>
                    <p:nvPicPr>
                      <p:cNvPr id="0" name="Object 8"/>
                      <p:cNvPicPr>
                        <a:picLocks noChangeAspect="1" noChangeArrowheads="1"/>
                      </p:cNvPicPr>
                      <p:nvPr/>
                    </p:nvPicPr>
                    <p:blipFill>
                      <a:blip r:embed="rId3"/>
                      <a:srcRect/>
                      <a:stretch>
                        <a:fillRect/>
                      </a:stretch>
                    </p:blipFill>
                    <p:spPr bwMode="auto">
                      <a:xfrm>
                        <a:off x="6242050" y="3059112"/>
                        <a:ext cx="198755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3"/>
          <p:cNvSpPr txBox="1">
            <a:spLocks noChangeArrowheads="1"/>
          </p:cNvSpPr>
          <p:nvPr/>
        </p:nvSpPr>
        <p:spPr>
          <a:xfrm>
            <a:off x="276665" y="4425157"/>
            <a:ext cx="8610600" cy="7620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lưỡng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nguyên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(i=5) </a:t>
            </a:r>
            <a:r>
              <a:rPr lang="en-US" sz="3000" dirty="0" err="1">
                <a:latin typeface="Times New Roman" pitchFamily="18" charset="0"/>
                <a:cs typeface="Times New Roman" pitchFamily="18" charset="0"/>
              </a:rPr>
              <a:t>thì</a:t>
            </a:r>
            <a:r>
              <a:rPr lang="en-US" sz="3000" dirty="0">
                <a:latin typeface="Times New Roman" pitchFamily="18" charset="0"/>
                <a:cs typeface="Times New Roman" pitchFamily="18" charset="0"/>
              </a:rPr>
              <a:t>: </a:t>
            </a:r>
          </a:p>
        </p:txBody>
      </p:sp>
      <p:graphicFrame>
        <p:nvGraphicFramePr>
          <p:cNvPr id="10" name="Object 9"/>
          <p:cNvGraphicFramePr>
            <a:graphicFrameLocks noChangeAspect="1"/>
          </p:cNvGraphicFramePr>
          <p:nvPr>
            <p:extLst>
              <p:ext uri="{D42A27DB-BD31-4B8C-83A1-F6EECF244321}">
                <p14:modId xmlns:p14="http://schemas.microsoft.com/office/powerpoint/2010/main" val="1796786576"/>
              </p:ext>
            </p:extLst>
          </p:nvPr>
        </p:nvGraphicFramePr>
        <p:xfrm>
          <a:off x="6248400" y="4278313"/>
          <a:ext cx="1987550" cy="1055687"/>
        </p:xfrm>
        <a:graphic>
          <a:graphicData uri="http://schemas.openxmlformats.org/presentationml/2006/ole">
            <mc:AlternateContent xmlns:mc="http://schemas.openxmlformats.org/markup-compatibility/2006">
              <mc:Choice xmlns:v="urn:schemas-microsoft-com:vml" Requires="v">
                <p:oleObj name="Equation" r:id="rId4" imgW="736560" imgH="393480" progId="Equation.DSMT4">
                  <p:embed/>
                </p:oleObj>
              </mc:Choice>
              <mc:Fallback>
                <p:oleObj name="Equation" r:id="rId4" imgW="736560" imgH="393480" progId="Equation.DSMT4">
                  <p:embed/>
                  <p:pic>
                    <p:nvPicPr>
                      <p:cNvPr id="0" name="Object 7"/>
                      <p:cNvPicPr>
                        <a:picLocks noChangeAspect="1" noChangeArrowheads="1"/>
                      </p:cNvPicPr>
                      <p:nvPr/>
                    </p:nvPicPr>
                    <p:blipFill>
                      <a:blip r:embed="rId5"/>
                      <a:srcRect/>
                      <a:stretch>
                        <a:fillRect/>
                      </a:stretch>
                    </p:blipFill>
                    <p:spPr bwMode="auto">
                      <a:xfrm>
                        <a:off x="6248400" y="4278313"/>
                        <a:ext cx="198755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p:cNvSpPr txBox="1">
            <a:spLocks noChangeArrowheads="1"/>
          </p:cNvSpPr>
          <p:nvPr/>
        </p:nvSpPr>
        <p:spPr>
          <a:xfrm>
            <a:off x="219221" y="5562600"/>
            <a:ext cx="8610600" cy="7620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85750" indent="-285750" algn="just" fontAlgn="base">
              <a:lnSpc>
                <a:spcPct val="120000"/>
              </a:lnSpc>
              <a:spcBef>
                <a:spcPct val="0"/>
              </a:spcBef>
              <a:spcAft>
                <a:spcPct val="0"/>
              </a:spcAft>
              <a:buClr>
                <a:srgbClr val="FF0000"/>
              </a:buClr>
              <a:buFont typeface="Wingdings" pitchFamily="2" charset="2"/>
              <a:buChar char="q"/>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bậc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tự</a:t>
            </a:r>
            <a:r>
              <a:rPr lang="en-US" sz="3000" dirty="0">
                <a:latin typeface="Times New Roman" pitchFamily="18" charset="0"/>
                <a:cs typeface="Times New Roman" pitchFamily="18" charset="0"/>
              </a:rPr>
              <a:t> do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i </a:t>
            </a:r>
            <a:r>
              <a:rPr lang="en-US" sz="3000" dirty="0" err="1">
                <a:latin typeface="Times New Roman" pitchFamily="18" charset="0"/>
                <a:cs typeface="Times New Roman" pitchFamily="18" charset="0"/>
              </a:rPr>
              <a:t>thì</a:t>
            </a:r>
            <a:r>
              <a:rPr lang="en-US" sz="3000" dirty="0">
                <a:latin typeface="Times New Roman" pitchFamily="18" charset="0"/>
                <a:cs typeface="Times New Roman" pitchFamily="18" charset="0"/>
              </a:rPr>
              <a:t>: </a:t>
            </a:r>
          </a:p>
        </p:txBody>
      </p:sp>
      <p:graphicFrame>
        <p:nvGraphicFramePr>
          <p:cNvPr id="12" name="Object 11"/>
          <p:cNvGraphicFramePr>
            <a:graphicFrameLocks noChangeAspect="1"/>
          </p:cNvGraphicFramePr>
          <p:nvPr>
            <p:extLst>
              <p:ext uri="{D42A27DB-BD31-4B8C-83A1-F6EECF244321}">
                <p14:modId xmlns:p14="http://schemas.microsoft.com/office/powerpoint/2010/main" val="1640542649"/>
              </p:ext>
            </p:extLst>
          </p:nvPr>
        </p:nvGraphicFramePr>
        <p:xfrm>
          <a:off x="6248400" y="5415756"/>
          <a:ext cx="1987550" cy="1055687"/>
        </p:xfrm>
        <a:graphic>
          <a:graphicData uri="http://schemas.openxmlformats.org/presentationml/2006/ole">
            <mc:AlternateContent xmlns:mc="http://schemas.openxmlformats.org/markup-compatibility/2006">
              <mc:Choice xmlns:v="urn:schemas-microsoft-com:vml" Requires="v">
                <p:oleObj name="Equation" r:id="rId6" imgW="736560" imgH="393480" progId="Equation.DSMT4">
                  <p:embed/>
                </p:oleObj>
              </mc:Choice>
              <mc:Fallback>
                <p:oleObj name="Equation" r:id="rId6" imgW="736560" imgH="393480" progId="Equation.DSMT4">
                  <p:embed/>
                  <p:pic>
                    <p:nvPicPr>
                      <p:cNvPr id="0" name="Object 9"/>
                      <p:cNvPicPr>
                        <a:picLocks noChangeAspect="1" noChangeArrowheads="1"/>
                      </p:cNvPicPr>
                      <p:nvPr/>
                    </p:nvPicPr>
                    <p:blipFill>
                      <a:blip r:embed="rId7"/>
                      <a:srcRect/>
                      <a:stretch>
                        <a:fillRect/>
                      </a:stretch>
                    </p:blipFill>
                    <p:spPr bwMode="auto">
                      <a:xfrm>
                        <a:off x="6248400" y="5415756"/>
                        <a:ext cx="1987550" cy="1055687"/>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31397457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6" name="Rectangle 5"/>
          <p:cNvSpPr/>
          <p:nvPr/>
        </p:nvSpPr>
        <p:spPr>
          <a:xfrm>
            <a:off x="0" y="361797"/>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5. NỘI NĂNG KHÍ LÝ TƯỞNG</a:t>
            </a:r>
            <a:endParaRPr lang="en-US" sz="3000" b="1" u="sng" dirty="0">
              <a:solidFill>
                <a:schemeClr val="bg1"/>
              </a:solidFill>
              <a:latin typeface="Times New Roman" pitchFamily="18" charset="0"/>
              <a:cs typeface="Times New Roman" pitchFamily="18" charset="0"/>
            </a:endParaRPr>
          </a:p>
        </p:txBody>
      </p:sp>
      <p:sp>
        <p:nvSpPr>
          <p:cNvPr id="14" name="Rectangle 13"/>
          <p:cNvSpPr/>
          <p:nvPr/>
        </p:nvSpPr>
        <p:spPr>
          <a:xfrm>
            <a:off x="190500" y="1219200"/>
            <a:ext cx="8724900" cy="5191549"/>
          </a:xfrm>
          <a:prstGeom prst="rect">
            <a:avLst/>
          </a:prstGeom>
        </p:spPr>
        <p:txBody>
          <a:bodyPr wrap="square">
            <a:spAutoFit/>
          </a:bodyPr>
          <a:lstStyle/>
          <a:p>
            <a:pPr marL="457200" indent="-457200" algn="just">
              <a:lnSpc>
                <a:spcPct val="140000"/>
              </a:lnSpc>
              <a:buFont typeface="Wingdings" pitchFamily="2" charset="2"/>
              <a:buChar char="q"/>
            </a:pPr>
            <a:r>
              <a:rPr lang="en-US" sz="3000" dirty="0">
                <a:solidFill>
                  <a:srgbClr val="0000FF"/>
                </a:solidFill>
                <a:latin typeface="Times New Roman" pitchFamily="18" charset="0"/>
                <a:cs typeface="Times New Roman" pitchFamily="18" charset="0"/>
              </a:rPr>
              <a:t>P</a:t>
            </a:r>
            <a:r>
              <a:rPr lang="pl-PL" sz="3000" dirty="0">
                <a:solidFill>
                  <a:srgbClr val="0000FF"/>
                </a:solidFill>
                <a:latin typeface="Times New Roman" pitchFamily="18" charset="0"/>
                <a:cs typeface="Times New Roman" pitchFamily="18" charset="0"/>
              </a:rPr>
              <a:t>hần năng lượng ứng với chuyển động bên trong vật, bao gồm động năng do sự chuyển động của các phân tử trong khối khí và thế năng tương tác giữa các phân tử khí</a:t>
            </a:r>
            <a:r>
              <a:rPr lang="en-US" sz="3000" dirty="0">
                <a:solidFill>
                  <a:srgbClr val="0000FF"/>
                </a:solidFill>
                <a:latin typeface="Times New Roman" pitchFamily="18" charset="0"/>
                <a:cs typeface="Times New Roman" pitchFamily="18" charset="0"/>
              </a:rPr>
              <a:t>.</a:t>
            </a:r>
          </a:p>
          <a:p>
            <a:pPr marL="457200" indent="-457200" algn="just">
              <a:lnSpc>
                <a:spcPct val="140000"/>
              </a:lnSpc>
              <a:buFont typeface="Wingdings" pitchFamily="2" charset="2"/>
              <a:buChar char="q"/>
            </a:pPr>
            <a:r>
              <a:rPr lang="en-US" sz="3000" dirty="0" err="1">
                <a:solidFill>
                  <a:srgbClr val="0000FF"/>
                </a:solidFill>
                <a:latin typeface="Times New Roman" pitchFamily="18" charset="0"/>
                <a:cs typeface="Times New Roman" pitchFamily="18" charset="0"/>
              </a:rPr>
              <a:t>Trong</a:t>
            </a:r>
            <a:r>
              <a:rPr lang="en-US" sz="3000" dirty="0">
                <a:solidFill>
                  <a:srgbClr val="0000FF"/>
                </a:solidFill>
                <a:latin typeface="Times New Roman" pitchFamily="18" charset="0"/>
                <a:cs typeface="Times New Roman" pitchFamily="18" charset="0"/>
              </a:rPr>
              <a:t> k</a:t>
            </a:r>
            <a:r>
              <a:rPr lang="pl-PL" sz="3000" dirty="0">
                <a:solidFill>
                  <a:srgbClr val="0000FF"/>
                </a:solidFill>
                <a:latin typeface="Times New Roman" pitchFamily="18" charset="0"/>
                <a:cs typeface="Times New Roman" pitchFamily="18" charset="0"/>
              </a:rPr>
              <a:t>hí lý tưởng</a:t>
            </a:r>
            <a:r>
              <a:rPr lang="en-US" sz="3000" dirty="0">
                <a:solidFill>
                  <a:srgbClr val="0000FF"/>
                </a:solidFill>
                <a:latin typeface="Times New Roman" pitchFamily="18" charset="0"/>
                <a:cs typeface="Times New Roman" pitchFamily="18" charset="0"/>
              </a:rPr>
              <a:t>,</a:t>
            </a:r>
            <a:r>
              <a:rPr lang="pl-PL" sz="3000" dirty="0">
                <a:solidFill>
                  <a:srgbClr val="0000FF"/>
                </a:solidFill>
                <a:latin typeface="Times New Roman" pitchFamily="18" charset="0"/>
                <a:cs typeface="Times New Roman" pitchFamily="18" charset="0"/>
              </a:rPr>
              <a:t> các phân tử không tương tác nhau nên thế năng tương tác giữa các phân tử </a:t>
            </a:r>
            <a:r>
              <a:rPr lang="en-US" sz="3000" dirty="0" err="1">
                <a:solidFill>
                  <a:srgbClr val="0000FF"/>
                </a:solidFill>
                <a:latin typeface="Times New Roman" pitchFamily="18" charset="0"/>
                <a:cs typeface="Times New Roman" pitchFamily="18" charset="0"/>
              </a:rPr>
              <a:t>bằng</a:t>
            </a:r>
            <a:r>
              <a:rPr lang="pl-PL" sz="3000" dirty="0">
                <a:solidFill>
                  <a:srgbClr val="0000FF"/>
                </a:solidFill>
                <a:latin typeface="Times New Roman" pitchFamily="18" charset="0"/>
                <a:cs typeface="Times New Roman" pitchFamily="18" charset="0"/>
              </a:rPr>
              <a:t> không. Như vậy</a:t>
            </a:r>
            <a:r>
              <a:rPr lang="en-US" sz="3000" dirty="0">
                <a:solidFill>
                  <a:srgbClr val="0000FF"/>
                </a:solidFill>
                <a:latin typeface="Times New Roman" pitchFamily="18" charset="0"/>
                <a:cs typeface="Times New Roman" pitchFamily="18" charset="0"/>
              </a:rPr>
              <a:t>,</a:t>
            </a:r>
            <a:r>
              <a:rPr lang="pl-PL" sz="3000" dirty="0">
                <a:solidFill>
                  <a:srgbClr val="0000FF"/>
                </a:solidFill>
                <a:latin typeface="Times New Roman" pitchFamily="18" charset="0"/>
                <a:cs typeface="Times New Roman" pitchFamily="18" charset="0"/>
              </a:rPr>
              <a:t> nội năng U của khí lý tưởng chỉ còn tổng động năng của các phân tử</a:t>
            </a:r>
            <a:endParaRPr lang="en-US" sz="30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8283364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5553"/>
          </a:xfrm>
          <a:prstGeom prst="rect">
            <a:avLst/>
          </a:prstGeom>
          <a:solidFill>
            <a:srgbClr val="C00000"/>
          </a:solidFill>
        </p:spPr>
        <p:txBody>
          <a:bodyPr wrap="square">
            <a:spAutoFit/>
          </a:bodyPr>
          <a:lstStyle/>
          <a:p>
            <a:pPr algn="ctr"/>
            <a:r>
              <a:rPr lang="en-US" sz="3400" b="1" dirty="0">
                <a:solidFill>
                  <a:schemeClr val="bg1"/>
                </a:solidFill>
                <a:latin typeface="Times New Roman" pitchFamily="18" charset="0"/>
                <a:cs typeface="Times New Roman" pitchFamily="18" charset="0"/>
              </a:rPr>
              <a:t>I. MỘT SỐ KHÁI NIỆM</a:t>
            </a:r>
            <a:endParaRPr lang="en-US" sz="3400" b="1" u="sng" dirty="0">
              <a:solidFill>
                <a:schemeClr val="bg1"/>
              </a:solidFill>
              <a:latin typeface="Times New Roman" pitchFamily="18" charset="0"/>
              <a:cs typeface="Times New Roman" pitchFamily="18" charset="0"/>
            </a:endParaRPr>
          </a:p>
        </p:txBody>
      </p:sp>
      <p:pic>
        <p:nvPicPr>
          <p:cNvPr id="36866" name="Picture 2" descr="https://encrypted-tbn2.gstatic.com/images?q=tbn:ANd9GcSbuLdUow3OA5s2Vao0neTfiyAx-jiA3NTuMjMICueh7RGOn8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12" y="1447800"/>
            <a:ext cx="31242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http://d.violet.vn/uploads/thumbnails/190/thumbnails2/Vat%20Ly%2010%20SGK%20hinh%2031.3.j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914400"/>
            <a:ext cx="4114800" cy="3799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6012" y="5029200"/>
            <a:ext cx="3336388"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rgbClr val="002060"/>
                </a:solidFill>
                <a:latin typeface="Times New Roman" pitchFamily="18" charset="0"/>
                <a:cs typeface="Times New Roman" pitchFamily="18" charset="0"/>
              </a:rPr>
              <a:t>Khí</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lý</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tưởng</a:t>
            </a:r>
            <a:endParaRPr lang="vi-VN" sz="3200" dirty="0">
              <a:solidFill>
                <a:srgbClr val="002060"/>
              </a:solidFill>
              <a:latin typeface="Times New Roman" pitchFamily="18" charset="0"/>
              <a:cs typeface="Times New Roman" pitchFamily="18" charset="0"/>
            </a:endParaRPr>
          </a:p>
        </p:txBody>
      </p:sp>
      <p:sp>
        <p:nvSpPr>
          <p:cNvPr id="11" name="Rectangle 10"/>
          <p:cNvSpPr/>
          <p:nvPr/>
        </p:nvSpPr>
        <p:spPr>
          <a:xfrm>
            <a:off x="5037406" y="5008098"/>
            <a:ext cx="3564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rgbClr val="002060"/>
                </a:solidFill>
                <a:latin typeface="Times New Roman" pitchFamily="18" charset="0"/>
                <a:cs typeface="Times New Roman" pitchFamily="18" charset="0"/>
              </a:rPr>
              <a:t>Thông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số</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trạng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thái</a:t>
            </a:r>
            <a:endParaRPr lang="vi-VN" sz="3200" dirty="0">
              <a:solidFill>
                <a:srgbClr val="002060"/>
              </a:solidFill>
              <a:latin typeface="Times New Roman" pitchFamily="18" charset="0"/>
              <a:cs typeface="Times New Roman"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III. THUYẾT ĐỘNG HỌC PHÂN TỬ CHẤT KHÍ</a:t>
            </a:r>
          </a:p>
        </p:txBody>
      </p:sp>
      <p:sp>
        <p:nvSpPr>
          <p:cNvPr id="8" name="Rectangle 7"/>
          <p:cNvSpPr/>
          <p:nvPr/>
        </p:nvSpPr>
        <p:spPr>
          <a:xfrm>
            <a:off x="152400" y="1143000"/>
            <a:ext cx="8686800" cy="1477328"/>
          </a:xfrm>
          <a:prstGeom prst="rect">
            <a:avLst/>
          </a:prstGeom>
        </p:spPr>
        <p:txBody>
          <a:bodyPr wrap="square">
            <a:spAutoFit/>
          </a:bodyPr>
          <a:lstStyle/>
          <a:p>
            <a:pPr marL="457200" indent="-457200" algn="just">
              <a:buFont typeface="Wingdings" pitchFamily="2" charset="2"/>
              <a:buChar char="q"/>
            </a:pPr>
            <a:r>
              <a:rPr lang="pl-PL" sz="3000" dirty="0">
                <a:solidFill>
                  <a:srgbClr val="0000FF"/>
                </a:solidFill>
                <a:latin typeface="Times New Roman" pitchFamily="18" charset="0"/>
                <a:cs typeface="Times New Roman" pitchFamily="18" charset="0"/>
              </a:rPr>
              <a:t>Xét một khối khí có N phân tử, mỗi phân tử có i bậc tự do, vậy toàn bộ khối khí có Ni bậc tự do</a:t>
            </a:r>
            <a:r>
              <a:rPr lang="en-US" sz="3000" dirty="0">
                <a:solidFill>
                  <a:srgbClr val="0000FF"/>
                </a:solidFill>
                <a:latin typeface="Times New Roman" pitchFamily="18" charset="0"/>
                <a:cs typeface="Times New Roman" pitchFamily="18" charset="0"/>
              </a:rPr>
              <a:t>. Ta </a:t>
            </a:r>
            <a:r>
              <a:rPr lang="en-US" sz="3000" dirty="0" err="1">
                <a:solidFill>
                  <a:srgbClr val="0000FF"/>
                </a:solidFill>
                <a:latin typeface="Times New Roman" pitchFamily="18" charset="0"/>
                <a:cs typeface="Times New Roman" pitchFamily="18" charset="0"/>
              </a:rPr>
              <a:t>xác</a:t>
            </a:r>
            <a:r>
              <a:rPr lang="en-US" sz="3000" dirty="0">
                <a:solidFill>
                  <a:srgbClr val="0000FF"/>
                </a:solidFill>
                <a:latin typeface="Times New Roman" pitchFamily="18" charset="0"/>
                <a:cs typeface="Times New Roman" pitchFamily="18" charset="0"/>
              </a:rPr>
              <a:t> </a:t>
            </a:r>
            <a:r>
              <a:rPr lang="en-US" sz="3000" dirty="0" err="1">
                <a:solidFill>
                  <a:srgbClr val="0000FF"/>
                </a:solidFill>
                <a:latin typeface="Times New Roman" pitchFamily="18" charset="0"/>
                <a:cs typeface="Times New Roman" pitchFamily="18" charset="0"/>
              </a:rPr>
              <a:t>định</a:t>
            </a:r>
            <a:r>
              <a:rPr lang="en-US" sz="3000" dirty="0">
                <a:solidFill>
                  <a:srgbClr val="0000FF"/>
                </a:solidFill>
                <a:latin typeface="Times New Roman" pitchFamily="18" charset="0"/>
                <a:cs typeface="Times New Roman" pitchFamily="18" charset="0"/>
              </a:rPr>
              <a:t> </a:t>
            </a:r>
            <a:r>
              <a:rPr lang="pl-PL" sz="3000" dirty="0">
                <a:solidFill>
                  <a:srgbClr val="0000FF"/>
                </a:solidFill>
                <a:latin typeface="Times New Roman" pitchFamily="18" charset="0"/>
                <a:cs typeface="Times New Roman" pitchFamily="18" charset="0"/>
              </a:rPr>
              <a:t>năng lượng hay nội năng của khối khí là: </a:t>
            </a:r>
            <a:endParaRPr lang="vi-VN" sz="3000" dirty="0">
              <a:solidFill>
                <a:srgbClr val="0000FF"/>
              </a:solidFill>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070447398"/>
              </p:ext>
            </p:extLst>
          </p:nvPr>
        </p:nvGraphicFramePr>
        <p:xfrm>
          <a:off x="2921000" y="2819400"/>
          <a:ext cx="3784600" cy="989012"/>
        </p:xfrm>
        <a:graphic>
          <a:graphicData uri="http://schemas.openxmlformats.org/presentationml/2006/ole">
            <mc:AlternateContent xmlns:mc="http://schemas.openxmlformats.org/markup-compatibility/2006">
              <mc:Choice xmlns:v="urn:schemas-microsoft-com:vml" Requires="v">
                <p:oleObj name="Equation" r:id="rId2" imgW="1473120" imgH="419040" progId="Equation.DSMT4">
                  <p:embed/>
                </p:oleObj>
              </mc:Choice>
              <mc:Fallback>
                <p:oleObj name="Equation" r:id="rId2" imgW="1473120" imgH="419040" progId="Equation.DSMT4">
                  <p:embed/>
                  <p:pic>
                    <p:nvPicPr>
                      <p:cNvPr id="0" name=""/>
                      <p:cNvPicPr>
                        <a:picLocks noChangeAspect="1" noChangeArrowheads="1"/>
                      </p:cNvPicPr>
                      <p:nvPr/>
                    </p:nvPicPr>
                    <p:blipFill>
                      <a:blip r:embed="rId3"/>
                      <a:srcRect/>
                      <a:stretch>
                        <a:fillRect/>
                      </a:stretch>
                    </p:blipFill>
                    <p:spPr bwMode="auto">
                      <a:xfrm>
                        <a:off x="2921000" y="2819400"/>
                        <a:ext cx="3784600" cy="989012"/>
                      </a:xfrm>
                      <a:prstGeom prst="rect">
                        <a:avLst/>
                      </a:prstGeom>
                      <a:noFill/>
                      <a:ln>
                        <a:solidFill>
                          <a:srgbClr val="FF0000"/>
                        </a:solidFill>
                      </a:ln>
                    </p:spPr>
                  </p:pic>
                </p:oleObj>
              </mc:Fallback>
            </mc:AlternateContent>
          </a:graphicData>
        </a:graphic>
      </p:graphicFrame>
      <p:sp>
        <p:nvSpPr>
          <p:cNvPr id="10" name="Rectangle 9"/>
          <p:cNvSpPr/>
          <p:nvPr/>
        </p:nvSpPr>
        <p:spPr>
          <a:xfrm>
            <a:off x="180536" y="3962400"/>
            <a:ext cx="8686800" cy="1477328"/>
          </a:xfrm>
          <a:prstGeom prst="rect">
            <a:avLst/>
          </a:prstGeom>
        </p:spPr>
        <p:txBody>
          <a:bodyPr wrap="square">
            <a:spAutoFit/>
          </a:bodyPr>
          <a:lstStyle/>
          <a:p>
            <a:pPr marL="457200" indent="-457200" algn="just">
              <a:buFont typeface="Wingdings" pitchFamily="2" charset="2"/>
              <a:buChar char="q"/>
            </a:pPr>
            <a:r>
              <a:rPr lang="en-US" sz="3000" dirty="0">
                <a:solidFill>
                  <a:srgbClr val="0000FF"/>
                </a:solidFill>
                <a:latin typeface="Times New Roman" pitchFamily="18" charset="0"/>
                <a:cs typeface="Times New Roman" pitchFamily="18" charset="0"/>
              </a:rPr>
              <a:t>N</a:t>
            </a:r>
            <a:r>
              <a:rPr lang="pl-PL" sz="3000" dirty="0">
                <a:solidFill>
                  <a:srgbClr val="0000FF"/>
                </a:solidFill>
                <a:latin typeface="Times New Roman" pitchFamily="18" charset="0"/>
                <a:cs typeface="Times New Roman" pitchFamily="18" charset="0"/>
              </a:rPr>
              <a:t>ội năng </a:t>
            </a:r>
            <a:r>
              <a:rPr lang="en-US" sz="3000" dirty="0">
                <a:solidFill>
                  <a:srgbClr val="0000FF"/>
                </a:solidFill>
                <a:latin typeface="Times New Roman" pitchFamily="18" charset="0"/>
                <a:cs typeface="Times New Roman" pitchFamily="18" charset="0"/>
              </a:rPr>
              <a:t>KLT </a:t>
            </a:r>
            <a:r>
              <a:rPr lang="pl-PL" sz="3000" dirty="0">
                <a:solidFill>
                  <a:srgbClr val="0000FF"/>
                </a:solidFill>
                <a:latin typeface="Times New Roman" pitchFamily="18" charset="0"/>
                <a:cs typeface="Times New Roman" pitchFamily="18" charset="0"/>
              </a:rPr>
              <a:t>chỉ phụ thuộc vào nhiệt độ của khối khí. </a:t>
            </a:r>
            <a:r>
              <a:rPr lang="en-US" sz="3000" dirty="0">
                <a:solidFill>
                  <a:srgbClr val="0000FF"/>
                </a:solidFill>
                <a:latin typeface="Times New Roman" pitchFamily="18" charset="0"/>
                <a:cs typeface="Times New Roman" pitchFamily="18" charset="0"/>
              </a:rPr>
              <a:t>N</a:t>
            </a:r>
            <a:r>
              <a:rPr lang="pl-PL" sz="3000" dirty="0">
                <a:solidFill>
                  <a:srgbClr val="0000FF"/>
                </a:solidFill>
                <a:latin typeface="Times New Roman" pitchFamily="18" charset="0"/>
                <a:cs typeface="Times New Roman" pitchFamily="18" charset="0"/>
              </a:rPr>
              <a:t>ếu nhiệt độ của khối khí thay đổi một lượng là </a:t>
            </a:r>
            <a:r>
              <a:rPr lang="el-GR" sz="3000" dirty="0">
                <a:solidFill>
                  <a:srgbClr val="0000FF"/>
                </a:solidFill>
                <a:latin typeface="Times New Roman" pitchFamily="18" charset="0"/>
                <a:cs typeface="Times New Roman" pitchFamily="18" charset="0"/>
              </a:rPr>
              <a:t>Δ</a:t>
            </a:r>
            <a:r>
              <a:rPr lang="pl-PL" sz="3000" dirty="0">
                <a:solidFill>
                  <a:srgbClr val="0000FF"/>
                </a:solidFill>
                <a:latin typeface="Times New Roman" pitchFamily="18" charset="0"/>
                <a:cs typeface="Times New Roman" pitchFamily="18" charset="0"/>
              </a:rPr>
              <a:t>T =  T2 – T1  thì độ biến thiên nội năng là: </a:t>
            </a:r>
            <a:endParaRPr lang="vi-VN" sz="3000" dirty="0">
              <a:solidFill>
                <a:srgbClr val="0000FF"/>
              </a:solidFill>
              <a:latin typeface="Times New Roman" pitchFamily="18" charset="0"/>
              <a:cs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740317394"/>
              </p:ext>
            </p:extLst>
          </p:nvPr>
        </p:nvGraphicFramePr>
        <p:xfrm>
          <a:off x="3695700" y="5791200"/>
          <a:ext cx="2176463" cy="906463"/>
        </p:xfrm>
        <a:graphic>
          <a:graphicData uri="http://schemas.openxmlformats.org/presentationml/2006/ole">
            <mc:AlternateContent xmlns:mc="http://schemas.openxmlformats.org/markup-compatibility/2006">
              <mc:Choice xmlns:v="urn:schemas-microsoft-com:vml" Requires="v">
                <p:oleObj name="Equation" r:id="rId4" imgW="1002865" imgH="418918" progId="Equation.DSMT4">
                  <p:embed/>
                </p:oleObj>
              </mc:Choice>
              <mc:Fallback>
                <p:oleObj name="Equation" r:id="rId4" imgW="1002865" imgH="41891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5791200"/>
                        <a:ext cx="2176463" cy="906463"/>
                      </a:xfrm>
                      <a:prstGeom prst="rect">
                        <a:avLst/>
                      </a:prstGeom>
                      <a:noFill/>
                      <a:ln>
                        <a:solidFill>
                          <a:srgbClr val="FF0000"/>
                        </a:solidFill>
                      </a:ln>
                    </p:spPr>
                  </p:pic>
                </p:oleObj>
              </mc:Fallback>
            </mc:AlternateContent>
          </a:graphicData>
        </a:graphic>
      </p:graphicFrame>
      <p:sp>
        <p:nvSpPr>
          <p:cNvPr id="12" name="Rectangle 11"/>
          <p:cNvSpPr/>
          <p:nvPr/>
        </p:nvSpPr>
        <p:spPr>
          <a:xfrm>
            <a:off x="0" y="361797"/>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5. NỘI NĂNG KHÍ LÝ TƯỞNG</a:t>
            </a:r>
            <a:endParaRPr lang="en-US" sz="3000" b="1" u="sng"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928075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0" y="2286000"/>
            <a:ext cx="4343399" cy="3124200"/>
          </a:xfrm>
          <a:noFill/>
          <a:ln>
            <a:noFill/>
          </a:ln>
        </p:spPr>
        <p:txBody>
          <a:bodyPr>
            <a:noAutofit/>
          </a:bodyPr>
          <a:lstStyle/>
          <a:p>
            <a:pPr marL="514350" indent="-514350" algn="just">
              <a:buClrTx/>
              <a:buFont typeface="+mj-lt"/>
              <a:buAutoNum type="arabicPeriod"/>
            </a:pPr>
            <a:r>
              <a:rPr lang="en-US" sz="3000" dirty="0" err="1">
                <a:latin typeface="Times New Roman" pitchFamily="18" charset="0"/>
                <a:cs typeface="Times New Roman" pitchFamily="18" charset="0"/>
              </a:rPr>
              <a:t>Lực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kể</a:t>
            </a:r>
            <a:r>
              <a:rPr lang="en-US" sz="3000" dirty="0">
                <a:latin typeface="Times New Roman" pitchFamily="18" charset="0"/>
                <a:cs typeface="Times New Roman" pitchFamily="18" charset="0"/>
              </a:rPr>
              <a:t>.</a:t>
            </a:r>
          </a:p>
          <a:p>
            <a:pPr marL="514350" indent="-514350" algn="just">
              <a:buClrTx/>
              <a:buFont typeface="+mj-lt"/>
              <a:buAutoNum type="arabicPeriod"/>
            </a:pPr>
            <a:r>
              <a:rPr lang="en-US" sz="3000" dirty="0" err="1">
                <a:latin typeface="Times New Roman" pitchFamily="18" charset="0"/>
                <a:cs typeface="Times New Roman" pitchFamily="18" charset="0"/>
              </a:rPr>
              <a:t>Kích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thước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bỏ</a:t>
            </a:r>
            <a:r>
              <a:rPr lang="en-US" sz="3000" dirty="0">
                <a:latin typeface="Times New Roman" pitchFamily="18" charset="0"/>
                <a:cs typeface="Times New Roman" pitchFamily="18" charset="0"/>
              </a:rPr>
              <a:t> qua.</a:t>
            </a:r>
          </a:p>
        </p:txBody>
      </p:sp>
      <p:sp>
        <p:nvSpPr>
          <p:cNvPr id="4" name="AutoShape 2"/>
          <p:cNvSpPr txBox="1">
            <a:spLocks noChangeArrowheads="1"/>
          </p:cNvSpPr>
          <p:nvPr/>
        </p:nvSpPr>
        <p:spPr>
          <a:xfrm>
            <a:off x="4571999" y="5410200"/>
            <a:ext cx="4590757" cy="9906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 </a:t>
            </a:r>
            <a:r>
              <a:rPr lang="en-US" sz="32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Gọi</a:t>
            </a: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 </a:t>
            </a:r>
            <a:r>
              <a:rPr lang="en-US" sz="32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là</a:t>
            </a: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 </a:t>
            </a:r>
            <a:r>
              <a:rPr lang="en-US" sz="32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khí</a:t>
            </a: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 </a:t>
            </a:r>
            <a:r>
              <a:rPr lang="en-US" sz="32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lý</a:t>
            </a:r>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 </a:t>
            </a:r>
            <a:r>
              <a:rPr lang="en-US" sz="32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Wingdings"/>
              </a:rPr>
              <a:t>tưởng</a:t>
            </a:r>
            <a:endParaRPr lang="en-US" sz="3200" b="1" u="sng"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 MỘT SỐ KHÁI NIỆM</a:t>
            </a:r>
            <a:endParaRPr lang="en-US" b="1" u="sng" dirty="0">
              <a:latin typeface="Times New Roman" pitchFamily="18" charset="0"/>
              <a:cs typeface="Times New Roman" pitchFamily="18" charset="0"/>
            </a:endParaRPr>
          </a:p>
        </p:txBody>
      </p:sp>
      <p:sp>
        <p:nvSpPr>
          <p:cNvPr id="6" name="Rectangle 5"/>
          <p:cNvSpPr/>
          <p:nvPr/>
        </p:nvSpPr>
        <p:spPr>
          <a:xfrm>
            <a:off x="0" y="364269"/>
            <a:ext cx="9144000" cy="553998"/>
          </a:xfrm>
          <a:prstGeom prst="rect">
            <a:avLst/>
          </a:prstGeom>
          <a:solidFill>
            <a:schemeClr val="tx1">
              <a:lumMod val="50000"/>
              <a:lumOff val="50000"/>
            </a:schemeClr>
          </a:solidFill>
        </p:spPr>
        <p:txBody>
          <a:bodyPr wrap="square">
            <a:spAutoFit/>
          </a:bodyPr>
          <a:lstStyle/>
          <a:p>
            <a:pPr algn="ctr"/>
            <a:r>
              <a:rPr lang="en-US" sz="3000" b="1" dirty="0">
                <a:solidFill>
                  <a:srgbClr val="002060"/>
                </a:solidFill>
                <a:latin typeface="Times New Roman" pitchFamily="18" charset="0"/>
                <a:cs typeface="Times New Roman" pitchFamily="18" charset="0"/>
              </a:rPr>
              <a:t>1. KHÍ LÝ TƯỞNG</a:t>
            </a:r>
            <a:endParaRPr lang="en-US" sz="3000" b="1" u="sng" dirty="0">
              <a:solidFill>
                <a:srgbClr val="002060"/>
              </a:solidFill>
              <a:latin typeface="Times New Roman" pitchFamily="18" charset="0"/>
              <a:cs typeface="Times New Roman" pitchFamily="18" charset="0"/>
            </a:endParaRPr>
          </a:p>
        </p:txBody>
      </p:sp>
      <p:pic>
        <p:nvPicPr>
          <p:cNvPr id="7" name="Picture 2" descr="https://encrypted-tbn2.gstatic.com/images?q=tbn:ANd9GcSbuLdUow3OA5s2Vao0neTfiyAx-jiA3NTuMjMICueh7RGOn8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4191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txBox="1">
            <a:spLocks noChangeArrowheads="1"/>
          </p:cNvSpPr>
          <p:nvPr/>
        </p:nvSpPr>
        <p:spPr>
          <a:xfrm>
            <a:off x="4648200" y="1524000"/>
            <a:ext cx="4419599" cy="711200"/>
          </a:xfrm>
          <a:prstGeom prst="rect">
            <a:avLst/>
          </a:prstGeom>
          <a:noFill/>
          <a:ln>
            <a:noFill/>
          </a:ln>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just">
              <a:buNone/>
            </a:pPr>
            <a:r>
              <a:rPr lang="en-US" sz="3000" b="1" dirty="0" err="1">
                <a:latin typeface="Times New Roman" pitchFamily="18" charset="0"/>
                <a:cs typeface="Times New Roman" pitchFamily="18" charset="0"/>
              </a:rPr>
              <a:t>Chất</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khí</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thỏa</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điều</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kiện</a:t>
            </a:r>
            <a:r>
              <a:rPr lang="en-US" sz="3000" dirty="0">
                <a:latin typeface="Times New Roman" pitchFamily="18" charset="0"/>
                <a:cs typeface="Times New Roman" pitchFamily="18" charset="0"/>
              </a:rPr>
              <a:t>:</a:t>
            </a:r>
          </a:p>
        </p:txBody>
      </p:sp>
    </p:spTree>
    <p:extLst>
      <p:ext uri="{BB962C8B-B14F-4D97-AF65-F5344CB8AC3E}">
        <p14:creationId xmlns:p14="http://schemas.microsoft.com/office/powerpoint/2010/main" val="3397365529"/>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 MỘT SỐ KHÁI NIỆM</a:t>
            </a:r>
            <a:endParaRPr lang="en-US" b="1" u="sng" dirty="0">
              <a:latin typeface="Times New Roman" pitchFamily="18" charset="0"/>
              <a:cs typeface="Times New Roman" pitchFamily="18" charset="0"/>
            </a:endParaRPr>
          </a:p>
        </p:txBody>
      </p:sp>
      <p:sp>
        <p:nvSpPr>
          <p:cNvPr id="6" name="Rectangle 5"/>
          <p:cNvSpPr/>
          <p:nvPr/>
        </p:nvSpPr>
        <p:spPr>
          <a:xfrm>
            <a:off x="0" y="364269"/>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THÔNG SỐ TRẠNG THÁI</a:t>
            </a:r>
            <a:endParaRPr lang="en-US" sz="3000" b="1" u="sng" dirty="0">
              <a:solidFill>
                <a:schemeClr val="bg1"/>
              </a:solidFill>
              <a:latin typeface="Times New Roman" pitchFamily="18" charset="0"/>
              <a:cs typeface="Times New Roman" pitchFamily="18" charset="0"/>
            </a:endParaRPr>
          </a:p>
        </p:txBody>
      </p:sp>
      <p:pic>
        <p:nvPicPr>
          <p:cNvPr id="10" name="Picture 4" descr="http://d.violet.vn/uploads/thumbnails/190/thumbnails2/Vat%20Ly%2010%20SGK%20hinh%2031.3.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4114800" cy="37993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a:spLocks noGrp="1" noChangeArrowheads="1"/>
          </p:cNvSpPr>
          <p:nvPr>
            <p:ph idx="1"/>
          </p:nvPr>
        </p:nvSpPr>
        <p:spPr>
          <a:xfrm>
            <a:off x="4267200" y="1219200"/>
            <a:ext cx="4724400" cy="5486400"/>
          </a:xfrm>
          <a:noFill/>
          <a:ln>
            <a:noFill/>
          </a:ln>
        </p:spPr>
        <p:txBody>
          <a:bodyPr>
            <a:noAutofit/>
          </a:bodyPr>
          <a:lstStyle/>
          <a:p>
            <a:pPr marL="514350" indent="-514350" algn="just">
              <a:buClrTx/>
              <a:buAutoNum type="arabicPeriod"/>
            </a:pPr>
            <a:r>
              <a:rPr lang="en-US" sz="3000" b="1" dirty="0" err="1">
                <a:latin typeface="Times New Roman" pitchFamily="18" charset="0"/>
                <a:cs typeface="Times New Roman" pitchFamily="18" charset="0"/>
              </a:rPr>
              <a:t>Nhiệt</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độ</a:t>
            </a:r>
            <a:r>
              <a:rPr lang="en-US" sz="3000" b="1" dirty="0">
                <a:latin typeface="Times New Roman" pitchFamily="18" charset="0"/>
                <a:cs typeface="Times New Roman" pitchFamily="18" charset="0"/>
              </a:rPr>
              <a:t> (t, T)</a:t>
            </a: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Nhiệt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đặc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trưng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nóng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lạnh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vật</a:t>
            </a:r>
            <a:r>
              <a:rPr lang="en-US" sz="3000" dirty="0">
                <a:latin typeface="Times New Roman" pitchFamily="18" charset="0"/>
                <a:cs typeface="Times New Roman" pitchFamily="18" charset="0"/>
              </a:rPr>
              <a:t>.</a:t>
            </a: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Thang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đo</a:t>
            </a:r>
            <a:r>
              <a:rPr lang="en-US" sz="3000" dirty="0">
                <a:latin typeface="Times New Roman" pitchFamily="18" charset="0"/>
                <a:cs typeface="Times New Roman" pitchFamily="18" charset="0"/>
              </a:rPr>
              <a:t>:</a:t>
            </a:r>
          </a:p>
          <a:p>
            <a:pPr lvl="1" algn="just">
              <a:buClrTx/>
              <a:buFont typeface="Wingdings" pitchFamily="2" charset="2"/>
              <a:buChar char="Ø"/>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Nhiệt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bách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(Celsius): t</a:t>
            </a:r>
            <a:r>
              <a:rPr lang="en-US" sz="3000" baseline="30000" dirty="0">
                <a:latin typeface="Times New Roman" pitchFamily="18" charset="0"/>
                <a:cs typeface="Times New Roman" pitchFamily="18" charset="0"/>
              </a:rPr>
              <a:t>0</a:t>
            </a:r>
            <a:r>
              <a:rPr lang="en-US" sz="3000" dirty="0">
                <a:latin typeface="Times New Roman" pitchFamily="18" charset="0"/>
                <a:cs typeface="Times New Roman" pitchFamily="18" charset="0"/>
              </a:rPr>
              <a:t>C </a:t>
            </a:r>
          </a:p>
          <a:p>
            <a:pPr lvl="1" algn="just">
              <a:buClrTx/>
              <a:buFont typeface="Wingdings" pitchFamily="2" charset="2"/>
              <a:buChar char="Ø"/>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Nhiệt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tuyệt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đối</a:t>
            </a:r>
            <a:r>
              <a:rPr lang="en-US" sz="3000" dirty="0">
                <a:latin typeface="Times New Roman" pitchFamily="18" charset="0"/>
                <a:cs typeface="Times New Roman" pitchFamily="18" charset="0"/>
              </a:rPr>
              <a:t> (Kelvin): T</a:t>
            </a:r>
            <a:r>
              <a:rPr lang="en-US" sz="3000" baseline="30000" dirty="0">
                <a:latin typeface="Times New Roman" pitchFamily="18" charset="0"/>
                <a:cs typeface="Times New Roman" pitchFamily="18" charset="0"/>
              </a:rPr>
              <a:t>0</a:t>
            </a:r>
            <a:r>
              <a:rPr lang="en-US" sz="3000" dirty="0">
                <a:latin typeface="Times New Roman" pitchFamily="18" charset="0"/>
                <a:cs typeface="Times New Roman" pitchFamily="18" charset="0"/>
              </a:rPr>
              <a:t>K.</a:t>
            </a: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a:t>
            </a:r>
            <a:r>
              <a:rPr lang="en-US" sz="3000" dirty="0">
                <a:latin typeface="Times New Roman" pitchFamily="18" charset="0"/>
                <a:cs typeface="Times New Roman" pitchFamily="18" charset="0"/>
              </a:rPr>
              <a:t> 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T:</a:t>
            </a:r>
          </a:p>
          <a:p>
            <a:pPr marL="0" indent="0" algn="ctr">
              <a:buClrTx/>
              <a:buNone/>
            </a:pPr>
            <a:r>
              <a:rPr lang="en-US" sz="3000" dirty="0">
                <a:latin typeface="Times New Roman" pitchFamily="18" charset="0"/>
                <a:cs typeface="Times New Roman" pitchFamily="18" charset="0"/>
              </a:rPr>
              <a:t>T</a:t>
            </a:r>
            <a:r>
              <a:rPr lang="en-US" sz="3000" baseline="30000" dirty="0">
                <a:latin typeface="Times New Roman" pitchFamily="18" charset="0"/>
                <a:cs typeface="Times New Roman" pitchFamily="18" charset="0"/>
              </a:rPr>
              <a:t>0</a:t>
            </a:r>
            <a:r>
              <a:rPr lang="en-US" sz="3000" dirty="0">
                <a:latin typeface="Times New Roman" pitchFamily="18" charset="0"/>
                <a:cs typeface="Times New Roman" pitchFamily="18" charset="0"/>
              </a:rPr>
              <a:t>K = t</a:t>
            </a:r>
            <a:r>
              <a:rPr lang="en-US" sz="3000" baseline="30000" dirty="0">
                <a:latin typeface="Times New Roman" pitchFamily="18" charset="0"/>
                <a:cs typeface="Times New Roman" pitchFamily="18" charset="0"/>
              </a:rPr>
              <a:t>0</a:t>
            </a:r>
            <a:r>
              <a:rPr lang="en-US" sz="3000" dirty="0">
                <a:latin typeface="Times New Roman" pitchFamily="18" charset="0"/>
                <a:cs typeface="Times New Roman" pitchFamily="18" charset="0"/>
              </a:rPr>
              <a:t>C + 273</a:t>
            </a:r>
          </a:p>
        </p:txBody>
      </p:sp>
      <p:pic>
        <p:nvPicPr>
          <p:cNvPr id="39938" name="Picture 2" descr="Kết quả hình ảnh cho khí lý tưở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724400"/>
            <a:ext cx="3565947"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7889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 MỘT SỐ KHÁI NIỆM</a:t>
            </a:r>
            <a:endParaRPr lang="en-US" b="1" u="sng" dirty="0">
              <a:latin typeface="Times New Roman" pitchFamily="18" charset="0"/>
              <a:cs typeface="Times New Roman" pitchFamily="18" charset="0"/>
            </a:endParaRPr>
          </a:p>
        </p:txBody>
      </p:sp>
      <p:sp>
        <p:nvSpPr>
          <p:cNvPr id="6" name="Rectangle 5"/>
          <p:cNvSpPr/>
          <p:nvPr/>
        </p:nvSpPr>
        <p:spPr>
          <a:xfrm>
            <a:off x="0" y="364269"/>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THÔNG SỐ TRẠNG THÁI</a:t>
            </a:r>
            <a:endParaRPr lang="en-US" sz="3000" b="1" u="sng" dirty="0">
              <a:solidFill>
                <a:schemeClr val="bg1"/>
              </a:solidFill>
              <a:latin typeface="Times New Roman" pitchFamily="18" charset="0"/>
              <a:cs typeface="Times New Roman" pitchFamily="18" charset="0"/>
            </a:endParaRPr>
          </a:p>
        </p:txBody>
      </p:sp>
      <p:pic>
        <p:nvPicPr>
          <p:cNvPr id="10" name="Picture 4" descr="http://d.violet.vn/uploads/thumbnails/190/thumbnails2/Vat%20Ly%2010%20SGK%20hinh%2031.3.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05664"/>
            <a:ext cx="3301082" cy="304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a:spLocks noGrp="1" noChangeArrowheads="1"/>
          </p:cNvSpPr>
          <p:nvPr>
            <p:ph idx="1"/>
          </p:nvPr>
        </p:nvSpPr>
        <p:spPr>
          <a:xfrm>
            <a:off x="3682082" y="914400"/>
            <a:ext cx="5400000" cy="5867400"/>
          </a:xfrm>
          <a:noFill/>
          <a:ln>
            <a:noFill/>
          </a:ln>
        </p:spPr>
        <p:txBody>
          <a:bodyPr>
            <a:noAutofit/>
          </a:bodyPr>
          <a:lstStyle/>
          <a:p>
            <a:pPr marL="514350" indent="-514350" algn="just">
              <a:buClrTx/>
              <a:buFont typeface="+mj-lt"/>
              <a:buAutoNum type="arabicPeriod" startAt="2"/>
            </a:pPr>
            <a:r>
              <a:rPr lang="en-US" sz="3000" b="1" dirty="0" err="1">
                <a:latin typeface="Times New Roman" pitchFamily="18" charset="0"/>
                <a:cs typeface="Times New Roman" pitchFamily="18" charset="0"/>
              </a:rPr>
              <a:t>Áp</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suất</a:t>
            </a:r>
            <a:r>
              <a:rPr lang="en-US" sz="3000" b="1" dirty="0">
                <a:latin typeface="Times New Roman" pitchFamily="18" charset="0"/>
                <a:cs typeface="Times New Roman" pitchFamily="18" charset="0"/>
              </a:rPr>
              <a:t> (P)</a:t>
            </a: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Đặc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trưng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a:t>
            </a:r>
          </a:p>
          <a:p>
            <a:pPr algn="just">
              <a:buClrTx/>
              <a:buFont typeface="Wingdings" pitchFamily="2" charset="2"/>
              <a:buChar char="v"/>
            </a:pPr>
            <a:endParaRPr lang="en-US" sz="3000" dirty="0">
              <a:latin typeface="Times New Roman" pitchFamily="18" charset="0"/>
              <a:cs typeface="Times New Roman" pitchFamily="18" charset="0"/>
            </a:endParaRPr>
          </a:p>
          <a:p>
            <a:pPr algn="just">
              <a:buClrTx/>
              <a:buFont typeface="Wingdings" pitchFamily="2" charset="2"/>
              <a:buChar char="v"/>
            </a:pPr>
            <a:endParaRPr lang="en-US" sz="3000" dirty="0">
              <a:latin typeface="Times New Roman" pitchFamily="18" charset="0"/>
              <a:cs typeface="Times New Roman" pitchFamily="18" charset="0"/>
            </a:endParaRP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vị</a:t>
            </a:r>
            <a:r>
              <a:rPr lang="en-US" sz="3000" dirty="0">
                <a:latin typeface="Times New Roman" pitchFamily="18" charset="0"/>
                <a:cs typeface="Times New Roman" pitchFamily="18" charset="0"/>
              </a:rPr>
              <a:t>:</a:t>
            </a:r>
          </a:p>
          <a:p>
            <a:pPr marL="274320" lvl="1" indent="0" algn="just">
              <a:buClrTx/>
              <a:buNone/>
            </a:pPr>
            <a:r>
              <a:rPr lang="en-US" sz="3000" dirty="0">
                <a:latin typeface="Times New Roman" pitchFamily="18" charset="0"/>
                <a:cs typeface="Times New Roman" pitchFamily="18" charset="0"/>
              </a:rPr>
              <a:t>Pascal: 1 Pa = 1 N/m</a:t>
            </a:r>
            <a:r>
              <a:rPr lang="en-US" sz="3000" baseline="30000" dirty="0">
                <a:latin typeface="Times New Roman" pitchFamily="18" charset="0"/>
                <a:cs typeface="Times New Roman" pitchFamily="18" charset="0"/>
              </a:rPr>
              <a:t>2</a:t>
            </a:r>
            <a:r>
              <a:rPr lang="en-US" sz="3000" dirty="0">
                <a:latin typeface="Times New Roman" pitchFamily="18" charset="0"/>
                <a:cs typeface="Times New Roman" pitchFamily="18" charset="0"/>
              </a:rPr>
              <a:t> ;</a:t>
            </a:r>
          </a:p>
          <a:p>
            <a:pPr marL="274320" lvl="1" indent="0" algn="just">
              <a:buClrTx/>
              <a:buNone/>
            </a:pPr>
            <a:r>
              <a:rPr lang="en-US" sz="3000" dirty="0">
                <a:latin typeface="Times New Roman" pitchFamily="18" charset="0"/>
                <a:cs typeface="Times New Roman" pitchFamily="18" charset="0"/>
              </a:rPr>
              <a:t>1 at = 9,81.10</a:t>
            </a:r>
            <a:r>
              <a:rPr lang="en-US" sz="3000" baseline="30000" dirty="0">
                <a:latin typeface="Times New Roman" pitchFamily="18" charset="0"/>
                <a:cs typeface="Times New Roman" pitchFamily="18" charset="0"/>
              </a:rPr>
              <a:t>4</a:t>
            </a:r>
            <a:r>
              <a:rPr lang="en-US" sz="3000" dirty="0">
                <a:latin typeface="Times New Roman" pitchFamily="18" charset="0"/>
                <a:cs typeface="Times New Roman" pitchFamily="18" charset="0"/>
              </a:rPr>
              <a:t> Pa</a:t>
            </a:r>
          </a:p>
          <a:p>
            <a:pPr marL="274320" lvl="1" indent="0" algn="just">
              <a:buClrTx/>
              <a:buNone/>
            </a:pPr>
            <a:r>
              <a:rPr lang="en-US" sz="3000" dirty="0">
                <a:latin typeface="Times New Roman" pitchFamily="18" charset="0"/>
                <a:cs typeface="Times New Roman" pitchFamily="18" charset="0"/>
              </a:rPr>
              <a:t>1 </a:t>
            </a:r>
            <a:r>
              <a:rPr lang="en-US" sz="3000" dirty="0" err="1">
                <a:latin typeface="Times New Roman" pitchFamily="18" charset="0"/>
                <a:cs typeface="Times New Roman" pitchFamily="18" charset="0"/>
              </a:rPr>
              <a:t>atm</a:t>
            </a:r>
            <a:r>
              <a:rPr lang="en-US" sz="3000" dirty="0">
                <a:latin typeface="Times New Roman" pitchFamily="18" charset="0"/>
                <a:cs typeface="Times New Roman" pitchFamily="18" charset="0"/>
              </a:rPr>
              <a:t> = 1,01.10</a:t>
            </a:r>
            <a:r>
              <a:rPr lang="en-US" sz="3000" baseline="30000" dirty="0">
                <a:latin typeface="Times New Roman" pitchFamily="18" charset="0"/>
                <a:cs typeface="Times New Roman" pitchFamily="18" charset="0"/>
              </a:rPr>
              <a:t>5</a:t>
            </a:r>
            <a:r>
              <a:rPr lang="en-US" sz="3000" dirty="0">
                <a:latin typeface="Times New Roman" pitchFamily="18" charset="0"/>
                <a:cs typeface="Times New Roman" pitchFamily="18" charset="0"/>
              </a:rPr>
              <a:t> Pa</a:t>
            </a:r>
          </a:p>
          <a:p>
            <a:pPr marL="274320" lvl="1" indent="0" algn="just">
              <a:buClrTx/>
              <a:buNone/>
            </a:pPr>
            <a:r>
              <a:rPr lang="en-US" sz="3000" dirty="0">
                <a:latin typeface="Times New Roman" pitchFamily="18" charset="0"/>
                <a:cs typeface="Times New Roman" pitchFamily="18" charset="0"/>
              </a:rPr>
              <a:t>1 mmHg = 1/736 at = 1/760 </a:t>
            </a:r>
            <a:r>
              <a:rPr lang="en-US" sz="3000" dirty="0" err="1">
                <a:latin typeface="Times New Roman" pitchFamily="18" charset="0"/>
                <a:cs typeface="Times New Roman" pitchFamily="18" charset="0"/>
              </a:rPr>
              <a:t>atm</a:t>
            </a:r>
            <a:endParaRPr lang="en-US" sz="3000" dirty="0">
              <a:latin typeface="Times New Roman" pitchFamily="18" charset="0"/>
              <a:cs typeface="Times New Roman" pitchFamily="18" charset="0"/>
            </a:endParaRPr>
          </a:p>
          <a:p>
            <a:pPr marL="274320" lvl="1" indent="0" algn="just">
              <a:buClrTx/>
              <a:buNone/>
            </a:pPr>
            <a:endParaRPr lang="en-US" sz="30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60501727"/>
              </p:ext>
            </p:extLst>
          </p:nvPr>
        </p:nvGraphicFramePr>
        <p:xfrm>
          <a:off x="6305550" y="2895600"/>
          <a:ext cx="1181100" cy="1179513"/>
        </p:xfrm>
        <a:graphic>
          <a:graphicData uri="http://schemas.openxmlformats.org/presentationml/2006/ole">
            <mc:AlternateContent xmlns:mc="http://schemas.openxmlformats.org/markup-compatibility/2006">
              <mc:Choice xmlns:v="urn:schemas-microsoft-com:vml" Requires="v">
                <p:oleObj name="Equation" r:id="rId3" imgW="393480" imgH="393480" progId="Equation.DSMT4">
                  <p:embed/>
                </p:oleObj>
              </mc:Choice>
              <mc:Fallback>
                <p:oleObj name="Equation" r:id="rId3" imgW="393480" imgH="393480" progId="Equation.DSMT4">
                  <p:embed/>
                  <p:pic>
                    <p:nvPicPr>
                      <p:cNvPr id="0" name="Object 4"/>
                      <p:cNvPicPr>
                        <a:picLocks noChangeAspect="1" noChangeArrowheads="1"/>
                      </p:cNvPicPr>
                      <p:nvPr/>
                    </p:nvPicPr>
                    <p:blipFill>
                      <a:blip r:embed="rId4"/>
                      <a:srcRect/>
                      <a:stretch>
                        <a:fillRect/>
                      </a:stretch>
                    </p:blipFill>
                    <p:spPr bwMode="auto">
                      <a:xfrm>
                        <a:off x="6305550" y="2895600"/>
                        <a:ext cx="1181100" cy="1179513"/>
                      </a:xfrm>
                      <a:prstGeom prst="rect">
                        <a:avLst/>
                      </a:prstGeom>
                      <a:noFill/>
                      <a:ln w="19050">
                        <a:solidFill>
                          <a:srgbClr val="FF0000"/>
                        </a:solidFill>
                        <a:miter lim="800000"/>
                        <a:headEnd/>
                        <a:tailEnd/>
                      </a:ln>
                    </p:spPr>
                  </p:pic>
                </p:oleObj>
              </mc:Fallback>
            </mc:AlternateContent>
          </a:graphicData>
        </a:graphic>
      </p:graphicFrame>
      <p:grpSp>
        <p:nvGrpSpPr>
          <p:cNvPr id="8" name="Group 22"/>
          <p:cNvGrpSpPr>
            <a:grpSpLocks/>
          </p:cNvGrpSpPr>
          <p:nvPr/>
        </p:nvGrpSpPr>
        <p:grpSpPr bwMode="auto">
          <a:xfrm>
            <a:off x="157200" y="1381564"/>
            <a:ext cx="3348000" cy="2286000"/>
            <a:chOff x="2819400" y="4114800"/>
            <a:chExt cx="3962400" cy="2286000"/>
          </a:xfrm>
        </p:grpSpPr>
        <p:sp>
          <p:nvSpPr>
            <p:cNvPr id="9" name="Rectangle 8"/>
            <p:cNvSpPr/>
            <p:nvPr/>
          </p:nvSpPr>
          <p:spPr>
            <a:xfrm>
              <a:off x="2819400" y="4114800"/>
              <a:ext cx="3962400" cy="2286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2" name="Group 30"/>
            <p:cNvGrpSpPr>
              <a:grpSpLocks/>
            </p:cNvGrpSpPr>
            <p:nvPr/>
          </p:nvGrpSpPr>
          <p:grpSpPr bwMode="auto">
            <a:xfrm>
              <a:off x="5095875" y="4368800"/>
              <a:ext cx="762000" cy="571500"/>
              <a:chOff x="4948" y="2034"/>
              <a:chExt cx="1200" cy="900"/>
            </a:xfrm>
          </p:grpSpPr>
          <p:sp>
            <p:nvSpPr>
              <p:cNvPr id="25" name="Line 31"/>
              <p:cNvSpPr>
                <a:spLocks noChangeShapeType="1"/>
              </p:cNvSpPr>
              <p:nvPr/>
            </p:nvSpPr>
            <p:spPr bwMode="auto">
              <a:xfrm flipH="1">
                <a:off x="4948" y="2754"/>
                <a:ext cx="96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Text Box 32"/>
              <p:cNvSpPr txBox="1">
                <a:spLocks noChangeArrowheads="1"/>
              </p:cNvSpPr>
              <p:nvPr/>
            </p:nvSpPr>
            <p:spPr bwMode="auto">
              <a:xfrm>
                <a:off x="5548" y="2034"/>
                <a:ext cx="6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6600"/>
                    </a:solidFill>
                  </a:rPr>
                  <a:t>F</a:t>
                </a:r>
                <a:endParaRPr lang="en-US"/>
              </a:p>
            </p:txBody>
          </p:sp>
          <p:sp>
            <p:nvSpPr>
              <p:cNvPr id="27" name="Line 33"/>
              <p:cNvSpPr>
                <a:spLocks noChangeShapeType="1"/>
              </p:cNvSpPr>
              <p:nvPr/>
            </p:nvSpPr>
            <p:spPr bwMode="auto">
              <a:xfrm>
                <a:off x="5668" y="2034"/>
                <a:ext cx="360" cy="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34"/>
            <p:cNvGrpSpPr>
              <a:grpSpLocks/>
            </p:cNvGrpSpPr>
            <p:nvPr/>
          </p:nvGrpSpPr>
          <p:grpSpPr bwMode="auto">
            <a:xfrm>
              <a:off x="3200400" y="4495800"/>
              <a:ext cx="3276600" cy="1441450"/>
              <a:chOff x="2068" y="3834"/>
              <a:chExt cx="5160" cy="2270"/>
            </a:xfrm>
          </p:grpSpPr>
          <p:sp>
            <p:nvSpPr>
              <p:cNvPr id="14" name="Rectangle 35"/>
              <p:cNvSpPr>
                <a:spLocks noChangeArrowheads="1"/>
              </p:cNvSpPr>
              <p:nvPr/>
            </p:nvSpPr>
            <p:spPr bwMode="auto">
              <a:xfrm>
                <a:off x="2308" y="3834"/>
                <a:ext cx="1800" cy="1440"/>
              </a:xfrm>
              <a:prstGeom prst="rect">
                <a:avLst/>
              </a:prstGeom>
              <a:solidFill>
                <a:srgbClr val="FF99CC"/>
              </a:solidFill>
              <a:ln w="19050">
                <a:solidFill>
                  <a:srgbClr val="FF00FF"/>
                </a:solidFill>
                <a:miter lim="800000"/>
                <a:headEnd/>
                <a:tailEnd/>
              </a:ln>
            </p:spPr>
            <p:txBody>
              <a:bodyPr/>
              <a:lstStyle/>
              <a:p>
                <a:endParaRPr lang="en-US"/>
              </a:p>
            </p:txBody>
          </p:sp>
          <p:sp>
            <p:nvSpPr>
              <p:cNvPr id="15" name="Rectangle 36"/>
              <p:cNvSpPr>
                <a:spLocks noChangeArrowheads="1"/>
              </p:cNvSpPr>
              <p:nvPr/>
            </p:nvSpPr>
            <p:spPr bwMode="auto">
              <a:xfrm>
                <a:off x="4108" y="3834"/>
                <a:ext cx="120" cy="1440"/>
              </a:xfrm>
              <a:prstGeom prst="rect">
                <a:avLst/>
              </a:prstGeom>
              <a:solidFill>
                <a:srgbClr val="FFFF00"/>
              </a:solidFill>
              <a:ln w="9525">
                <a:solidFill>
                  <a:srgbClr val="FFCC00"/>
                </a:solidFill>
                <a:miter lim="800000"/>
                <a:headEnd/>
                <a:tailEnd/>
              </a:ln>
            </p:spPr>
            <p:txBody>
              <a:bodyPr/>
              <a:lstStyle/>
              <a:p>
                <a:endParaRPr lang="en-US"/>
              </a:p>
            </p:txBody>
          </p:sp>
          <p:sp>
            <p:nvSpPr>
              <p:cNvPr id="16" name="Rectangle 37"/>
              <p:cNvSpPr>
                <a:spLocks noChangeArrowheads="1"/>
              </p:cNvSpPr>
              <p:nvPr/>
            </p:nvSpPr>
            <p:spPr bwMode="auto">
              <a:xfrm>
                <a:off x="4708" y="3834"/>
                <a:ext cx="120" cy="1440"/>
              </a:xfrm>
              <a:prstGeom prst="rect">
                <a:avLst/>
              </a:prstGeom>
              <a:solidFill>
                <a:srgbClr val="FFFF00"/>
              </a:solidFill>
              <a:ln w="9525">
                <a:solidFill>
                  <a:srgbClr val="FFCC00"/>
                </a:solidFill>
                <a:miter lim="800000"/>
                <a:headEnd/>
                <a:tailEnd/>
              </a:ln>
            </p:spPr>
            <p:txBody>
              <a:bodyPr/>
              <a:lstStyle/>
              <a:p>
                <a:endParaRPr lang="en-US"/>
              </a:p>
            </p:txBody>
          </p:sp>
          <p:sp>
            <p:nvSpPr>
              <p:cNvPr id="17" name="Rectangle 38"/>
              <p:cNvSpPr>
                <a:spLocks noChangeArrowheads="1"/>
              </p:cNvSpPr>
              <p:nvPr/>
            </p:nvSpPr>
            <p:spPr bwMode="auto">
              <a:xfrm>
                <a:off x="4228" y="3834"/>
                <a:ext cx="480" cy="1440"/>
              </a:xfrm>
              <a:prstGeom prst="rect">
                <a:avLst/>
              </a:prstGeom>
              <a:solidFill>
                <a:srgbClr val="FF99CC"/>
              </a:solidFill>
              <a:ln w="19050">
                <a:solidFill>
                  <a:srgbClr val="FF00FF"/>
                </a:solidFill>
                <a:miter lim="800000"/>
                <a:headEnd/>
                <a:tailEnd/>
              </a:ln>
            </p:spPr>
            <p:txBody>
              <a:bodyPr/>
              <a:lstStyle/>
              <a:p>
                <a:endParaRPr lang="en-US"/>
              </a:p>
            </p:txBody>
          </p:sp>
          <p:sp>
            <p:nvSpPr>
              <p:cNvPr id="18" name="Line 39"/>
              <p:cNvSpPr>
                <a:spLocks noChangeShapeType="1"/>
              </p:cNvSpPr>
              <p:nvPr/>
            </p:nvSpPr>
            <p:spPr bwMode="auto">
              <a:xfrm>
                <a:off x="4828" y="4554"/>
                <a:ext cx="1320" cy="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40"/>
              <p:cNvSpPr>
                <a:spLocks noChangeShapeType="1"/>
              </p:cNvSpPr>
              <p:nvPr/>
            </p:nvSpPr>
            <p:spPr bwMode="auto">
              <a:xfrm>
                <a:off x="4828" y="5274"/>
                <a:ext cx="2400" cy="0"/>
              </a:xfrm>
              <a:prstGeom prst="line">
                <a:avLst/>
              </a:prstGeom>
              <a:noFill/>
              <a:ln w="28575">
                <a:solidFill>
                  <a:srgbClr val="FF00FF"/>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0" name="Line 41"/>
              <p:cNvSpPr>
                <a:spLocks noChangeShapeType="1"/>
              </p:cNvSpPr>
              <p:nvPr/>
            </p:nvSpPr>
            <p:spPr bwMode="auto">
              <a:xfrm>
                <a:off x="4828" y="3834"/>
                <a:ext cx="720" cy="0"/>
              </a:xfrm>
              <a:prstGeom prst="line">
                <a:avLst/>
              </a:prstGeom>
              <a:noFill/>
              <a:ln w="28575">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Text Box 42"/>
              <p:cNvSpPr txBox="1">
                <a:spLocks noChangeArrowheads="1"/>
              </p:cNvSpPr>
              <p:nvPr/>
            </p:nvSpPr>
            <p:spPr bwMode="auto">
              <a:xfrm>
                <a:off x="2068" y="5094"/>
                <a:ext cx="72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FF0000"/>
                    </a:solidFill>
                  </a:rPr>
                  <a:t>O</a:t>
                </a:r>
                <a:endParaRPr lang="en-US"/>
              </a:p>
            </p:txBody>
          </p:sp>
          <p:sp>
            <p:nvSpPr>
              <p:cNvPr id="22" name="Text Box 43"/>
              <p:cNvSpPr txBox="1">
                <a:spLocks noChangeArrowheads="1"/>
              </p:cNvSpPr>
              <p:nvPr/>
            </p:nvSpPr>
            <p:spPr bwMode="auto">
              <a:xfrm>
                <a:off x="3699" y="5204"/>
                <a:ext cx="1879"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b="1" dirty="0">
                    <a:solidFill>
                      <a:srgbClr val="FF0000"/>
                    </a:solidFill>
                  </a:rPr>
                  <a:t>x</a:t>
                </a:r>
                <a:r>
                  <a:rPr lang="en-US" sz="2200" b="1" baseline="-25000" dirty="0">
                    <a:solidFill>
                      <a:srgbClr val="FF0000"/>
                    </a:solidFill>
                  </a:rPr>
                  <a:t>2     </a:t>
                </a:r>
                <a:r>
                  <a:rPr lang="en-US" sz="2200" b="1" dirty="0">
                    <a:solidFill>
                      <a:srgbClr val="FF0000"/>
                    </a:solidFill>
                  </a:rPr>
                  <a:t>x</a:t>
                </a:r>
                <a:r>
                  <a:rPr lang="en-US" sz="2200" b="1" baseline="-25000" dirty="0">
                    <a:solidFill>
                      <a:srgbClr val="FF0000"/>
                    </a:solidFill>
                  </a:rPr>
                  <a:t>1</a:t>
                </a:r>
                <a:endParaRPr lang="en-US" dirty="0"/>
              </a:p>
            </p:txBody>
          </p:sp>
          <p:sp>
            <p:nvSpPr>
              <p:cNvPr id="23" name="Text Box 44"/>
              <p:cNvSpPr txBox="1">
                <a:spLocks noChangeArrowheads="1"/>
              </p:cNvSpPr>
              <p:nvPr/>
            </p:nvSpPr>
            <p:spPr bwMode="auto">
              <a:xfrm>
                <a:off x="3628" y="4014"/>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S</a:t>
                </a:r>
                <a:endParaRPr lang="en-US"/>
              </a:p>
            </p:txBody>
          </p:sp>
        </p:grpSp>
      </p:grpSp>
    </p:spTree>
    <p:extLst>
      <p:ext uri="{BB962C8B-B14F-4D97-AF65-F5344CB8AC3E}">
        <p14:creationId xmlns:p14="http://schemas.microsoft.com/office/powerpoint/2010/main" val="1003431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 MỘT SỐ KHÁI NIỆM</a:t>
            </a:r>
            <a:endParaRPr lang="en-US" b="1" u="sng" dirty="0">
              <a:latin typeface="Times New Roman" pitchFamily="18" charset="0"/>
              <a:cs typeface="Times New Roman" pitchFamily="18" charset="0"/>
            </a:endParaRPr>
          </a:p>
        </p:txBody>
      </p:sp>
      <p:sp>
        <p:nvSpPr>
          <p:cNvPr id="6" name="Rectangle 5"/>
          <p:cNvSpPr/>
          <p:nvPr/>
        </p:nvSpPr>
        <p:spPr>
          <a:xfrm>
            <a:off x="0" y="364269"/>
            <a:ext cx="9144000" cy="553998"/>
          </a:xfrm>
          <a:prstGeom prst="rect">
            <a:avLst/>
          </a:prstGeom>
          <a:solidFill>
            <a:schemeClr val="tx1">
              <a:lumMod val="50000"/>
              <a:lumOff val="50000"/>
            </a:schemeClr>
          </a:solidFill>
        </p:spPr>
        <p:txBody>
          <a:bodyPr wrap="square">
            <a:spAutoFit/>
          </a:bodyPr>
          <a:lstStyle/>
          <a:p>
            <a:pPr algn="ctr"/>
            <a:r>
              <a:rPr lang="en-US" sz="3000" b="1" dirty="0">
                <a:solidFill>
                  <a:srgbClr val="002060"/>
                </a:solidFill>
                <a:latin typeface="Times New Roman" pitchFamily="18" charset="0"/>
                <a:cs typeface="Times New Roman" pitchFamily="18" charset="0"/>
              </a:rPr>
              <a:t>2. THÔNG SỐ TRẠNG THÁI</a:t>
            </a:r>
            <a:endParaRPr lang="en-US" sz="3000" b="1" u="sng" dirty="0">
              <a:solidFill>
                <a:srgbClr val="002060"/>
              </a:solidFill>
              <a:latin typeface="Times New Roman" pitchFamily="18" charset="0"/>
              <a:cs typeface="Times New Roman" pitchFamily="18" charset="0"/>
            </a:endParaRPr>
          </a:p>
        </p:txBody>
      </p:sp>
      <p:pic>
        <p:nvPicPr>
          <p:cNvPr id="10" name="Picture 4" descr="http://d.violet.vn/uploads/thumbnails/190/thumbnails2/Vat%20Ly%2010%20SGK%20hinh%2031.3.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 y="1905000"/>
            <a:ext cx="4068000" cy="375612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a:spLocks noGrp="1" noChangeArrowheads="1"/>
          </p:cNvSpPr>
          <p:nvPr>
            <p:ph idx="1"/>
          </p:nvPr>
        </p:nvSpPr>
        <p:spPr>
          <a:xfrm>
            <a:off x="3962400" y="1828800"/>
            <a:ext cx="4891082" cy="3581400"/>
          </a:xfrm>
          <a:noFill/>
          <a:ln>
            <a:noFill/>
          </a:ln>
        </p:spPr>
        <p:txBody>
          <a:bodyPr>
            <a:noAutofit/>
          </a:bodyPr>
          <a:lstStyle/>
          <a:p>
            <a:pPr marL="514350" indent="-514350" algn="just">
              <a:buClrTx/>
              <a:buFont typeface="+mj-lt"/>
              <a:buAutoNum type="arabicPeriod" startAt="3"/>
            </a:pPr>
            <a:r>
              <a:rPr lang="en-US" sz="3000" b="1" dirty="0" err="1">
                <a:latin typeface="Times New Roman" pitchFamily="18" charset="0"/>
                <a:cs typeface="Times New Roman" pitchFamily="18" charset="0"/>
              </a:rPr>
              <a:t>Thể</a:t>
            </a:r>
            <a:r>
              <a:rPr lang="en-US" sz="3000" b="1" dirty="0">
                <a:latin typeface="Times New Roman" pitchFamily="18" charset="0"/>
                <a:cs typeface="Times New Roman" pitchFamily="18" charset="0"/>
              </a:rPr>
              <a:t> </a:t>
            </a:r>
            <a:r>
              <a:rPr lang="en-US" sz="3000" b="1" dirty="0" err="1">
                <a:latin typeface="Times New Roman" pitchFamily="18" charset="0"/>
                <a:cs typeface="Times New Roman" pitchFamily="18" charset="0"/>
              </a:rPr>
              <a:t>tích</a:t>
            </a:r>
            <a:r>
              <a:rPr lang="en-US" sz="3000" b="1" dirty="0">
                <a:latin typeface="Times New Roman" pitchFamily="18" charset="0"/>
                <a:cs typeface="Times New Roman" pitchFamily="18" charset="0"/>
              </a:rPr>
              <a:t> (V)</a:t>
            </a: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miền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phân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chuyển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chứa</a:t>
            </a:r>
            <a:r>
              <a:rPr lang="en-US" sz="3000" dirty="0">
                <a:latin typeface="Times New Roman" pitchFamily="18" charset="0"/>
                <a:cs typeface="Times New Roman" pitchFamily="18" charset="0"/>
              </a:rPr>
              <a:t>.</a:t>
            </a:r>
          </a:p>
          <a:p>
            <a:pPr algn="just">
              <a:buClrTx/>
              <a:buFont typeface="Wingdings" pitchFamily="2" charset="2"/>
              <a:buChar char="v"/>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vị</a:t>
            </a:r>
            <a:r>
              <a:rPr lang="en-US" sz="3000" dirty="0">
                <a:latin typeface="Times New Roman" pitchFamily="18" charset="0"/>
                <a:cs typeface="Times New Roman" pitchFamily="18" charset="0"/>
              </a:rPr>
              <a:t>:</a:t>
            </a:r>
          </a:p>
          <a:p>
            <a:pPr marL="274320" lvl="1" indent="0" algn="just">
              <a:buClrTx/>
              <a:buNone/>
            </a:pPr>
            <a:r>
              <a:rPr lang="en-US" sz="3000" dirty="0">
                <a:latin typeface="Times New Roman" pitchFamily="18" charset="0"/>
                <a:cs typeface="Times New Roman" pitchFamily="18" charset="0"/>
              </a:rPr>
              <a:t>m</a:t>
            </a:r>
            <a:r>
              <a:rPr lang="en-US" sz="3000" baseline="30000" dirty="0">
                <a:latin typeface="Times New Roman" pitchFamily="18" charset="0"/>
                <a:cs typeface="Times New Roman" pitchFamily="18" charset="0"/>
              </a:rPr>
              <a:t>3</a:t>
            </a:r>
            <a:r>
              <a:rPr lang="en-US" sz="3000" dirty="0">
                <a:latin typeface="Times New Roman" pitchFamily="18" charset="0"/>
                <a:cs typeface="Times New Roman" pitchFamily="18" charset="0"/>
              </a:rPr>
              <a:t>: 1m</a:t>
            </a:r>
            <a:r>
              <a:rPr lang="en-US" sz="3000" baseline="30000" dirty="0">
                <a:latin typeface="Times New Roman" pitchFamily="18" charset="0"/>
                <a:cs typeface="Times New Roman" pitchFamily="18" charset="0"/>
              </a:rPr>
              <a:t>3</a:t>
            </a:r>
            <a:r>
              <a:rPr lang="en-US" sz="3000" dirty="0">
                <a:latin typeface="Times New Roman" pitchFamily="18" charset="0"/>
                <a:cs typeface="Times New Roman" pitchFamily="18" charset="0"/>
              </a:rPr>
              <a:t> = 1000 dm</a:t>
            </a:r>
            <a:r>
              <a:rPr lang="en-US" sz="3000" baseline="30000" dirty="0">
                <a:latin typeface="Times New Roman" pitchFamily="18" charset="0"/>
                <a:cs typeface="Times New Roman" pitchFamily="18" charset="0"/>
              </a:rPr>
              <a:t>3</a:t>
            </a:r>
          </a:p>
          <a:p>
            <a:pPr marL="274320" lvl="1" indent="0" algn="just">
              <a:buClrTx/>
              <a:buNone/>
            </a:pPr>
            <a:r>
              <a:rPr lang="en-US" sz="3000" dirty="0" err="1">
                <a:latin typeface="Times New Roman" pitchFamily="18" charset="0"/>
                <a:cs typeface="Times New Roman" pitchFamily="18" charset="0"/>
              </a:rPr>
              <a:t>Lít</a:t>
            </a:r>
            <a:r>
              <a:rPr lang="en-US" sz="3000" dirty="0">
                <a:latin typeface="Times New Roman" pitchFamily="18" charset="0"/>
                <a:cs typeface="Times New Roman" pitchFamily="18" charset="0"/>
              </a:rPr>
              <a:t>: 1 </a:t>
            </a:r>
            <a:r>
              <a:rPr lang="en-US" sz="3000" dirty="0" err="1">
                <a:latin typeface="Times New Roman" pitchFamily="18" charset="0"/>
                <a:cs typeface="Times New Roman" pitchFamily="18" charset="0"/>
              </a:rPr>
              <a:t>lít</a:t>
            </a:r>
            <a:r>
              <a:rPr lang="en-US" sz="3000" dirty="0">
                <a:latin typeface="Times New Roman" pitchFamily="18" charset="0"/>
                <a:cs typeface="Times New Roman" pitchFamily="18" charset="0"/>
              </a:rPr>
              <a:t> = 1/1000 m</a:t>
            </a:r>
            <a:r>
              <a:rPr lang="en-US" sz="3000" baseline="30000" dirty="0">
                <a:latin typeface="Times New Roman" pitchFamily="18" charset="0"/>
                <a:cs typeface="Times New Roman" pitchFamily="18" charset="0"/>
              </a:rPr>
              <a:t>3</a:t>
            </a:r>
          </a:p>
        </p:txBody>
      </p:sp>
    </p:spTree>
    <p:extLst>
      <p:ext uri="{BB962C8B-B14F-4D97-AF65-F5344CB8AC3E}">
        <p14:creationId xmlns:p14="http://schemas.microsoft.com/office/powerpoint/2010/main" val="8826860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8609"/>
          </a:xfrm>
          <a:prstGeom prst="rect">
            <a:avLst/>
          </a:prstGeom>
          <a:solidFill>
            <a:srgbClr val="C00000"/>
          </a:solidFill>
        </p:spPr>
        <p:txBody>
          <a:bodyPr wrap="square">
            <a:spAutoFit/>
          </a:bodyPr>
          <a:lstStyle/>
          <a:p>
            <a:pPr algn="ctr"/>
            <a:r>
              <a:rPr lang="en-US" sz="2900" b="1" dirty="0">
                <a:solidFill>
                  <a:schemeClr val="bg1"/>
                </a:solidFill>
                <a:latin typeface="Times New Roman" pitchFamily="18" charset="0"/>
                <a:cs typeface="Times New Roman" pitchFamily="18" charset="0"/>
              </a:rPr>
              <a:t>II. PHƯƠNG TRÌNH TRẠNG THÁI KHÍ LÝ TƯỞNG</a:t>
            </a:r>
            <a:endParaRPr lang="en-US" sz="2900" b="1" u="sng" dirty="0">
              <a:solidFill>
                <a:schemeClr val="bg1"/>
              </a:solidFill>
              <a:latin typeface="Times New Roman" pitchFamily="18" charset="0"/>
              <a:cs typeface="Times New Roman" pitchFamily="18" charset="0"/>
            </a:endParaRPr>
          </a:p>
        </p:txBody>
      </p:sp>
      <p:sp>
        <p:nvSpPr>
          <p:cNvPr id="6" name="Rectangle 5"/>
          <p:cNvSpPr/>
          <p:nvPr/>
        </p:nvSpPr>
        <p:spPr>
          <a:xfrm>
            <a:off x="5151212" y="1905000"/>
            <a:ext cx="3611788"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solidFill>
                  <a:srgbClr val="002060"/>
                </a:solidFill>
                <a:latin typeface="Times New Roman" pitchFamily="18" charset="0"/>
                <a:cs typeface="Times New Roman" pitchFamily="18" charset="0"/>
              </a:rPr>
              <a:t>MỘT CHẤT KHÍ ĐƯỢC XÁC ĐỊNH BỞI 3 THÔNG SỐ:</a:t>
            </a:r>
            <a:endParaRPr lang="vi-VN" sz="3200" dirty="0">
              <a:solidFill>
                <a:srgbClr val="002060"/>
              </a:solidFill>
              <a:latin typeface="Times New Roman" pitchFamily="18" charset="0"/>
              <a:cs typeface="Times New Roman" pitchFamily="18" charset="0"/>
            </a:endParaRPr>
          </a:p>
        </p:txBody>
      </p:sp>
      <p:sp>
        <p:nvSpPr>
          <p:cNvPr id="11" name="Rectangle 10"/>
          <p:cNvSpPr/>
          <p:nvPr/>
        </p:nvSpPr>
        <p:spPr>
          <a:xfrm>
            <a:off x="5562600" y="4267200"/>
            <a:ext cx="28956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nSpc>
                <a:spcPct val="150000"/>
              </a:lnSpc>
              <a:buFont typeface="+mj-lt"/>
              <a:buAutoNum type="arabicPeriod"/>
            </a:pPr>
            <a:r>
              <a:rPr lang="en-US" sz="3200" b="1" dirty="0" err="1">
                <a:solidFill>
                  <a:srgbClr val="FF0000"/>
                </a:solidFill>
                <a:latin typeface="Times New Roman" pitchFamily="18" charset="0"/>
                <a:cs typeface="Times New Roman" pitchFamily="18" charset="0"/>
              </a:rPr>
              <a:t>Thể</a:t>
            </a:r>
            <a:r>
              <a:rPr lang="en-US" sz="3200" b="1" dirty="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tích</a:t>
            </a:r>
            <a:r>
              <a:rPr lang="en-US" sz="3200" b="1" dirty="0">
                <a:solidFill>
                  <a:srgbClr val="FF0000"/>
                </a:solidFill>
                <a:latin typeface="Times New Roman" pitchFamily="18" charset="0"/>
                <a:cs typeface="Times New Roman" pitchFamily="18" charset="0"/>
              </a:rPr>
              <a:t> V</a:t>
            </a:r>
          </a:p>
          <a:p>
            <a:pPr marL="514350" indent="-514350">
              <a:lnSpc>
                <a:spcPct val="150000"/>
              </a:lnSpc>
              <a:buFont typeface="+mj-lt"/>
              <a:buAutoNum type="arabicPeriod"/>
            </a:pPr>
            <a:r>
              <a:rPr lang="en-US" sz="3200" b="1" dirty="0" err="1">
                <a:solidFill>
                  <a:srgbClr val="FF0000"/>
                </a:solidFill>
                <a:latin typeface="Times New Roman" pitchFamily="18" charset="0"/>
                <a:cs typeface="Times New Roman" pitchFamily="18" charset="0"/>
              </a:rPr>
              <a:t>Áp</a:t>
            </a:r>
            <a:r>
              <a:rPr lang="en-US" sz="3200" b="1" dirty="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suất</a:t>
            </a:r>
            <a:r>
              <a:rPr lang="en-US" sz="3200" b="1" dirty="0">
                <a:solidFill>
                  <a:srgbClr val="FF0000"/>
                </a:solidFill>
                <a:latin typeface="Times New Roman" pitchFamily="18" charset="0"/>
                <a:cs typeface="Times New Roman" pitchFamily="18" charset="0"/>
              </a:rPr>
              <a:t> P</a:t>
            </a:r>
          </a:p>
          <a:p>
            <a:pPr marL="514350" indent="-514350">
              <a:lnSpc>
                <a:spcPct val="150000"/>
              </a:lnSpc>
              <a:buFont typeface="+mj-lt"/>
              <a:buAutoNum type="arabicPeriod"/>
            </a:pPr>
            <a:r>
              <a:rPr lang="en-US" sz="3200" b="1" dirty="0" err="1">
                <a:solidFill>
                  <a:srgbClr val="FF0000"/>
                </a:solidFill>
                <a:latin typeface="Times New Roman" pitchFamily="18" charset="0"/>
                <a:cs typeface="Times New Roman" pitchFamily="18" charset="0"/>
              </a:rPr>
              <a:t>Nhiệt</a:t>
            </a:r>
            <a:r>
              <a:rPr lang="en-US" sz="3200" b="1" dirty="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độ</a:t>
            </a:r>
            <a:r>
              <a:rPr lang="en-US" sz="3200" b="1" dirty="0">
                <a:solidFill>
                  <a:srgbClr val="FF0000"/>
                </a:solidFill>
                <a:latin typeface="Times New Roman" pitchFamily="18" charset="0"/>
                <a:cs typeface="Times New Roman" pitchFamily="18" charset="0"/>
              </a:rPr>
              <a:t> T</a:t>
            </a:r>
            <a:endParaRPr lang="vi-VN" sz="3200" b="1" dirty="0">
              <a:solidFill>
                <a:srgbClr val="FF0000"/>
              </a:solidFill>
              <a:latin typeface="Times New Roman" pitchFamily="18" charset="0"/>
              <a:cs typeface="Times New Roman" pitchFamily="18" charset="0"/>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885" y="567396"/>
            <a:ext cx="339311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55355"/>
            <a:ext cx="3352800" cy="3478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3466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 PHƯƠNG TRÌNH TRẠNG THÁI KHÍ LÝ TƯỞNG</a:t>
            </a:r>
          </a:p>
        </p:txBody>
      </p:sp>
      <p:sp>
        <p:nvSpPr>
          <p:cNvPr id="6" name="Rectangle 5"/>
          <p:cNvSpPr/>
          <p:nvPr/>
        </p:nvSpPr>
        <p:spPr>
          <a:xfrm>
            <a:off x="0" y="364269"/>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1. PHƯƠNG TRÌNH TRẠNG THÁI</a:t>
            </a:r>
            <a:endParaRPr lang="en-US" sz="3000" b="1" u="sng" dirty="0">
              <a:solidFill>
                <a:schemeClr val="bg1"/>
              </a:solidFill>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2283655"/>
            <a:ext cx="2590800" cy="1219200"/>
          </a:xfrm>
          <a:prstGeom prst="rect">
            <a:avLst/>
          </a:prstGeom>
          <a:solidFill>
            <a:schemeClr val="bg1"/>
          </a:solidFill>
          <a:ln w="19050">
            <a:solidFill>
              <a:srgbClr val="FF0000"/>
            </a:solidFill>
          </a:ln>
        </p:spPr>
      </p:pic>
      <p:sp>
        <p:nvSpPr>
          <p:cNvPr id="5" name="Text Box 5"/>
          <p:cNvSpPr txBox="1">
            <a:spLocks noChangeArrowheads="1"/>
          </p:cNvSpPr>
          <p:nvPr/>
        </p:nvSpPr>
        <p:spPr bwMode="auto">
          <a:xfrm>
            <a:off x="228600" y="3767078"/>
            <a:ext cx="8839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M [kg] -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khối</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lượng</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khối</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khí</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đang</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xét</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tính</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endParaRPr lang="en-US" sz="3000" dirty="0">
              <a:solidFill>
                <a:srgbClr val="660033"/>
              </a:solidFill>
              <a:effectLst>
                <a:outerShdw blurRad="38100" dist="38100" dir="2700000" algn="tl">
                  <a:srgbClr val="C0C0C0"/>
                </a:outerShdw>
              </a:effectLst>
              <a:latin typeface="Times New Roman" pitchFamily="18" charset="0"/>
              <a:cs typeface="Times New Roman" pitchFamily="18" charset="0"/>
              <a:sym typeface="Symbol" pitchFamily="18" charset="2"/>
            </a:endParaRPr>
          </a:p>
          <a:p>
            <a:pPr algn="just"/>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(kg)  -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khối</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lượng</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của</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một</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kilomol</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chất</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khí</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đó</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endParaRPr lang="pt-BR" sz="3000" dirty="0">
              <a:solidFill>
                <a:srgbClr val="660033"/>
              </a:solidFill>
              <a:effectLst>
                <a:outerShdw blurRad="38100" dist="38100" dir="2700000" algn="tl">
                  <a:srgbClr val="C0C0C0"/>
                </a:outerShdw>
              </a:effectLst>
              <a:latin typeface="Times New Roman" pitchFamily="18" charset="0"/>
              <a:cs typeface="Times New Roman" pitchFamily="18" charset="0"/>
            </a:endParaRPr>
          </a:p>
          <a:p>
            <a:pPr algn="just"/>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(ví dụ O</a:t>
            </a:r>
            <a:r>
              <a:rPr lang="pt-BR" sz="3000" baseline="-25000" dirty="0">
                <a:solidFill>
                  <a:srgbClr val="660033"/>
                </a:solidFill>
                <a:effectLst>
                  <a:outerShdw blurRad="38100" dist="38100" dir="2700000" algn="tl">
                    <a:srgbClr val="C0C0C0"/>
                  </a:outerShdw>
                </a:effectLst>
                <a:latin typeface="Times New Roman" pitchFamily="18" charset="0"/>
                <a:cs typeface="Times New Roman" pitchFamily="18" charset="0"/>
              </a:rPr>
              <a:t>2</a:t>
            </a:r>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 có =32 Kg/Kmol)</a:t>
            </a:r>
          </a:p>
          <a:p>
            <a:pPr algn="just"/>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V [m</a:t>
            </a:r>
            <a:r>
              <a:rPr lang="pt-BR" sz="3000" baseline="30000" dirty="0">
                <a:solidFill>
                  <a:srgbClr val="660033"/>
                </a:solidFill>
                <a:effectLst>
                  <a:outerShdw blurRad="38100" dist="38100" dir="2700000" algn="tl">
                    <a:srgbClr val="C0C0C0"/>
                  </a:outerShdw>
                </a:effectLst>
                <a:latin typeface="Times New Roman" pitchFamily="18" charset="0"/>
                <a:cs typeface="Times New Roman" pitchFamily="18" charset="0"/>
              </a:rPr>
              <a:t>3</a:t>
            </a:r>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 - thể tích của khối khí đang xét.</a:t>
            </a:r>
          </a:p>
          <a:p>
            <a:pPr algn="just"/>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R = 8,31.10</a:t>
            </a:r>
            <a:r>
              <a:rPr lang="pt-BR" sz="3000" baseline="30000" dirty="0">
                <a:solidFill>
                  <a:srgbClr val="660033"/>
                </a:solidFill>
                <a:effectLst>
                  <a:outerShdw blurRad="38100" dist="38100" dir="2700000" algn="tl">
                    <a:srgbClr val="C0C0C0"/>
                  </a:outerShdw>
                </a:effectLst>
                <a:latin typeface="Times New Roman" pitchFamily="18" charset="0"/>
                <a:cs typeface="Times New Roman" pitchFamily="18" charset="0"/>
              </a:rPr>
              <a:t>3</a:t>
            </a:r>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 (J/kmol.</a:t>
            </a:r>
            <a:r>
              <a:rPr lang="pt-BR" sz="3000" baseline="30000" dirty="0">
                <a:solidFill>
                  <a:srgbClr val="660033"/>
                </a:solidFill>
                <a:effectLst>
                  <a:outerShdw blurRad="38100" dist="38100" dir="2700000" algn="tl">
                    <a:srgbClr val="C0C0C0"/>
                  </a:outerShdw>
                </a:effectLst>
                <a:latin typeface="Times New Roman" pitchFamily="18" charset="0"/>
                <a:cs typeface="Times New Roman" pitchFamily="18" charset="0"/>
              </a:rPr>
              <a:t>o</a:t>
            </a:r>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K) - hằng số khí lý tưởng.</a:t>
            </a:r>
          </a:p>
          <a:p>
            <a:pPr algn="just"/>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T [</a:t>
            </a:r>
            <a:r>
              <a:rPr lang="pt-BR" sz="3000" baseline="30000" dirty="0">
                <a:solidFill>
                  <a:srgbClr val="660033"/>
                </a:solidFill>
                <a:effectLst>
                  <a:outerShdw blurRad="38100" dist="38100" dir="2700000" algn="tl">
                    <a:srgbClr val="C0C0C0"/>
                  </a:outerShdw>
                </a:effectLst>
                <a:latin typeface="Times New Roman" pitchFamily="18" charset="0"/>
                <a:cs typeface="Times New Roman" pitchFamily="18" charset="0"/>
              </a:rPr>
              <a:t>o</a:t>
            </a:r>
            <a:r>
              <a:rPr lang="pt-BR" sz="3000" dirty="0">
                <a:solidFill>
                  <a:srgbClr val="660033"/>
                </a:solidFill>
                <a:effectLst>
                  <a:outerShdw blurRad="38100" dist="38100" dir="2700000" algn="tl">
                    <a:srgbClr val="C0C0C0"/>
                  </a:outerShdw>
                </a:effectLst>
                <a:latin typeface="Times New Roman" pitchFamily="18" charset="0"/>
                <a:cs typeface="Times New Roman" pitchFamily="18" charset="0"/>
              </a:rPr>
              <a:t>K] - nhiệt độ khối khí theo thang nhiệt độ tuyệt đối</a:t>
            </a:r>
            <a:r>
              <a:rPr lang="pt-BR" sz="3000"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7" name="Text Box 5"/>
          <p:cNvSpPr txBox="1">
            <a:spLocks noChangeArrowheads="1"/>
          </p:cNvSpPr>
          <p:nvPr/>
        </p:nvSpPr>
        <p:spPr bwMode="auto">
          <a:xfrm>
            <a:off x="152400" y="990600"/>
            <a:ext cx="8839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Nhiệt</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độ</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thể</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tích</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và</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áp</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suất</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khối</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khí</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cho</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trước</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luôn</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thỏa</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mãn</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phương</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trình</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thực</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 </a:t>
            </a:r>
            <a:r>
              <a:rPr lang="en-US" sz="3000" dirty="0" err="1">
                <a:solidFill>
                  <a:srgbClr val="660033"/>
                </a:solidFill>
                <a:effectLst>
                  <a:outerShdw blurRad="38100" dist="38100" dir="2700000" algn="tl">
                    <a:srgbClr val="C0C0C0"/>
                  </a:outerShdw>
                </a:effectLst>
                <a:latin typeface="Times New Roman" pitchFamily="18" charset="0"/>
                <a:cs typeface="Times New Roman" pitchFamily="18" charset="0"/>
              </a:rPr>
              <a:t>nghiệm</a:t>
            </a:r>
            <a:r>
              <a:rPr lang="en-US" sz="3000" dirty="0">
                <a:solidFill>
                  <a:srgbClr val="660033"/>
                </a:solidFill>
                <a:effectLst>
                  <a:outerShdw blurRad="38100" dist="38100" dir="2700000" algn="tl">
                    <a:srgbClr val="C0C0C0"/>
                  </a:outerShdw>
                </a:effectLst>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31929922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69332"/>
          </a:xfrm>
          <a:prstGeom prst="rect">
            <a:avLst/>
          </a:prstGeom>
          <a:noFill/>
        </p:spPr>
        <p:txBody>
          <a:bodyPr wrap="square">
            <a:spAutoFit/>
          </a:bodyPr>
          <a:lstStyle/>
          <a:p>
            <a:pPr algn="ctr"/>
            <a:r>
              <a:rPr lang="en-US" b="1" dirty="0">
                <a:latin typeface="Times New Roman" pitchFamily="18" charset="0"/>
                <a:cs typeface="Times New Roman" pitchFamily="18" charset="0"/>
              </a:rPr>
              <a:t>II. PHƯƠNG TRÌNH TRẠNG THÁI KHÍ LÝ TƯỞNG</a:t>
            </a:r>
          </a:p>
        </p:txBody>
      </p:sp>
      <p:sp>
        <p:nvSpPr>
          <p:cNvPr id="6" name="Rectangle 5"/>
          <p:cNvSpPr/>
          <p:nvPr/>
        </p:nvSpPr>
        <p:spPr>
          <a:xfrm>
            <a:off x="0" y="364269"/>
            <a:ext cx="9144000" cy="553998"/>
          </a:xfrm>
          <a:prstGeom prst="rect">
            <a:avLst/>
          </a:prstGeom>
          <a:solidFill>
            <a:schemeClr val="tx1"/>
          </a:solidFill>
        </p:spPr>
        <p:txBody>
          <a:bodyPr wrap="square">
            <a:spAutoFit/>
          </a:bodyPr>
          <a:lstStyle/>
          <a:p>
            <a:pPr algn="ctr"/>
            <a:r>
              <a:rPr lang="en-US" sz="3000" b="1" dirty="0">
                <a:solidFill>
                  <a:schemeClr val="bg1"/>
                </a:solidFill>
                <a:latin typeface="Times New Roman" pitchFamily="18" charset="0"/>
                <a:cs typeface="Times New Roman" pitchFamily="18" charset="0"/>
              </a:rPr>
              <a:t>2. MỘT SỐ TRƯỜNG HỢP RIÊNG</a:t>
            </a:r>
            <a:endParaRPr lang="en-US" sz="3000" b="1" u="sng" dirty="0">
              <a:solidFill>
                <a:schemeClr val="bg1"/>
              </a:solidFill>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40963651"/>
              </p:ext>
            </p:extLst>
          </p:nvPr>
        </p:nvGraphicFramePr>
        <p:xfrm>
          <a:off x="304801" y="1066800"/>
          <a:ext cx="8534399" cy="5148453"/>
        </p:xfrm>
        <a:graphic>
          <a:graphicData uri="http://schemas.openxmlformats.org/drawingml/2006/table">
            <a:tbl>
              <a:tblPr firstRow="1" bandRow="1">
                <a:tableStyleId>{5C22544A-7EE6-4342-B048-85BDC9FD1C3A}</a:tableStyleId>
              </a:tblPr>
              <a:tblGrid>
                <a:gridCol w="1066799">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370840">
                <a:tc>
                  <a:txBody>
                    <a:bodyPr/>
                    <a:lstStyle/>
                    <a:p>
                      <a:pPr algn="ctr">
                        <a:lnSpc>
                          <a:spcPct val="100000"/>
                        </a:lnSpc>
                      </a:pPr>
                      <a:r>
                        <a:rPr lang="en-US" sz="3000" dirty="0">
                          <a:solidFill>
                            <a:srgbClr val="FF0000"/>
                          </a:solidFill>
                          <a:latin typeface="Times New Roman" pitchFamily="18" charset="0"/>
                          <a:cs typeface="Times New Roman" pitchFamily="18" charset="0"/>
                        </a:rPr>
                        <a:t>STT</a:t>
                      </a:r>
                      <a:endParaRPr lang="vi-VN" sz="3000" dirty="0">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3000" dirty="0">
                          <a:solidFill>
                            <a:srgbClr val="FF0000"/>
                          </a:solidFill>
                          <a:latin typeface="Times New Roman" pitchFamily="18" charset="0"/>
                          <a:cs typeface="Times New Roman" pitchFamily="18" charset="0"/>
                        </a:rPr>
                        <a:t>QUÁ</a:t>
                      </a:r>
                      <a:r>
                        <a:rPr lang="en-US" sz="3000" baseline="0" dirty="0">
                          <a:solidFill>
                            <a:srgbClr val="FF0000"/>
                          </a:solidFill>
                          <a:latin typeface="Times New Roman" pitchFamily="18" charset="0"/>
                          <a:cs typeface="Times New Roman" pitchFamily="18" charset="0"/>
                        </a:rPr>
                        <a:t> TRÌNH</a:t>
                      </a:r>
                      <a:endParaRPr lang="vi-VN" sz="3000" dirty="0">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3000" dirty="0">
                          <a:solidFill>
                            <a:srgbClr val="FF0000"/>
                          </a:solidFill>
                          <a:latin typeface="Times New Roman" pitchFamily="18" charset="0"/>
                          <a:cs typeface="Times New Roman" pitchFamily="18" charset="0"/>
                        </a:rPr>
                        <a:t>TRẠNG</a:t>
                      </a:r>
                      <a:r>
                        <a:rPr lang="en-US" sz="3000" baseline="0" dirty="0">
                          <a:solidFill>
                            <a:srgbClr val="FF0000"/>
                          </a:solidFill>
                          <a:latin typeface="Times New Roman" pitchFamily="18" charset="0"/>
                          <a:cs typeface="Times New Roman" pitchFamily="18" charset="0"/>
                        </a:rPr>
                        <a:t> THÁI</a:t>
                      </a:r>
                      <a:endParaRPr lang="vi-VN" sz="3000" dirty="0">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US" sz="3000" dirty="0">
                          <a:solidFill>
                            <a:srgbClr val="FF0000"/>
                          </a:solidFill>
                          <a:latin typeface="Times New Roman" pitchFamily="18" charset="0"/>
                          <a:cs typeface="Times New Roman" pitchFamily="18" charset="0"/>
                        </a:rPr>
                        <a:t>GHI</a:t>
                      </a:r>
                      <a:r>
                        <a:rPr lang="en-US" sz="3000" baseline="0" dirty="0">
                          <a:solidFill>
                            <a:srgbClr val="FF0000"/>
                          </a:solidFill>
                          <a:latin typeface="Times New Roman" pitchFamily="18" charset="0"/>
                          <a:cs typeface="Times New Roman" pitchFamily="18" charset="0"/>
                        </a:rPr>
                        <a:t> CHÚ</a:t>
                      </a:r>
                      <a:endParaRPr lang="vi-VN" sz="3000" dirty="0">
                        <a:solidFill>
                          <a:srgbClr val="FF0000"/>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lnSpc>
                          <a:spcPct val="150000"/>
                        </a:lnSpc>
                      </a:pPr>
                      <a:r>
                        <a:rPr lang="en-US" sz="3000" dirty="0">
                          <a:latin typeface="Times New Roman" pitchFamily="18" charset="0"/>
                          <a:cs typeface="Times New Roman" pitchFamily="18" charset="0"/>
                        </a:rPr>
                        <a:t>1</a:t>
                      </a: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3000" dirty="0" err="1">
                          <a:latin typeface="Times New Roman" pitchFamily="18" charset="0"/>
                          <a:cs typeface="Times New Roman" pitchFamily="18" charset="0"/>
                        </a:rPr>
                        <a:t>Đẳng</a:t>
                      </a:r>
                      <a:r>
                        <a:rPr lang="en-US" sz="3000" baseline="0" dirty="0">
                          <a:latin typeface="Times New Roman" pitchFamily="18" charset="0"/>
                          <a:cs typeface="Times New Roman" pitchFamily="18" charset="0"/>
                        </a:rPr>
                        <a:t> </a:t>
                      </a:r>
                      <a:r>
                        <a:rPr lang="en-US" sz="3000" baseline="0" dirty="0" err="1">
                          <a:latin typeface="Times New Roman" pitchFamily="18" charset="0"/>
                          <a:cs typeface="Times New Roman" pitchFamily="18" charset="0"/>
                        </a:rPr>
                        <a:t>nhiệt</a:t>
                      </a:r>
                      <a:endParaRPr lang="en-US" sz="3000" baseline="0" dirty="0">
                        <a:latin typeface="Times New Roman" pitchFamily="18" charset="0"/>
                        <a:cs typeface="Times New Roman" pitchFamily="18" charset="0"/>
                      </a:endParaRPr>
                    </a:p>
                    <a:p>
                      <a:pPr algn="ctr">
                        <a:lnSpc>
                          <a:spcPct val="150000"/>
                        </a:lnSpc>
                      </a:pPr>
                      <a:r>
                        <a:rPr lang="en-US" sz="3000" baseline="0" dirty="0">
                          <a:latin typeface="Times New Roman" pitchFamily="18" charset="0"/>
                          <a:cs typeface="Times New Roman" pitchFamily="18" charset="0"/>
                        </a:rPr>
                        <a:t>T = </a:t>
                      </a:r>
                      <a:r>
                        <a:rPr lang="en-US" sz="3000" baseline="0" dirty="0" err="1">
                          <a:latin typeface="Times New Roman" pitchFamily="18" charset="0"/>
                          <a:cs typeface="Times New Roman" pitchFamily="18" charset="0"/>
                        </a:rPr>
                        <a:t>const</a:t>
                      </a:r>
                      <a:endParaRPr lang="en-US" sz="3000" baseline="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err="1">
                          <a:latin typeface="Times New Roman" pitchFamily="18" charset="0"/>
                          <a:cs typeface="Times New Roman" pitchFamily="18" charset="0"/>
                        </a:rPr>
                        <a:t>Định</a:t>
                      </a:r>
                      <a:r>
                        <a:rPr lang="en-US" sz="3000" baseline="0" dirty="0">
                          <a:latin typeface="Times New Roman" pitchFamily="18" charset="0"/>
                          <a:cs typeface="Times New Roman" pitchFamily="18" charset="0"/>
                        </a:rPr>
                        <a:t> </a:t>
                      </a:r>
                      <a:r>
                        <a:rPr lang="en-US" sz="3000" baseline="0" dirty="0" err="1">
                          <a:latin typeface="Times New Roman" pitchFamily="18" charset="0"/>
                          <a:cs typeface="Times New Roman" pitchFamily="18" charset="0"/>
                        </a:rPr>
                        <a:t>luật</a:t>
                      </a:r>
                      <a:endParaRPr lang="en-US" sz="3000" baseline="0" dirty="0">
                        <a:latin typeface="Times New Roman" pitchFamily="18" charset="0"/>
                        <a:cs typeface="Times New Roman" pitchFamily="18" charset="0"/>
                      </a:endParaRPr>
                    </a:p>
                    <a:p>
                      <a:pPr algn="ctr"/>
                      <a:r>
                        <a:rPr lang="en-US" sz="3000" baseline="0" dirty="0" err="1">
                          <a:latin typeface="Times New Roman" pitchFamily="18" charset="0"/>
                          <a:cs typeface="Times New Roman" pitchFamily="18" charset="0"/>
                        </a:rPr>
                        <a:t>Boile</a:t>
                      </a:r>
                      <a:r>
                        <a:rPr lang="en-US" sz="3000" baseline="0" dirty="0">
                          <a:latin typeface="Times New Roman" pitchFamily="18" charset="0"/>
                          <a:cs typeface="Times New Roman" pitchFamily="18" charset="0"/>
                        </a:rPr>
                        <a:t> – </a:t>
                      </a:r>
                      <a:r>
                        <a:rPr lang="en-US" sz="3000" baseline="0" dirty="0" err="1">
                          <a:latin typeface="Times New Roman" pitchFamily="18" charset="0"/>
                          <a:cs typeface="Times New Roman" pitchFamily="18" charset="0"/>
                        </a:rPr>
                        <a:t>Mariotte</a:t>
                      </a: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lnSpc>
                          <a:spcPct val="150000"/>
                        </a:lnSpc>
                      </a:pPr>
                      <a:r>
                        <a:rPr lang="en-US" sz="3000" dirty="0">
                          <a:latin typeface="Times New Roman" pitchFamily="18" charset="0"/>
                          <a:cs typeface="Times New Roman" pitchFamily="18" charset="0"/>
                        </a:rPr>
                        <a:t>2</a:t>
                      </a: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3000" dirty="0" err="1">
                          <a:latin typeface="Times New Roman" pitchFamily="18" charset="0"/>
                          <a:cs typeface="Times New Roman" pitchFamily="18" charset="0"/>
                        </a:rPr>
                        <a:t>Đẳng</a:t>
                      </a:r>
                      <a:r>
                        <a:rPr lang="en-US" sz="3000" baseline="0" dirty="0">
                          <a:latin typeface="Times New Roman" pitchFamily="18" charset="0"/>
                          <a:cs typeface="Times New Roman" pitchFamily="18" charset="0"/>
                        </a:rPr>
                        <a:t> </a:t>
                      </a:r>
                      <a:r>
                        <a:rPr lang="en-US" sz="3000" baseline="0" dirty="0" err="1">
                          <a:latin typeface="Times New Roman" pitchFamily="18" charset="0"/>
                          <a:cs typeface="Times New Roman" pitchFamily="18" charset="0"/>
                        </a:rPr>
                        <a:t>áp</a:t>
                      </a:r>
                      <a:endParaRPr lang="en-US" sz="3000" baseline="0" dirty="0">
                        <a:latin typeface="Times New Roman" pitchFamily="18" charset="0"/>
                        <a:cs typeface="Times New Roman" pitchFamily="18" charset="0"/>
                      </a:endParaRPr>
                    </a:p>
                    <a:p>
                      <a:pPr algn="ctr">
                        <a:lnSpc>
                          <a:spcPct val="150000"/>
                        </a:lnSpc>
                      </a:pPr>
                      <a:r>
                        <a:rPr lang="en-US" sz="3000" baseline="0" dirty="0">
                          <a:latin typeface="Times New Roman" pitchFamily="18" charset="0"/>
                          <a:cs typeface="Times New Roman" pitchFamily="18" charset="0"/>
                        </a:rPr>
                        <a:t>P = </a:t>
                      </a:r>
                      <a:r>
                        <a:rPr lang="en-US" sz="3000" baseline="0" dirty="0" err="1">
                          <a:latin typeface="Times New Roman" pitchFamily="18" charset="0"/>
                          <a:cs typeface="Times New Roman" pitchFamily="18" charset="0"/>
                        </a:rPr>
                        <a:t>const</a:t>
                      </a:r>
                      <a:endParaRPr lang="en-US" sz="3000" baseline="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err="1">
                          <a:latin typeface="Times New Roman" pitchFamily="18" charset="0"/>
                          <a:cs typeface="Times New Roman" pitchFamily="18" charset="0"/>
                        </a:rPr>
                        <a:t>Định</a:t>
                      </a:r>
                      <a:r>
                        <a:rPr lang="en-US" sz="3000" baseline="0" dirty="0">
                          <a:latin typeface="Times New Roman" pitchFamily="18" charset="0"/>
                          <a:cs typeface="Times New Roman" pitchFamily="18" charset="0"/>
                        </a:rPr>
                        <a:t> </a:t>
                      </a:r>
                      <a:r>
                        <a:rPr lang="en-US" sz="3000" baseline="0" dirty="0" err="1">
                          <a:latin typeface="Times New Roman" pitchFamily="18" charset="0"/>
                          <a:cs typeface="Times New Roman" pitchFamily="18" charset="0"/>
                        </a:rPr>
                        <a:t>luật</a:t>
                      </a:r>
                      <a:r>
                        <a:rPr lang="en-US" sz="3000" baseline="0" dirty="0">
                          <a:latin typeface="Times New Roman" pitchFamily="18" charset="0"/>
                          <a:cs typeface="Times New Roman" pitchFamily="18" charset="0"/>
                        </a:rPr>
                        <a:t> </a:t>
                      </a:r>
                    </a:p>
                    <a:p>
                      <a:pPr algn="ctr"/>
                      <a:r>
                        <a:rPr lang="en-US" sz="3000" baseline="0" dirty="0">
                          <a:latin typeface="Times New Roman" pitchFamily="18" charset="0"/>
                          <a:cs typeface="Times New Roman" pitchFamily="18" charset="0"/>
                        </a:rPr>
                        <a:t>Gay-Lussac</a:t>
                      </a: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lnSpc>
                          <a:spcPct val="150000"/>
                        </a:lnSpc>
                      </a:pPr>
                      <a:r>
                        <a:rPr lang="en-US" sz="3000" dirty="0">
                          <a:latin typeface="Times New Roman" pitchFamily="18" charset="0"/>
                          <a:cs typeface="Times New Roman" pitchFamily="18" charset="0"/>
                        </a:rPr>
                        <a:t>3</a:t>
                      </a: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3000" dirty="0" err="1">
                          <a:latin typeface="Times New Roman" pitchFamily="18" charset="0"/>
                          <a:cs typeface="Times New Roman" pitchFamily="18" charset="0"/>
                        </a:rPr>
                        <a:t>Đẳng</a:t>
                      </a:r>
                      <a:r>
                        <a:rPr lang="en-US" sz="3000" baseline="0" dirty="0">
                          <a:latin typeface="Times New Roman" pitchFamily="18" charset="0"/>
                          <a:cs typeface="Times New Roman" pitchFamily="18" charset="0"/>
                        </a:rPr>
                        <a:t> </a:t>
                      </a:r>
                      <a:r>
                        <a:rPr lang="en-US" sz="3000" baseline="0" dirty="0" err="1">
                          <a:latin typeface="Times New Roman" pitchFamily="18" charset="0"/>
                          <a:cs typeface="Times New Roman" pitchFamily="18" charset="0"/>
                        </a:rPr>
                        <a:t>tích</a:t>
                      </a:r>
                      <a:endParaRPr lang="en-US" sz="3000" baseline="0" dirty="0">
                        <a:latin typeface="Times New Roman" pitchFamily="18" charset="0"/>
                        <a:cs typeface="Times New Roman" pitchFamily="18" charset="0"/>
                      </a:endParaRPr>
                    </a:p>
                    <a:p>
                      <a:pPr algn="ctr">
                        <a:lnSpc>
                          <a:spcPct val="150000"/>
                        </a:lnSpc>
                      </a:pPr>
                      <a:r>
                        <a:rPr lang="en-US" sz="3000" baseline="0" dirty="0">
                          <a:latin typeface="Times New Roman" pitchFamily="18" charset="0"/>
                          <a:cs typeface="Times New Roman" pitchFamily="18" charset="0"/>
                        </a:rPr>
                        <a:t>V = </a:t>
                      </a:r>
                      <a:r>
                        <a:rPr lang="en-US" sz="3000" baseline="0" dirty="0" err="1">
                          <a:latin typeface="Times New Roman" pitchFamily="18" charset="0"/>
                          <a:cs typeface="Times New Roman" pitchFamily="18" charset="0"/>
                        </a:rPr>
                        <a:t>const</a:t>
                      </a:r>
                      <a:endParaRPr lang="en-US" sz="3000" baseline="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dirty="0" err="1">
                          <a:latin typeface="Times New Roman" pitchFamily="18" charset="0"/>
                          <a:cs typeface="Times New Roman" pitchFamily="18" charset="0"/>
                        </a:rPr>
                        <a:t>Định</a:t>
                      </a:r>
                      <a:r>
                        <a:rPr lang="en-US" sz="3000" baseline="0" dirty="0">
                          <a:latin typeface="Times New Roman" pitchFamily="18" charset="0"/>
                          <a:cs typeface="Times New Roman" pitchFamily="18" charset="0"/>
                        </a:rPr>
                        <a:t> </a:t>
                      </a:r>
                      <a:r>
                        <a:rPr lang="en-US" sz="3000" baseline="0" dirty="0" err="1">
                          <a:latin typeface="Times New Roman" pitchFamily="18" charset="0"/>
                          <a:cs typeface="Times New Roman" pitchFamily="18" charset="0"/>
                        </a:rPr>
                        <a:t>luật</a:t>
                      </a:r>
                      <a:r>
                        <a:rPr lang="en-US" sz="3000" baseline="0" dirty="0">
                          <a:latin typeface="Times New Roman" pitchFamily="18" charset="0"/>
                          <a:cs typeface="Times New Roman" pitchFamily="18" charset="0"/>
                        </a:rPr>
                        <a:t> Charles</a:t>
                      </a:r>
                      <a:endParaRPr lang="vi-VN" sz="3000"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28088877"/>
              </p:ext>
            </p:extLst>
          </p:nvPr>
        </p:nvGraphicFramePr>
        <p:xfrm>
          <a:off x="3597275" y="2560638"/>
          <a:ext cx="1739900" cy="373062"/>
        </p:xfrm>
        <a:graphic>
          <a:graphicData uri="http://schemas.openxmlformats.org/presentationml/2006/ole">
            <mc:AlternateContent xmlns:mc="http://schemas.openxmlformats.org/markup-compatibility/2006">
              <mc:Choice xmlns:v="urn:schemas-microsoft-com:vml" Requires="v">
                <p:oleObj name="Equation" r:id="rId2" imgW="838080" imgH="190440" progId="Equation.DSMT4">
                  <p:embed/>
                </p:oleObj>
              </mc:Choice>
              <mc:Fallback>
                <p:oleObj name="Equation" r:id="rId2" imgW="838080" imgH="190440" progId="Equation.DSMT4">
                  <p:embed/>
                  <p:pic>
                    <p:nvPicPr>
                      <p:cNvPr id="0" name="Object 6"/>
                      <p:cNvPicPr>
                        <a:picLocks noChangeAspect="1" noChangeArrowheads="1"/>
                      </p:cNvPicPr>
                      <p:nvPr/>
                    </p:nvPicPr>
                    <p:blipFill>
                      <a:blip r:embed="rId3"/>
                      <a:srcRect/>
                      <a:stretch>
                        <a:fillRect/>
                      </a:stretch>
                    </p:blipFill>
                    <p:spPr bwMode="auto">
                      <a:xfrm>
                        <a:off x="3597275" y="2560638"/>
                        <a:ext cx="1739900" cy="373062"/>
                      </a:xfrm>
                      <a:prstGeom prst="rect">
                        <a:avLst/>
                      </a:prstGeom>
                      <a:noFill/>
                      <a:ln>
                        <a:solidFill>
                          <a:srgbClr val="FF0000"/>
                        </a:solid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99415279"/>
              </p:ext>
            </p:extLst>
          </p:nvPr>
        </p:nvGraphicFramePr>
        <p:xfrm>
          <a:off x="3657600" y="3962400"/>
          <a:ext cx="1582737" cy="869950"/>
        </p:xfrm>
        <a:graphic>
          <a:graphicData uri="http://schemas.openxmlformats.org/presentationml/2006/ole">
            <mc:AlternateContent xmlns:mc="http://schemas.openxmlformats.org/markup-compatibility/2006">
              <mc:Choice xmlns:v="urn:schemas-microsoft-com:vml" Requires="v">
                <p:oleObj name="Equation" r:id="rId4" imgW="761760" imgH="444240" progId="Equation.DSMT4">
                  <p:embed/>
                </p:oleObj>
              </mc:Choice>
              <mc:Fallback>
                <p:oleObj name="Equation" r:id="rId4" imgW="761760" imgH="44424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3962400"/>
                        <a:ext cx="1582737" cy="869950"/>
                      </a:xfrm>
                      <a:prstGeom prst="rect">
                        <a:avLst/>
                      </a:prstGeom>
                      <a:noFill/>
                      <a:ln>
                        <a:solidFill>
                          <a:srgbClr val="FF0000"/>
                        </a:solid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16751183"/>
              </p:ext>
            </p:extLst>
          </p:nvPr>
        </p:nvGraphicFramePr>
        <p:xfrm>
          <a:off x="3683000" y="5334000"/>
          <a:ext cx="1530350" cy="869950"/>
        </p:xfrm>
        <a:graphic>
          <a:graphicData uri="http://schemas.openxmlformats.org/presentationml/2006/ole">
            <mc:AlternateContent xmlns:mc="http://schemas.openxmlformats.org/markup-compatibility/2006">
              <mc:Choice xmlns:v="urn:schemas-microsoft-com:vml" Requires="v">
                <p:oleObj name="Equation" r:id="rId6" imgW="736560" imgH="444240" progId="Equation.DSMT4">
                  <p:embed/>
                </p:oleObj>
              </mc:Choice>
              <mc:Fallback>
                <p:oleObj name="Equation" r:id="rId6" imgW="736560" imgH="444240" progId="Equation.DSMT4">
                  <p:embed/>
                  <p:pic>
                    <p:nvPicPr>
                      <p:cNvPr id="0" name="Object 4"/>
                      <p:cNvPicPr>
                        <a:picLocks noChangeAspect="1" noChangeArrowheads="1"/>
                      </p:cNvPicPr>
                      <p:nvPr/>
                    </p:nvPicPr>
                    <p:blipFill>
                      <a:blip r:embed="rId7"/>
                      <a:srcRect/>
                      <a:stretch>
                        <a:fillRect/>
                      </a:stretch>
                    </p:blipFill>
                    <p:spPr bwMode="auto">
                      <a:xfrm>
                        <a:off x="3683000" y="5334000"/>
                        <a:ext cx="1530350" cy="869950"/>
                      </a:xfrm>
                      <a:prstGeom prst="rect">
                        <a:avLst/>
                      </a:prstGeom>
                      <a:noFill/>
                      <a:ln>
                        <a:solidFill>
                          <a:srgbClr val="FF0000"/>
                        </a:solidFill>
                      </a:ln>
                    </p:spPr>
                  </p:pic>
                </p:oleObj>
              </mc:Fallback>
            </mc:AlternateContent>
          </a:graphicData>
        </a:graphic>
      </p:graphicFrame>
    </p:spTree>
    <p:extLst>
      <p:ext uri="{BB962C8B-B14F-4D97-AF65-F5344CB8AC3E}">
        <p14:creationId xmlns:p14="http://schemas.microsoft.com/office/powerpoint/2010/main" val="259815603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988</TotalTime>
  <Words>1559</Words>
  <Application>Microsoft Office PowerPoint</Application>
  <PresentationFormat>On-screen Show (4:3)</PresentationFormat>
  <Paragraphs>159</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Times New Roman</vt:lpstr>
      <vt:lpstr>Wingdings</vt:lpstr>
      <vt:lpstr>Clarity</vt:lpstr>
      <vt:lpstr>Equation</vt:lpstr>
      <vt:lpstr>Chương 7  KHÍ LÝ TƯỞNG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  KHÍ LÝ TƯỞNG</dc:title>
  <dc:creator>Ngan</dc:creator>
  <cp:lastModifiedBy>Van Anh Cuong Le</cp:lastModifiedBy>
  <cp:revision>138</cp:revision>
  <dcterms:created xsi:type="dcterms:W3CDTF">2009-11-08T14:19:29Z</dcterms:created>
  <dcterms:modified xsi:type="dcterms:W3CDTF">2020-12-08T23:24:44Z</dcterms:modified>
</cp:coreProperties>
</file>