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3"/>
  </p:sldMasterIdLst>
  <p:notesMasterIdLst>
    <p:notesMasterId r:id="rId38"/>
  </p:notesMasterIdLst>
  <p:handoutMasterIdLst>
    <p:handoutMasterId r:id="rId39"/>
  </p:handoutMasterIdLst>
  <p:sldIdLst>
    <p:sldId id="376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56" r:id="rId13"/>
    <p:sldId id="457" r:id="rId14"/>
    <p:sldId id="423" r:id="rId15"/>
    <p:sldId id="424" r:id="rId16"/>
    <p:sldId id="425" r:id="rId17"/>
    <p:sldId id="453" r:id="rId18"/>
    <p:sldId id="428" r:id="rId19"/>
    <p:sldId id="459" r:id="rId20"/>
    <p:sldId id="430" r:id="rId21"/>
    <p:sldId id="431" r:id="rId22"/>
    <p:sldId id="432" r:id="rId23"/>
    <p:sldId id="433" r:id="rId24"/>
    <p:sldId id="454" r:id="rId25"/>
    <p:sldId id="434" r:id="rId26"/>
    <p:sldId id="440" r:id="rId27"/>
    <p:sldId id="443" r:id="rId28"/>
    <p:sldId id="444" r:id="rId29"/>
    <p:sldId id="445" r:id="rId30"/>
    <p:sldId id="447" r:id="rId31"/>
    <p:sldId id="448" r:id="rId32"/>
    <p:sldId id="455" r:id="rId33"/>
    <p:sldId id="437" r:id="rId34"/>
    <p:sldId id="438" r:id="rId35"/>
    <p:sldId id="442" r:id="rId36"/>
    <p:sldId id="451" r:id="rId37"/>
  </p:sldIdLst>
  <p:sldSz cx="12192000" cy="6858000"/>
  <p:notesSz cx="6784975" cy="9856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CCFF"/>
    <a:srgbClr val="CCFFFF"/>
    <a:srgbClr val="0066FF"/>
    <a:srgbClr val="CCECFF"/>
    <a:srgbClr val="FF5050"/>
    <a:srgbClr val="009900"/>
    <a:srgbClr val="0033CC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82" autoAdjust="0"/>
  </p:normalViewPr>
  <p:slideViewPr>
    <p:cSldViewPr>
      <p:cViewPr varScale="1">
        <p:scale>
          <a:sx n="65" d="100"/>
          <a:sy n="65" d="100"/>
        </p:scale>
        <p:origin x="6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648"/>
      </p:cViewPr>
      <p:guideLst>
        <p:guide orient="horz" pos="2167"/>
        <p:guide pos="291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99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3" y="746125"/>
            <a:ext cx="6545262" cy="368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681538"/>
            <a:ext cx="4976812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0051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00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 smtClean="0">
                <a:latin typeface="Arial" charset="0"/>
              </a:defRPr>
            </a:lvl1pPr>
          </a:lstStyle>
          <a:p>
            <a:pPr>
              <a:defRPr/>
            </a:pPr>
            <a:fld id="{6F73246D-02BB-461D-823D-487AB6E1A5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4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9C3CA44E-CC5E-4E28-BF84-3A65885CCE5B}" type="slidenum">
              <a:rPr lang="en-GB" sz="1000">
                <a:latin typeface="Arial" charset="0"/>
              </a:rPr>
              <a:pPr/>
              <a:t>1</a:t>
            </a:fld>
            <a:endParaRPr lang="en-GB" sz="1000" dirty="0">
              <a:latin typeface="Arial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3" y="746125"/>
            <a:ext cx="6545262" cy="3683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14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8483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7222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762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9723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2562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76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9043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37114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53566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19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98795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7C9A4F-5CE7-4443-B25D-B5AB2799076E}" type="slidenum">
              <a:rPr lang="zh-CN" altLang="en-GB" smtClean="0"/>
              <a:pPr/>
              <a:t>2</a:t>
            </a:fld>
            <a:endParaRPr lang="en-GB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7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9980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819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2773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6325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866870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14795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302789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1545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65657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03244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452D6C-C7A2-40C6-9197-E6F6F3660151}" type="slidenum">
              <a:rPr lang="zh-CN" altLang="en-GB" smtClean="0"/>
              <a:pPr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245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46122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31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30159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32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51152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C11A3-859B-4DA1-AB7E-8FB61097C294}" type="slidenum">
              <a:rPr lang="zh-CN" altLang="en-GB" smtClean="0"/>
              <a:pPr/>
              <a:t>33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2756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0248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54584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4898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436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8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280988" y="536575"/>
            <a:ext cx="7359651" cy="4140200"/>
          </a:xfrm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GB"/>
              <a:t>Fundaments of Programming </a:t>
            </a:r>
            <a:endParaRPr lang="en-GB" altLang="zh-CN"/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GB"/>
              <a:t>Lecture 1</a:t>
            </a:r>
            <a:endParaRPr lang="en-GB" altLang="zh-CN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B094-B8AB-4A4A-81CA-001C1ED58FE7}" type="slidenum">
              <a:rPr lang="zh-CN" altLang="en-GB" smtClean="0"/>
              <a:pPr/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19449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4800" y="2743200"/>
            <a:ext cx="58928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65C40F34-B04C-4010-AF6A-290752D05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0"/>
            <a:ext cx="2997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788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D74EC182-B4D6-430F-90F4-6447F58F8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7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11988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66800"/>
            <a:ext cx="108712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919D6695-9D65-41CD-B358-D1B6D5FA5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3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6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2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066800"/>
            <a:ext cx="5334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89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3AB58B8B-E877-4321-9F0F-4A9028D7E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29B76250-1D13-463E-9B75-237760DF6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6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213905C-15B9-438C-8FFC-2EF2972A8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447ACB60-1944-4C41-8F75-FA99A6836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40800" y="63246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Reference 8</a:t>
            </a:r>
            <a:br>
              <a:rPr lang="en-US"/>
            </a:br>
            <a:r>
              <a:rPr lang="en-US"/>
              <a:t> Slide </a:t>
            </a:r>
            <a:fld id="{7D769E21-3D3B-4426-B1FE-79E4771159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066800"/>
            <a:ext cx="10871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6"/>
          <p:cNvSpPr>
            <a:spLocks noChangeArrowheads="1"/>
          </p:cNvSpPr>
          <p:nvPr userDrawn="1"/>
        </p:nvSpPr>
        <p:spPr bwMode="auto">
          <a:xfrm>
            <a:off x="3886200" y="6341167"/>
            <a:ext cx="3740149" cy="4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IT,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     Year 2 (2024/25), Semester 4</a:t>
            </a:r>
          </a:p>
        </p:txBody>
      </p:sp>
      <p:sp>
        <p:nvSpPr>
          <p:cNvPr id="1029" name="Line 17"/>
          <p:cNvSpPr>
            <a:spLocks noChangeShapeType="1"/>
          </p:cNvSpPr>
          <p:nvPr userDrawn="1"/>
        </p:nvSpPr>
        <p:spPr bwMode="auto">
          <a:xfrm>
            <a:off x="609600" y="6248400"/>
            <a:ext cx="1087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43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0" scaled="1"/>
            <a:tileRect/>
          </a:gradFill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0"/>
            <a:ext cx="11988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" name="Rectangle 15"/>
          <p:cNvSpPr txBox="1">
            <a:spLocks noChangeArrowheads="1"/>
          </p:cNvSpPr>
          <p:nvPr userDrawn="1"/>
        </p:nvSpPr>
        <p:spPr bwMode="auto">
          <a:xfrm>
            <a:off x="8839200" y="6311153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AC737DDC-275D-4A59-B60C-94ACFB3E4BD4}" type="slidenum">
              <a:rPr lang="en-US" sz="1200" smtClean="0"/>
              <a:t>‹#›</a:t>
            </a:fld>
            <a:endParaRPr lang="en-US" sz="1200" dirty="0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3677B6B-EC88-4661-B0DE-D96D33FA77A6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0AEBB-DF15-2347-5A18-2032C1F9E39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9" y="6274411"/>
            <a:ext cx="1676400" cy="557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Segoe UI" panose="020B0502040204020203" pitchFamily="34" charset="0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rgbClr val="0070C0"/>
          </a:solidFill>
          <a:latin typeface="Segoe UI" panose="020B0502040204020203" pitchFamily="34" charset="0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Segoe UI" panose="020B0502040204020203" pitchFamily="34" charset="0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Segoe UI" panose="020B0502040204020203" pitchFamily="34" charset="0"/>
          <a:cs typeface="Segoe UI" panose="020B0502040204020203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-9040" y="-7749"/>
            <a:ext cx="1828800" cy="6858000"/>
          </a:xfrm>
          <a:prstGeom prst="rect">
            <a:avLst/>
          </a:prstGeom>
          <a:gradFill flip="none" rotWithShape="1">
            <a:gsLst>
              <a:gs pos="74000">
                <a:srgbClr val="0066FF">
                  <a:alpha val="70000"/>
                  <a:lumMod val="92000"/>
                </a:srgbClr>
              </a:gs>
              <a:gs pos="0">
                <a:srgbClr val="0033CC"/>
              </a:gs>
              <a:gs pos="100000">
                <a:schemeClr val="bg1"/>
              </a:gs>
            </a:gsLst>
            <a:lin ang="5400000" scaled="1"/>
            <a:tileRect/>
          </a:gradFill>
          <a:ln w="2857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3321" y="1600200"/>
            <a:ext cx="5410200" cy="2057400"/>
          </a:xfrm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endParaRPr lang="en-GB" sz="4400" b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 13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133600" y="1066801"/>
            <a:ext cx="609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-9040" y="144651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latin typeface="Tahoma" pitchFamily="34" charset="0"/>
              </a:rPr>
              <a:t>DSA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828800" y="5622926"/>
            <a:ext cx="1143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4313321" y="4150111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Structures and Algorithms (DSA)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Diploma in IT,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dirty="0">
                <a:latin typeface="Segoe UI" panose="020B0502040204020203" pitchFamily="34" charset="0"/>
                <a:cs typeface="Segoe UI" panose="020B0502040204020203" pitchFamily="34" charset="0"/>
              </a:rPr>
              <a:t>Year 2 (2024/25), Semester 4</a:t>
            </a:r>
            <a:endParaRPr kumimoji="1" lang="en-GB" sz="4000" dirty="0"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V="1">
            <a:off x="1819760" y="1066802"/>
            <a:ext cx="10372240" cy="40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191000" y="1752601"/>
            <a:ext cx="5638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AVL Trees</a:t>
            </a:r>
            <a:endParaRPr kumimoji="1" lang="en-GB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FAE0E733-FFBC-FC8F-E2B6-B7D9D904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130288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z="1200" dirty="0"/>
              <a:t>  Last Update: 18 Dec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8461B-3C30-9ED4-67D7-DC9B94A560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0"/>
            <a:ext cx="3124200" cy="10391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AVL Trees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6B246-CBE6-454F-BE8C-483ED5118C25}"/>
              </a:ext>
            </a:extLst>
          </p:cNvPr>
          <p:cNvSpPr txBox="1"/>
          <p:nvPr/>
        </p:nvSpPr>
        <p:spPr>
          <a:xfrm>
            <a:off x="1828800" y="1016246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>
                <a:latin typeface="Avenir Next LT Pro" panose="020B0504020202020204" pitchFamily="34" charset="0"/>
              </a:rPr>
              <a:t>(a)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08EB-6EE1-483A-A23F-75015C51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23973"/>
            <a:ext cx="838200" cy="830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C98875-72FD-4930-A8F9-F055AF95A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016246"/>
            <a:ext cx="1485900" cy="2908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6A307C9-DEF1-4B53-8570-834424DB6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023" y="1078727"/>
            <a:ext cx="2181225" cy="45460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6327C4-1936-49F7-B5BE-C79E3030C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2370" y="1054483"/>
            <a:ext cx="2063971" cy="4470155"/>
          </a:xfrm>
          <a:prstGeom prst="rect">
            <a:avLst/>
          </a:prstGeom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390AAFF4-C1F7-4F5D-9C7F-D8CB5F64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5624807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An AVL tree re-balance itself by “rotating” the nodes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9F72F23B-16E3-4F61-9DEB-1E2CCF041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0601" y="2654265"/>
            <a:ext cx="536693" cy="34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25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AVL Trees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6B246-CBE6-454F-BE8C-483ED5118C25}"/>
              </a:ext>
            </a:extLst>
          </p:cNvPr>
          <p:cNvSpPr txBox="1"/>
          <p:nvPr/>
        </p:nvSpPr>
        <p:spPr>
          <a:xfrm>
            <a:off x="1676400" y="1016966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(a) Add 80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6A505-61DB-4968-A2A4-D3DED0B6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1633763"/>
            <a:ext cx="2295525" cy="3143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FBA0F-F52E-4DB8-BF5D-CA947EBE95B8}"/>
              </a:ext>
            </a:extLst>
          </p:cNvPr>
          <p:cNvSpPr txBox="1"/>
          <p:nvPr/>
        </p:nvSpPr>
        <p:spPr>
          <a:xfrm>
            <a:off x="4778297" y="10162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(b) Add 90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938A3-E05A-47E1-A1E6-07D6685E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84" y="1616449"/>
            <a:ext cx="2886075" cy="3995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D1DC9-F516-4F2F-B2A4-D4DE8062C3CF}"/>
              </a:ext>
            </a:extLst>
          </p:cNvPr>
          <p:cNvSpPr txBox="1"/>
          <p:nvPr/>
        </p:nvSpPr>
        <p:spPr>
          <a:xfrm>
            <a:off x="1981200" y="56635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Balanced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02715-A563-4A4C-848A-D4E650618802}"/>
              </a:ext>
            </a:extLst>
          </p:cNvPr>
          <p:cNvSpPr txBox="1"/>
          <p:nvPr/>
        </p:nvSpPr>
        <p:spPr>
          <a:xfrm>
            <a:off x="5029200" y="566353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Unbalanced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612F4-81F4-46C9-B2E2-2F41D4304613}"/>
              </a:ext>
            </a:extLst>
          </p:cNvPr>
          <p:cNvSpPr txBox="1"/>
          <p:nvPr/>
        </p:nvSpPr>
        <p:spPr>
          <a:xfrm>
            <a:off x="7939668" y="10162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latin typeface="Avenir Next LT Pro" panose="020B0504020202020204" pitchFamily="34" charset="0"/>
              </a:rPr>
              <a:t>(c) Rotate left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D3C5C-7DAD-4D5B-A2E7-4F093A03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317" y="1633764"/>
            <a:ext cx="2430825" cy="29929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3BA92D-ABD8-4BE5-A8EF-9BA71A19EB0E}"/>
              </a:ext>
            </a:extLst>
          </p:cNvPr>
          <p:cNvSpPr txBox="1"/>
          <p:nvPr/>
        </p:nvSpPr>
        <p:spPr>
          <a:xfrm>
            <a:off x="8155328" y="56417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Balanced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411C56AE-BBED-4175-9BF6-17033F1DA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65218" y="3614222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417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3.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Rotations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rotations</a:t>
            </a:r>
          </a:p>
          <a:p>
            <a:pPr marL="812800" lvl="1" indent="-3556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 rotation</a:t>
            </a:r>
          </a:p>
          <a:p>
            <a:pPr marL="812800" lvl="1" indent="-3556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 rotation</a:t>
            </a:r>
          </a:p>
          <a:p>
            <a:pPr marL="812800" lvl="1" indent="-355600">
              <a:spcBef>
                <a:spcPts val="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Double rotations</a:t>
            </a:r>
          </a:p>
          <a:p>
            <a:pPr marL="812800" lvl="1" indent="-3556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Left-Right rotation</a:t>
            </a:r>
          </a:p>
          <a:p>
            <a:pPr marL="812800" lvl="1" indent="-3556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Right-Left rotation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7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Determining the TYPE of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9144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IF tree is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heavy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IF tree's right </a:t>
            </a:r>
            <a:r>
              <a:rPr lang="en-SG" sz="220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200" u="sng" dirty="0">
                <a:latin typeface="Avenir Next LT Pro" panose="020B0504020202020204" pitchFamily="34" charset="0"/>
                <a:cs typeface="Arial" pitchFamily="34" charset="0"/>
              </a:rPr>
              <a:t>NOT left heavy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</a:t>
            </a:r>
            <a:endParaRPr lang="en-SG" sz="2200" dirty="0"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ELSE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Right-Left rotation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ELSE 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IF tree is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heavy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IF tree's left </a:t>
            </a:r>
            <a:r>
              <a:rPr lang="en-SG" sz="2200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200" u="sng" dirty="0">
                <a:latin typeface="Avenir Next LT Pro" panose="020B0504020202020204" pitchFamily="34" charset="0"/>
                <a:cs typeface="Arial" pitchFamily="34" charset="0"/>
              </a:rPr>
              <a:t>NOT right heavy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rotation</a:t>
            </a:r>
            <a:endParaRPr lang="en-SG" sz="2200" dirty="0"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ELSE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         Perform </a:t>
            </a:r>
            <a:r>
              <a:rPr lang="en-SG" sz="22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Left-Right rotation</a:t>
            </a:r>
          </a:p>
          <a:p>
            <a:pPr>
              <a:spcBef>
                <a:spcPts val="0"/>
              </a:spcBef>
            </a:pPr>
            <a:r>
              <a:rPr lang="en-SG" sz="22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r>
              <a:rPr lang="en-SG" sz="2200" dirty="0">
                <a:latin typeface="Avenir Next LT Pro" panose="020B0504020202020204" pitchFamily="34" charset="0"/>
              </a:rPr>
              <a:t> </a:t>
            </a:r>
          </a:p>
          <a:p>
            <a:pPr marL="266700" indent="-266700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3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(Left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8686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</a:p>
          <a:p>
            <a:pPr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NOT left heavy</a:t>
            </a:r>
          </a:p>
          <a:p>
            <a:pPr marL="266700" indent="-266700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e.g.</a:t>
            </a:r>
            <a:endParaRPr lang="en-SG" dirty="0"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SG"/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50                                                     50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20	       60                                   20                80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		 80                                           60           90</a:t>
            </a:r>
          </a:p>
          <a:p>
            <a:pPr algn="l"/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		       90 </a:t>
            </a:r>
          </a:p>
          <a:p>
            <a:pPr marL="266700" indent="-266700"/>
            <a:r>
              <a:rPr lang="en-US">
                <a:latin typeface="Arial" pitchFamily="34" charset="0"/>
                <a:cs typeface="Arial" pitchFamily="34" charset="0"/>
              </a:rPr>
              <a:t>.</a:t>
            </a: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03EC3-2677-40D5-A1D0-FA748CEEC94E}"/>
              </a:ext>
            </a:extLst>
          </p:cNvPr>
          <p:cNvSpPr/>
          <p:nvPr/>
        </p:nvSpPr>
        <p:spPr bwMode="auto">
          <a:xfrm>
            <a:off x="2819400" y="3581401"/>
            <a:ext cx="19812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505E35-F4CC-4960-9A61-736BCDFF1600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1" y="3376962"/>
            <a:ext cx="333375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A8B18-E21D-4131-965A-8C6EB6C82992}"/>
              </a:ext>
            </a:extLst>
          </p:cNvPr>
          <p:cNvCxnSpPr>
            <a:cxnSpLocks/>
          </p:cNvCxnSpPr>
          <p:nvPr/>
        </p:nvCxnSpPr>
        <p:spPr bwMode="auto">
          <a:xfrm>
            <a:off x="2889250" y="3376962"/>
            <a:ext cx="38735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C6DB36-20A4-442B-9965-E71D7C74C930}"/>
              </a:ext>
            </a:extLst>
          </p:cNvPr>
          <p:cNvCxnSpPr>
            <a:cxnSpLocks/>
          </p:cNvCxnSpPr>
          <p:nvPr/>
        </p:nvCxnSpPr>
        <p:spPr bwMode="auto">
          <a:xfrm>
            <a:off x="3581400" y="41148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238A9-21B4-4A47-8915-C88354F810DA}"/>
              </a:ext>
            </a:extLst>
          </p:cNvPr>
          <p:cNvCxnSpPr/>
          <p:nvPr/>
        </p:nvCxnSpPr>
        <p:spPr bwMode="auto">
          <a:xfrm>
            <a:off x="4038600" y="4800600"/>
            <a:ext cx="228600" cy="381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CFBD1E-1F1B-4943-AA2A-736473F9CB3B}"/>
              </a:ext>
            </a:extLst>
          </p:cNvPr>
          <p:cNvCxnSpPr/>
          <p:nvPr/>
        </p:nvCxnSpPr>
        <p:spPr bwMode="auto">
          <a:xfrm flipH="1">
            <a:off x="6629400" y="3376962"/>
            <a:ext cx="45720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FB2FB-D160-4D9F-B199-3AC8A7D4443A}"/>
              </a:ext>
            </a:extLst>
          </p:cNvPr>
          <p:cNvCxnSpPr/>
          <p:nvPr/>
        </p:nvCxnSpPr>
        <p:spPr bwMode="auto">
          <a:xfrm>
            <a:off x="7239000" y="3376962"/>
            <a:ext cx="609600" cy="3568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75D871-2C43-4C35-895A-9FC8B6A42F4F}"/>
              </a:ext>
            </a:extLst>
          </p:cNvPr>
          <p:cNvCxnSpPr/>
          <p:nvPr/>
        </p:nvCxnSpPr>
        <p:spPr bwMode="auto">
          <a:xfrm flipH="1">
            <a:off x="7620000" y="41148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652603-5C56-4C93-9749-851677F08A34}"/>
              </a:ext>
            </a:extLst>
          </p:cNvPr>
          <p:cNvCxnSpPr>
            <a:cxnSpLocks/>
          </p:cNvCxnSpPr>
          <p:nvPr/>
        </p:nvCxnSpPr>
        <p:spPr bwMode="auto">
          <a:xfrm>
            <a:off x="8229600" y="41148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41F9AD-18AA-4145-B14C-E791B7058B15}"/>
              </a:ext>
            </a:extLst>
          </p:cNvPr>
          <p:cNvSpPr txBox="1"/>
          <p:nvPr/>
        </p:nvSpPr>
        <p:spPr>
          <a:xfrm>
            <a:off x="3258085" y="3070859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5D6495-0CC3-4B75-9BAF-7F316BA6CD97}"/>
              </a:ext>
            </a:extLst>
          </p:cNvPr>
          <p:cNvSpPr txBox="1"/>
          <p:nvPr/>
        </p:nvSpPr>
        <p:spPr>
          <a:xfrm>
            <a:off x="7838949" y="319389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DC854F-15B6-4A5B-B060-154079306A12}"/>
              </a:ext>
            </a:extLst>
          </p:cNvPr>
          <p:cNvSpPr/>
          <p:nvPr/>
        </p:nvSpPr>
        <p:spPr bwMode="auto">
          <a:xfrm>
            <a:off x="7162800" y="3604438"/>
            <a:ext cx="19812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A67217FA-82C2-4557-A169-A6A7BB47C9D7}"/>
              </a:ext>
            </a:extLst>
          </p:cNvPr>
          <p:cNvSpPr/>
          <p:nvPr/>
        </p:nvSpPr>
        <p:spPr bwMode="auto">
          <a:xfrm>
            <a:off x="5241851" y="4254148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0BAA40C-B762-41FB-AF3A-9645FDEA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005" y="4290237"/>
            <a:ext cx="603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8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30D874-1137-4E9E-855B-B19D8AD3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67446"/>
              </p:ext>
            </p:extLst>
          </p:nvPr>
        </p:nvGraphicFramePr>
        <p:xfrm>
          <a:off x="1905000" y="1828800"/>
          <a:ext cx="8382000" cy="249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514">
                  <a:extLst>
                    <a:ext uri="{9D8B030D-6E8A-4147-A177-3AD203B41FA5}">
                      <a16:colId xmlns:a16="http://schemas.microsoft.com/office/drawing/2014/main" val="3727540072"/>
                    </a:ext>
                  </a:extLst>
                </a:gridCol>
                <a:gridCol w="2718486">
                  <a:extLst>
                    <a:ext uri="{9D8B030D-6E8A-4147-A177-3AD203B41FA5}">
                      <a16:colId xmlns:a16="http://schemas.microsoft.com/office/drawing/2014/main" val="786952852"/>
                    </a:ext>
                  </a:extLst>
                </a:gridCol>
              </a:tblGrid>
              <a:tr h="62389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rotateLeft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2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Left Rotation</a:t>
                      </a:r>
                      <a:endParaRPr lang="en-SG" sz="2200" b="0" u="none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2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right child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left child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child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to nodeN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endParaRPr lang="en-SG" sz="200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 = 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 = N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81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785B2A-5F33-447E-94A1-716F448B704D}"/>
              </a:ext>
            </a:extLst>
          </p:cNvPr>
          <p:cNvSpPr txBox="1"/>
          <p:nvPr/>
        </p:nvSpPr>
        <p:spPr>
          <a:xfrm>
            <a:off x="1828800" y="106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Left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254604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</a:t>
            </a:r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20	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60 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80</a:t>
            </a: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      90 </a:t>
            </a:r>
          </a:p>
          <a:p>
            <a:pPr marL="266700" indent="-266700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2628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352800" y="2438400"/>
            <a:ext cx="4191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962400" y="3581400"/>
            <a:ext cx="304800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1981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819400" y="1981201"/>
            <a:ext cx="19050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BC26B-34D9-424F-8A78-5271B4D8657F}"/>
              </a:ext>
            </a:extLst>
          </p:cNvPr>
          <p:cNvSpPr txBox="1"/>
          <p:nvPr/>
        </p:nvSpPr>
        <p:spPr>
          <a:xfrm>
            <a:off x="4993888" y="1011705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After inserting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20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80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90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, the</a:t>
            </a:r>
          </a:p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tree become unbalanced at </a:t>
            </a:r>
            <a:r>
              <a:rPr lang="en-US">
                <a:latin typeface="Avenir Next LT Pro" panose="020B0504020202020204" pitchFamily="34" charset="0"/>
                <a:cs typeface="Arial" pitchFamily="34" charset="0"/>
              </a:rPr>
              <a:t>Node </a:t>
            </a:r>
            <a:r>
              <a:rPr lang="en-US" b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7DB4F-D269-4B03-A7C4-7F18F1AE422C}"/>
              </a:ext>
            </a:extLst>
          </p:cNvPr>
          <p:cNvSpPr txBox="1"/>
          <p:nvPr/>
        </p:nvSpPr>
        <p:spPr>
          <a:xfrm>
            <a:off x="4993888" y="200230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Next LT Pro" panose="020B0504020202020204" pitchFamily="34" charset="0"/>
                <a:cs typeface="Arial" pitchFamily="34" charset="0"/>
              </a:rPr>
              <a:t>Need </a:t>
            </a: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to perform </a:t>
            </a: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 ROTATION </a:t>
            </a:r>
          </a:p>
          <a:p>
            <a:pPr algn="l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  <a:p>
            <a:pPr algn="l"/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 right </a:t>
            </a:r>
            <a:r>
              <a:rPr lang="en-SG" dirty="0" err="1"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 is NOT </a:t>
            </a:r>
            <a:r>
              <a:rPr lang="en-SG">
                <a:latin typeface="Avenir Next LT Pro" panose="020B0504020202020204" pitchFamily="34" charset="0"/>
                <a:cs typeface="Arial" pitchFamily="34" charset="0"/>
              </a:rPr>
              <a:t>left heavy</a:t>
            </a:r>
            <a:endParaRPr lang="en-US" dirty="0">
              <a:latin typeface="Avenir Next LT Pro" panose="020B05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3505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</a:t>
            </a:r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pPr algn="l"/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20	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60 </a:t>
            </a:r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</a:t>
            </a: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80</a:t>
            </a: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endParaRPr lang="en-SG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algn="l"/>
            <a:r>
              <a:rPr lang="en-SG" dirty="0">
                <a:solidFill>
                  <a:srgbClr val="0000FF"/>
                </a:solidFill>
                <a:latin typeface="Avenir Next LT Pro" panose="020B0504020202020204" pitchFamily="34" charset="0"/>
              </a:rPr>
              <a:t>		      90 </a:t>
            </a:r>
          </a:p>
          <a:p>
            <a:pPr marL="266700" indent="-266700"/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2628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352800" y="2438400"/>
            <a:ext cx="4191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962400" y="3581400"/>
            <a:ext cx="304800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1981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819400" y="1981201"/>
            <a:ext cx="19050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A5BAD-CD1B-417A-955A-46FF23530281}"/>
              </a:ext>
            </a:extLst>
          </p:cNvPr>
          <p:cNvSpPr txBox="1"/>
          <p:nvPr/>
        </p:nvSpPr>
        <p:spPr>
          <a:xfrm>
            <a:off x="3024339" y="1483668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5FE41-222E-409D-A481-2E23233CBD2E}"/>
              </a:ext>
            </a:extLst>
          </p:cNvPr>
          <p:cNvSpPr txBox="1"/>
          <p:nvPr/>
        </p:nvSpPr>
        <p:spPr>
          <a:xfrm>
            <a:off x="5410201" y="858491"/>
            <a:ext cx="49529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rgbClr val="0000FF"/>
              </a:buClr>
            </a:pPr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Rotate Left</a:t>
            </a:r>
          </a:p>
          <a:p>
            <a:pPr marL="225425" indent="-225425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C = N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right 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marL="225425" indent="-225425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N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right = C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left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marL="225425" indent="-225425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C</a:t>
            </a:r>
            <a:r>
              <a:rPr lang="en-US" sz="18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1800">
                <a:solidFill>
                  <a:srgbClr val="0000FF"/>
                </a:solidFill>
                <a:latin typeface="Avenir Next LT Pro" panose="020B0504020202020204" pitchFamily="34" charset="0"/>
                <a:cs typeface="Courier New" panose="02070309020205020404" pitchFamily="49" charset="0"/>
              </a:rPr>
              <a:t>left = N </a:t>
            </a:r>
            <a:endParaRPr lang="en-US" sz="1800" dirty="0">
              <a:solidFill>
                <a:srgbClr val="0000FF"/>
              </a:solidFill>
              <a:latin typeface="Avenir Next LT Pro" panose="020B0504020202020204" pitchFamily="34" charset="0"/>
              <a:cs typeface="Courier New" panose="02070309020205020404" pitchFamily="49" charset="0"/>
            </a:endParaRPr>
          </a:p>
          <a:p>
            <a:pPr algn="l">
              <a:buClr>
                <a:schemeClr val="tx1"/>
              </a:buClr>
            </a:pPr>
            <a:r>
              <a:rPr lang="en-US" sz="1800" dirty="0">
                <a:latin typeface="Avenir Next LT Pro" panose="020B0504020202020204" pitchFamily="34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latin typeface="Avenir Next LT Pro" panose="020B0504020202020204" pitchFamily="34" charset="0"/>
                <a:cs typeface="Courier New" panose="02070309020205020404" pitchFamily="49" charset="0"/>
              </a:rPr>
              <a:t>nodeC</a:t>
            </a:r>
            <a:endParaRPr lang="en-US" sz="1800" dirty="0">
              <a:latin typeface="Avenir Next LT Pro" panose="020B0504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E9A3C-FB07-4611-8894-37540588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72184"/>
            <a:ext cx="1276350" cy="16478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1CD054-2FA2-49E9-A821-3B2553333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2472184"/>
            <a:ext cx="1619250" cy="1762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2E4AFD-0B7D-43F2-8CEF-80F87E507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0" y="4191001"/>
            <a:ext cx="1962150" cy="1685925"/>
          </a:xfrm>
          <a:prstGeom prst="rect">
            <a:avLst/>
          </a:prstGeom>
        </p:spPr>
      </p:pic>
      <p:sp>
        <p:nvSpPr>
          <p:cNvPr id="29" name="Right Arrow 17">
            <a:extLst>
              <a:ext uri="{FF2B5EF4-FFF2-40B4-BE49-F238E27FC236}">
                <a16:creationId xmlns:a16="http://schemas.microsoft.com/office/drawing/2014/main" id="{1816B129-D5D3-4E6F-9C57-02F3F4A60B91}"/>
              </a:ext>
            </a:extLst>
          </p:cNvPr>
          <p:cNvSpPr/>
          <p:nvPr/>
        </p:nvSpPr>
        <p:spPr bwMode="auto">
          <a:xfrm>
            <a:off x="7065113" y="3105596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30" name="Right Arrow 17">
            <a:extLst>
              <a:ext uri="{FF2B5EF4-FFF2-40B4-BE49-F238E27FC236}">
                <a16:creationId xmlns:a16="http://schemas.microsoft.com/office/drawing/2014/main" id="{6620F5D0-F816-4752-8EB3-5A6BDE75D2D8}"/>
              </a:ext>
            </a:extLst>
          </p:cNvPr>
          <p:cNvSpPr/>
          <p:nvPr/>
        </p:nvSpPr>
        <p:spPr bwMode="auto">
          <a:xfrm>
            <a:off x="5743575" y="4765105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 Rotation </a:t>
            </a:r>
            <a:r>
              <a:rPr lang="en-US" altLang="zh-CN" sz="3200" b="0" i="1" dirty="0">
                <a:ea typeface="宋体" charset="-122"/>
              </a:rPr>
              <a:t>- 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405068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 dirty="0"/>
              <a:t>     50</a:t>
            </a:r>
          </a:p>
          <a:p>
            <a:pPr algn="l"/>
            <a:r>
              <a:rPr lang="en-SG">
                <a:solidFill>
                  <a:srgbClr val="0000FF"/>
                </a:solidFill>
              </a:rPr>
              <a:t>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20</a:t>
            </a:r>
            <a:r>
              <a:rPr lang="en-SG" dirty="0">
                <a:solidFill>
                  <a:srgbClr val="0000FF"/>
                </a:solidFill>
              </a:rPr>
              <a:t>	   60 </a:t>
            </a:r>
          </a:p>
          <a:p>
            <a:pPr algn="l"/>
            <a:r>
              <a:rPr lang="en-SG" dirty="0">
                <a:solidFill>
                  <a:srgbClr val="0000FF"/>
                </a:solidFill>
              </a:rPr>
              <a:t>                  </a:t>
            </a:r>
          </a:p>
          <a:p>
            <a:pPr algn="l"/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>
                <a:solidFill>
                  <a:srgbClr val="0000FF"/>
                </a:solidFill>
              </a:rPr>
              <a:t>	</a:t>
            </a:r>
            <a:r>
              <a:rPr lang="en-SG">
                <a:solidFill>
                  <a:srgbClr val="0000FF"/>
                </a:solidFill>
              </a:rPr>
              <a:t>	80</a:t>
            </a:r>
          </a:p>
          <a:p>
            <a:pPr algn="l"/>
            <a:endParaRPr lang="en-SG">
              <a:solidFill>
                <a:srgbClr val="0000FF"/>
              </a:solidFill>
            </a:endParaRPr>
          </a:p>
          <a:p>
            <a:pPr algn="l"/>
            <a:endParaRPr lang="en-SG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		    90 </a:t>
            </a:r>
          </a:p>
          <a:p>
            <a:pPr marL="266700" indent="-266700"/>
            <a:endParaRPr lang="en-SG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 rot="16200000" flipH="1">
            <a:off x="2628900" y="1485900"/>
            <a:ext cx="533400" cy="4572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>
            <a:off x="3453162" y="2514600"/>
            <a:ext cx="280639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3962401" y="3581400"/>
            <a:ext cx="259499" cy="6096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1981200" y="1524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971800" y="2057401"/>
            <a:ext cx="18288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>
            <a:off x="5410200" y="30480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D8A40-A4F8-4E44-B9D5-FFEC2BE7FC43}"/>
              </a:ext>
            </a:extLst>
          </p:cNvPr>
          <p:cNvSpPr txBox="1"/>
          <p:nvPr/>
        </p:nvSpPr>
        <p:spPr>
          <a:xfrm>
            <a:off x="3024839" y="1481436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28A85A0-E530-4451-B0FB-38525856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52500"/>
            <a:ext cx="36576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SG"/>
              <a:t>       50</a:t>
            </a:r>
            <a:endParaRPr lang="en-SG" dirty="0"/>
          </a:p>
          <a:p>
            <a:pPr algn="l"/>
            <a:r>
              <a:rPr lang="en-SG">
                <a:solidFill>
                  <a:srgbClr val="0000FF"/>
                </a:solidFill>
              </a:rPr>
              <a:t>  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           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/>
              <a:t>20</a:t>
            </a:r>
            <a:r>
              <a:rPr lang="en-SG" dirty="0">
                <a:solidFill>
                  <a:srgbClr val="0000FF"/>
                </a:solidFill>
              </a:rPr>
              <a:t>	</a:t>
            </a:r>
            <a:r>
              <a:rPr lang="en-SG">
                <a:solidFill>
                  <a:srgbClr val="0000FF"/>
                </a:solidFill>
              </a:rPr>
              <a:t>      80 </a:t>
            </a:r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 dirty="0">
                <a:solidFill>
                  <a:srgbClr val="0000FF"/>
                </a:solidFill>
              </a:rPr>
              <a:t>                  </a:t>
            </a:r>
          </a:p>
          <a:p>
            <a:pPr algn="l"/>
            <a:endParaRPr lang="en-SG" dirty="0">
              <a:solidFill>
                <a:srgbClr val="0000FF"/>
              </a:solidFill>
            </a:endParaRPr>
          </a:p>
          <a:p>
            <a:pPr algn="l"/>
            <a:r>
              <a:rPr lang="en-SG">
                <a:solidFill>
                  <a:srgbClr val="0000FF"/>
                </a:solidFill>
              </a:rPr>
              <a:t>	  60      90 </a:t>
            </a:r>
          </a:p>
          <a:p>
            <a:pPr marL="266700" indent="-266700"/>
            <a:endParaRPr lang="en-SG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400286-753B-42D1-BD95-0324E1EF47A4}"/>
              </a:ext>
            </a:extLst>
          </p:cNvPr>
          <p:cNvCxnSpPr/>
          <p:nvPr/>
        </p:nvCxnSpPr>
        <p:spPr bwMode="auto">
          <a:xfrm flipH="1">
            <a:off x="6858000" y="1447800"/>
            <a:ext cx="609600" cy="609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FC87E3-C1C3-4C39-B4B4-AA8CC753B055}"/>
              </a:ext>
            </a:extLst>
          </p:cNvPr>
          <p:cNvCxnSpPr/>
          <p:nvPr/>
        </p:nvCxnSpPr>
        <p:spPr bwMode="auto">
          <a:xfrm>
            <a:off x="7620000" y="1447800"/>
            <a:ext cx="609600" cy="609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0CF242-3946-4F16-9394-486F534ADB82}"/>
              </a:ext>
            </a:extLst>
          </p:cNvPr>
          <p:cNvCxnSpPr/>
          <p:nvPr/>
        </p:nvCxnSpPr>
        <p:spPr bwMode="auto">
          <a:xfrm flipH="1">
            <a:off x="7924800" y="2514600"/>
            <a:ext cx="304800" cy="609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1CD1B0-7E59-4D26-AA0C-FDB1BEEC2727}"/>
              </a:ext>
            </a:extLst>
          </p:cNvPr>
          <p:cNvCxnSpPr/>
          <p:nvPr/>
        </p:nvCxnSpPr>
        <p:spPr bwMode="auto">
          <a:xfrm>
            <a:off x="8458200" y="2514599"/>
            <a:ext cx="381000" cy="6096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79908B7-FEC2-4305-A387-9B09FAF38D01}"/>
              </a:ext>
            </a:extLst>
          </p:cNvPr>
          <p:cNvSpPr/>
          <p:nvPr/>
        </p:nvSpPr>
        <p:spPr bwMode="auto">
          <a:xfrm>
            <a:off x="7379320" y="2057401"/>
            <a:ext cx="19050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754B2-249C-438D-B389-AB64FAB33292}"/>
              </a:ext>
            </a:extLst>
          </p:cNvPr>
          <p:cNvSpPr txBox="1"/>
          <p:nvPr/>
        </p:nvSpPr>
        <p:spPr>
          <a:xfrm>
            <a:off x="8077200" y="1557635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149C6-F8F2-4E77-AFE7-D1A89FBC84C7}"/>
              </a:ext>
            </a:extLst>
          </p:cNvPr>
          <p:cNvSpPr txBox="1"/>
          <p:nvPr/>
        </p:nvSpPr>
        <p:spPr>
          <a:xfrm>
            <a:off x="4930692" y="25585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rotateLeft(60)</a:t>
            </a:r>
          </a:p>
        </p:txBody>
      </p:sp>
    </p:spTree>
    <p:extLst>
      <p:ext uri="{BB962C8B-B14F-4D97-AF65-F5344CB8AC3E}">
        <p14:creationId xmlns:p14="http://schemas.microsoft.com/office/powerpoint/2010/main" val="126219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Single Rotations (Right Rotation)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5562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left heavy </a:t>
            </a:r>
            <a:r>
              <a:rPr lang="en-SG" u="sng" dirty="0">
                <a:latin typeface="Avenir Next LT Pro" panose="020B0504020202020204" pitchFamily="34" charset="0"/>
                <a:cs typeface="Arial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Arial" pitchFamily="34" charset="0"/>
              </a:rPr>
              <a:t>- tree's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left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NOT right heavy</a:t>
            </a:r>
          </a:p>
          <a:p>
            <a:pPr marL="266700" indent="-266700"/>
            <a:r>
              <a:rPr lang="en-US" dirty="0">
                <a:latin typeface="Avenir Next LT Pro" panose="020B0504020202020204" pitchFamily="34" charset="0"/>
                <a:cs typeface="Arial" pitchFamily="34" charset="0"/>
              </a:rPr>
              <a:t>e.g.</a:t>
            </a: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4D875-BC33-4B3F-9BE3-23B9AD694AA5}"/>
              </a:ext>
            </a:extLst>
          </p:cNvPr>
          <p:cNvSpPr txBox="1"/>
          <p:nvPr/>
        </p:nvSpPr>
        <p:spPr>
          <a:xfrm>
            <a:off x="2362200" y="2667000"/>
            <a:ext cx="2971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venir Next LT Pro" panose="020B0504020202020204" pitchFamily="34" charset="0"/>
              </a:rPr>
              <a:t> 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latin typeface="Avenir Next LT Pro" panose="020B0504020202020204" pitchFamily="34" charset="0"/>
              </a:rPr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30 </a:t>
            </a:r>
            <a:r>
              <a:rPr lang="en-SG">
                <a:latin typeface="Avenir Next LT Pro" panose="020B0504020202020204" pitchFamily="34" charset="0"/>
              </a:rPr>
              <a:t>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10 </a:t>
            </a:r>
            <a:r>
              <a:rPr lang="en-SG">
                <a:latin typeface="Avenir Next LT Pro" panose="020B0504020202020204" pitchFamily="34" charset="0"/>
              </a:rPr>
              <a:t>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40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20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8CBB5-FCD8-427B-AC3C-FFE1E836DF72}"/>
              </a:ext>
            </a:extLst>
          </p:cNvPr>
          <p:cNvCxnSpPr/>
          <p:nvPr/>
        </p:nvCxnSpPr>
        <p:spPr bwMode="auto">
          <a:xfrm flipH="1">
            <a:off x="3276600" y="3124200"/>
            <a:ext cx="533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2CE47-E546-4676-BC17-B2DB11648684}"/>
              </a:ext>
            </a:extLst>
          </p:cNvPr>
          <p:cNvCxnSpPr/>
          <p:nvPr/>
        </p:nvCxnSpPr>
        <p:spPr bwMode="auto">
          <a:xfrm>
            <a:off x="4038600" y="3124200"/>
            <a:ext cx="533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EBA146-EE65-43BD-BA80-77B1357F1BF6}"/>
              </a:ext>
            </a:extLst>
          </p:cNvPr>
          <p:cNvCxnSpPr/>
          <p:nvPr/>
        </p:nvCxnSpPr>
        <p:spPr bwMode="auto">
          <a:xfrm flipH="1">
            <a:off x="2743200" y="38100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CEACE-F6C7-449D-977C-C77C6360A08B}"/>
              </a:ext>
            </a:extLst>
          </p:cNvPr>
          <p:cNvCxnSpPr/>
          <p:nvPr/>
        </p:nvCxnSpPr>
        <p:spPr bwMode="auto">
          <a:xfrm>
            <a:off x="3276600" y="3810000"/>
            <a:ext cx="304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DF4BD-7D9D-4297-B511-CF23584100E2}"/>
              </a:ext>
            </a:extLst>
          </p:cNvPr>
          <p:cNvCxnSpPr/>
          <p:nvPr/>
        </p:nvCxnSpPr>
        <p:spPr bwMode="auto">
          <a:xfrm>
            <a:off x="2743200" y="4572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1443AF-6C39-4E1D-BE2C-907E1E46CD20}"/>
              </a:ext>
            </a:extLst>
          </p:cNvPr>
          <p:cNvSpPr/>
          <p:nvPr/>
        </p:nvSpPr>
        <p:spPr bwMode="auto">
          <a:xfrm>
            <a:off x="2286000" y="2667001"/>
            <a:ext cx="1981200" cy="46166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6AA78-054D-4B81-A64D-8BB20D03A00C}"/>
              </a:ext>
            </a:extLst>
          </p:cNvPr>
          <p:cNvSpPr txBox="1"/>
          <p:nvPr/>
        </p:nvSpPr>
        <p:spPr>
          <a:xfrm>
            <a:off x="6248402" y="2667000"/>
            <a:ext cx="3657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latin typeface="Avenir Next LT Pro" panose="020B0504020202020204" pitchFamily="34" charset="0"/>
              </a:rPr>
              <a:t> 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30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latin typeface="Avenir Next LT Pro" panose="020B0504020202020204" pitchFamily="34" charset="0"/>
              </a:rPr>
              <a:t>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10 </a:t>
            </a:r>
            <a:r>
              <a:rPr lang="en-SG">
                <a:latin typeface="Avenir Next LT Pro" panose="020B0504020202020204" pitchFamily="34" charset="0"/>
              </a:rPr>
              <a:t>           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50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20 </a:t>
            </a:r>
            <a:r>
              <a:rPr lang="en-SG">
                <a:latin typeface="Avenir Next LT Pro" panose="020B0504020202020204" pitchFamily="34" charset="0"/>
              </a:rPr>
              <a:t>     </a:t>
            </a:r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40      60</a:t>
            </a:r>
          </a:p>
          <a:p>
            <a:endParaRPr lang="en-SG"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91CA4-41EF-4C41-9868-5667553739B9}"/>
              </a:ext>
            </a:extLst>
          </p:cNvPr>
          <p:cNvCxnSpPr/>
          <p:nvPr/>
        </p:nvCxnSpPr>
        <p:spPr bwMode="auto">
          <a:xfrm flipH="1">
            <a:off x="7086601" y="3124200"/>
            <a:ext cx="609601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D1417A-C016-4072-8EE5-710EC2CDA3BF}"/>
              </a:ext>
            </a:extLst>
          </p:cNvPr>
          <p:cNvCxnSpPr/>
          <p:nvPr/>
        </p:nvCxnSpPr>
        <p:spPr bwMode="auto">
          <a:xfrm>
            <a:off x="7848600" y="3124200"/>
            <a:ext cx="6858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8EDFF7-DEA3-4807-A079-63A849B4C9DB}"/>
              </a:ext>
            </a:extLst>
          </p:cNvPr>
          <p:cNvCxnSpPr>
            <a:cxnSpLocks/>
          </p:cNvCxnSpPr>
          <p:nvPr/>
        </p:nvCxnSpPr>
        <p:spPr bwMode="auto">
          <a:xfrm>
            <a:off x="7086600" y="38100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B53358-FB3E-4845-BE6F-0E3B386D7438}"/>
              </a:ext>
            </a:extLst>
          </p:cNvPr>
          <p:cNvCxnSpPr/>
          <p:nvPr/>
        </p:nvCxnSpPr>
        <p:spPr bwMode="auto">
          <a:xfrm flipH="1">
            <a:off x="8382000" y="3810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BB48C3-44E6-4F76-8749-F0671E72FD17}"/>
              </a:ext>
            </a:extLst>
          </p:cNvPr>
          <p:cNvCxnSpPr>
            <a:cxnSpLocks/>
          </p:cNvCxnSpPr>
          <p:nvPr/>
        </p:nvCxnSpPr>
        <p:spPr bwMode="auto">
          <a:xfrm>
            <a:off x="8763000" y="3810000"/>
            <a:ext cx="1524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24ED5653-67A9-46D2-B06F-34B279B9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3513" y="3372125"/>
            <a:ext cx="609600" cy="39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4B5E4C49-74A2-4443-BF25-228D6BC39E3D}"/>
              </a:ext>
            </a:extLst>
          </p:cNvPr>
          <p:cNvSpPr/>
          <p:nvPr/>
        </p:nvSpPr>
        <p:spPr bwMode="auto">
          <a:xfrm>
            <a:off x="5598042" y="34290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384108-485F-4A55-A11C-BA3CD53E6D19}"/>
              </a:ext>
            </a:extLst>
          </p:cNvPr>
          <p:cNvSpPr txBox="1"/>
          <p:nvPr/>
        </p:nvSpPr>
        <p:spPr>
          <a:xfrm>
            <a:off x="5069959" y="300279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rotateRight(50)</a:t>
            </a:r>
          </a:p>
        </p:txBody>
      </p:sp>
    </p:spTree>
    <p:extLst>
      <p:ext uri="{BB962C8B-B14F-4D97-AF65-F5344CB8AC3E}">
        <p14:creationId xmlns:p14="http://schemas.microsoft.com/office/powerpoint/2010/main" val="143698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  <a:latin typeface="Arial" charset="0"/>
              </a:rPr>
              <a:t>1.	</a:t>
            </a:r>
            <a:r>
              <a:rPr lang="en-US" sz="2800" b="0" dirty="0">
                <a:solidFill>
                  <a:srgbClr val="0000FF"/>
                </a:solidFill>
              </a:rPr>
              <a:t>Efficiency of  Binary </a:t>
            </a:r>
            <a:r>
              <a:rPr lang="en-US" sz="2800" b="0">
                <a:solidFill>
                  <a:srgbClr val="0000FF"/>
                </a:solidFill>
              </a:rPr>
              <a:t>Search Tree</a:t>
            </a:r>
            <a:endParaRPr lang="en-US" sz="2800" b="0" dirty="0">
              <a:solidFill>
                <a:srgbClr val="0000FF"/>
              </a:solidFill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None/>
            </a:pPr>
            <a:r>
              <a:rPr lang="en-US" sz="2800" b="0" dirty="0">
                <a:solidFill>
                  <a:srgbClr val="0000FF"/>
                </a:solidFill>
              </a:rPr>
              <a:t>2.	</a:t>
            </a:r>
            <a:r>
              <a:rPr lang="en-US" sz="2800" b="0">
                <a:solidFill>
                  <a:srgbClr val="0000FF"/>
                </a:solidFill>
              </a:rPr>
              <a:t>AVL Trees</a:t>
            </a:r>
            <a:endParaRPr lang="en-US" sz="2800" b="0" dirty="0">
              <a:solidFill>
                <a:srgbClr val="0000FF"/>
              </a:solidFill>
            </a:endParaRPr>
          </a:p>
          <a:p>
            <a:pPr marL="533400" indent="-533400">
              <a:lnSpc>
                <a:spcPct val="150000"/>
              </a:lnSpc>
              <a:buClr>
                <a:srgbClr val="0000FF"/>
              </a:buClr>
              <a:buSzTx/>
              <a:buAutoNum type="arabicPeriod" startAt="3"/>
            </a:pPr>
            <a:r>
              <a:rPr lang="en-US" sz="2800" b="0" dirty="0">
                <a:solidFill>
                  <a:srgbClr val="0000FF"/>
                </a:solidFill>
              </a:rPr>
              <a:t>Rotations</a:t>
            </a:r>
          </a:p>
          <a:p>
            <a:pPr marL="812800" lvl="1" indent="-279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</a:rPr>
              <a:t>	single  rotations</a:t>
            </a:r>
          </a:p>
          <a:p>
            <a:pPr marL="812800" lvl="1" indent="-279400">
              <a:spcBef>
                <a:spcPts val="0"/>
              </a:spcBef>
              <a:buClr>
                <a:srgbClr val="0000FF"/>
              </a:buClr>
              <a:buSzPct val="100000"/>
            </a:pPr>
            <a:r>
              <a:rPr lang="en-US" b="0" dirty="0">
                <a:solidFill>
                  <a:srgbClr val="0000FF"/>
                </a:solidFill>
              </a:rPr>
              <a:t> double rotations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54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F2A84E2-2EA3-4CB1-9134-0169CEE9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71187"/>
              </p:ext>
            </p:extLst>
          </p:nvPr>
        </p:nvGraphicFramePr>
        <p:xfrm>
          <a:off x="1828800" y="1752601"/>
          <a:ext cx="8686800" cy="2791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72754007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786952852"/>
                    </a:ext>
                  </a:extLst>
                </a:gridCol>
              </a:tblGrid>
              <a:tr h="72707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u="none" baseline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rotateRightt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(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BinaryNode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US" sz="22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nodeN</a:t>
                      </a:r>
                      <a:r>
                        <a:rPr lang="en-US" sz="22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endParaRPr lang="en-US" sz="22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Right Rotation</a:t>
                      </a:r>
                      <a:endParaRPr lang="en-SG" sz="2200" b="0" u="none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22529"/>
                  </a:ext>
                </a:extLst>
              </a:tr>
              <a:tr h="20646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= left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  <a:endParaRPr lang="en-US" sz="20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0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</a:t>
                      </a:r>
                      <a:r>
                        <a:rPr lang="en-US" sz="20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to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kern="1200" baseline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000" kern="1200" baseline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nodeC’s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</a:t>
                      </a:r>
                      <a:r>
                        <a:rPr lang="en-US" sz="20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child </a:t>
                      </a:r>
                      <a:r>
                        <a:rPr lang="en-US" sz="20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to nodeN</a:t>
                      </a:r>
                      <a:endParaRPr lang="en-US" sz="20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000" kern="1200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endParaRPr lang="en-SG" sz="2000" kern="1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= 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left = 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-&gt;</a:t>
                      </a:r>
                      <a:r>
                        <a:rPr lang="en-US" sz="20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right = N</a:t>
                      </a:r>
                      <a:endParaRPr lang="en-SG" sz="2000">
                        <a:solidFill>
                          <a:srgbClr val="0000FF"/>
                        </a:solidFill>
                        <a:effectLst/>
                        <a:latin typeface="Avenir Next LT Pro" panose="020B05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89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20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81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56BCC3-9C76-421C-B8C1-86DA0B54FEEA}"/>
              </a:ext>
            </a:extLst>
          </p:cNvPr>
          <p:cNvSpPr txBox="1"/>
          <p:nvPr/>
        </p:nvSpPr>
        <p:spPr>
          <a:xfrm>
            <a:off x="1828800" y="1066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Right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12202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         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 </a:t>
            </a: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</a:p>
          <a:p>
            <a:pPr marL="266700" indent="-266700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</a:t>
            </a: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30                    </a:t>
            </a:r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60</a:t>
            </a:r>
          </a:p>
          <a:p>
            <a:pPr marL="266700" indent="-266700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</a:t>
            </a: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10           40</a:t>
            </a:r>
          </a:p>
          <a:p>
            <a:pPr marL="266700" indent="-266700"/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</a:p>
          <a:p>
            <a:pPr marL="266700" indent="-266700"/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20</a:t>
            </a: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endParaRPr lang="en-SG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581400" y="2819400"/>
            <a:ext cx="6096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 flipH="1">
            <a:off x="2781300" y="3771900"/>
            <a:ext cx="4572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2819400" y="2819400"/>
            <a:ext cx="533400" cy="533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2209800" y="38100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H="1">
            <a:off x="2286000" y="4724400"/>
            <a:ext cx="53340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68437" y="803076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 Right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endParaRPr lang="en-US" sz="200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= C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= N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</a:t>
            </a:r>
            <a:r>
              <a:rPr lang="en-US" sz="2000">
                <a:latin typeface="Avenir Next LT Pro" panose="020B0504020202020204" pitchFamily="34" charset="0"/>
                <a:cs typeface="Segoe UI" panose="020B0502040204020203" pitchFamily="34" charset="0"/>
              </a:rPr>
              <a:t>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2140" y="2715987"/>
            <a:ext cx="13279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4473" y="2833419"/>
            <a:ext cx="1504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833" y="4348609"/>
            <a:ext cx="20478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 bwMode="auto">
          <a:xfrm>
            <a:off x="4952303" y="3146503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8" name="Right Arrow 17"/>
          <p:cNvSpPr/>
          <p:nvPr/>
        </p:nvSpPr>
        <p:spPr bwMode="auto">
          <a:xfrm>
            <a:off x="7464813" y="3146503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9" name="Right Arrow 18"/>
          <p:cNvSpPr/>
          <p:nvPr/>
        </p:nvSpPr>
        <p:spPr bwMode="auto">
          <a:xfrm>
            <a:off x="5985998" y="49911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00" y="2342584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2800" y="20574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82306" y="239448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3537" y="40005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SG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3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Right Rotation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410200" y="30480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713B3D-045E-4702-BB26-1D7FB2962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95400"/>
            <a:ext cx="2958353" cy="381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7B19A-1F1E-449E-B957-B7910EFA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719" y="1295400"/>
            <a:ext cx="28956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E4A45-AD58-468B-980C-2F20CB71BF13}"/>
              </a:ext>
            </a:extLst>
          </p:cNvPr>
          <p:cNvSpPr txBox="1"/>
          <p:nvPr/>
        </p:nvSpPr>
        <p:spPr>
          <a:xfrm>
            <a:off x="4800600" y="2558534"/>
            <a:ext cx="195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rotateRight</a:t>
            </a:r>
          </a:p>
        </p:txBody>
      </p:sp>
    </p:spTree>
    <p:extLst>
      <p:ext uri="{BB962C8B-B14F-4D97-AF65-F5344CB8AC3E}">
        <p14:creationId xmlns:p14="http://schemas.microsoft.com/office/powerpoint/2010/main" val="315053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Double Rotations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9144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IF 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tree is right heavy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IF tree's </a:t>
            </a:r>
            <a:r>
              <a:rPr lang="en-SG" sz="2600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SG" sz="2600" dirty="0" err="1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600" u="sng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left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 heavy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    Perform </a:t>
            </a:r>
            <a:r>
              <a:rPr lang="en-SG" sz="26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Right-Left rotation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ELSE 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IF 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tree is left heavy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IF tree's </a:t>
            </a:r>
            <a:r>
              <a:rPr lang="en-SG" sz="2600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left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</a:t>
            </a:r>
            <a:r>
              <a:rPr lang="en-SG" sz="2600" dirty="0" err="1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subtree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is </a:t>
            </a:r>
            <a:r>
              <a:rPr lang="en-SG" sz="2600" u="sng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right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heavy</a:t>
            </a:r>
          </a:p>
          <a:p>
            <a:pPr>
              <a:spcBef>
                <a:spcPts val="0"/>
              </a:spcBef>
            </a:pPr>
            <a:r>
              <a:rPr lang="en-SG" sz="2600" dirty="0">
                <a:latin typeface="Avenir Next LT Pro" panose="020B0504020202020204" pitchFamily="34" charset="0"/>
                <a:cs typeface="Arial" pitchFamily="34" charset="0"/>
              </a:rPr>
              <a:t>       Perform </a:t>
            </a:r>
            <a:r>
              <a:rPr lang="en-SG" sz="26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Left-Right rotation</a:t>
            </a:r>
          </a:p>
          <a:p>
            <a:pPr>
              <a:spcBef>
                <a:spcPts val="0"/>
              </a:spcBef>
            </a:pPr>
            <a:r>
              <a:rPr lang="en-SG" sz="2600">
                <a:latin typeface="Avenir Next LT Pro" panose="020B0504020202020204" pitchFamily="34" charset="0"/>
                <a:cs typeface="Arial" pitchFamily="34" charset="0"/>
              </a:rPr>
              <a:t>}</a:t>
            </a:r>
            <a:endParaRPr lang="en-SG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4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34413"/>
              </p:ext>
            </p:extLst>
          </p:nvPr>
        </p:nvGraphicFramePr>
        <p:xfrm>
          <a:off x="1905000" y="1676401"/>
          <a:ext cx="8534400" cy="330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887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rotateRightLeft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nodeN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600" b="0" u="none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513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right child of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endParaRPr lang="en-US" sz="2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 marL="344488" indent="-344488"/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right child to</a:t>
                      </a:r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node returned by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endParaRPr lang="en-US" sz="16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600" b="1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600" b="1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en-US" sz="2600" b="1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CB60F9-0BA6-43A1-BE58-93B520F8071B}"/>
              </a:ext>
            </a:extLst>
          </p:cNvPr>
          <p:cNvSpPr txBox="1"/>
          <p:nvPr/>
        </p:nvSpPr>
        <p:spPr>
          <a:xfrm>
            <a:off x="1869558" y="1000780"/>
            <a:ext cx="552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Right-Left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1678560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676400" y="91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RIGHT-LEFT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tree is right heavy </a:t>
            </a:r>
            <a:r>
              <a:rPr lang="en-SG" u="sng" dirty="0">
                <a:latin typeface="Avenir Next LT Pro" panose="020B0504020202020204" pitchFamily="34" charset="0"/>
                <a:cs typeface="Segoe UI" panose="020B0502040204020203" pitchFamily="34" charset="0"/>
              </a:rPr>
              <a:t>AND</a:t>
            </a:r>
            <a:endParaRPr lang="en-S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SG" dirty="0">
                <a:latin typeface="Avenir Next LT Pro" panose="020B0504020202020204" pitchFamily="34" charset="0"/>
                <a:cs typeface="Segoe UI" panose="020B0502040204020203" pitchFamily="34" charset="0"/>
              </a:rPr>
              <a:t>- tree's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heavy </a:t>
            </a:r>
          </a:p>
          <a:p>
            <a:pPr marL="266700" indent="-266700"/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e.g.</a:t>
            </a:r>
          </a:p>
          <a:p>
            <a:pPr marL="266700" indent="-266700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50</a:t>
            </a:r>
          </a:p>
          <a:p>
            <a:pPr marL="266700" indent="-266700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20	          80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	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60</a:t>
            </a: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90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</a:t>
            </a:r>
          </a:p>
          <a:p>
            <a:pPr marL="266700" indent="-266700">
              <a:spcBef>
                <a:spcPts val="0"/>
              </a:spcBef>
            </a:pP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            70</a:t>
            </a:r>
            <a:endParaRPr lang="en-US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>
              <a:spcBef>
                <a:spcPts val="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266700" indent="-266700"/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266700" indent="-266700"/>
            <a:endParaRPr lang="en-SG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3862037" y="2950427"/>
            <a:ext cx="6096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4648200" y="3681993"/>
            <a:ext cx="3048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4166838" y="4413560"/>
            <a:ext cx="176563" cy="31084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 flipH="1">
            <a:off x="3048000" y="2950428"/>
            <a:ext cx="609600" cy="3261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cxnSpLocks/>
          </p:cNvCxnSpPr>
          <p:nvPr/>
        </p:nvCxnSpPr>
        <p:spPr bwMode="auto">
          <a:xfrm flipH="1">
            <a:off x="4152899" y="3681993"/>
            <a:ext cx="34290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702F56-8D0A-405A-95C5-C1498CE975E2}"/>
              </a:ext>
            </a:extLst>
          </p:cNvPr>
          <p:cNvSpPr txBox="1"/>
          <p:nvPr/>
        </p:nvSpPr>
        <p:spPr>
          <a:xfrm>
            <a:off x="5905500" y="2527831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Set nodeC = right child of nodeN</a:t>
            </a:r>
          </a:p>
          <a:p>
            <a:pPr marL="268288" indent="-268288">
              <a:buFont typeface="+mj-lt"/>
              <a:buAutoNum type="arabicPeriod"/>
            </a:pPr>
            <a:endParaRPr lang="en-US" sz="2000">
              <a:solidFill>
                <a:srgbClr val="0000FF"/>
              </a:solidFill>
              <a:latin typeface="Avenir Next LT Pro" panose="020B0504020202020204" pitchFamily="34" charset="0"/>
              <a:cs typeface="Courier New" pitchFamily="49" charset="0"/>
            </a:endParaRPr>
          </a:p>
          <a:p>
            <a:pPr marL="268288" indent="-268288">
              <a:buFont typeface="+mj-lt"/>
              <a:buAutoNum type="arabicPeriod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Set nodeN’s right child to node returned by </a:t>
            </a:r>
            <a:r>
              <a:rPr lang="en-US" sz="2000" b="1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rotateRight(nodeC)</a:t>
            </a:r>
          </a:p>
          <a:p>
            <a:pPr marL="268288" indent="-268288">
              <a:buFont typeface="+mj-lt"/>
              <a:buAutoNum type="arabicPeriod"/>
            </a:pPr>
            <a:endParaRPr lang="en-US" sz="2000">
              <a:solidFill>
                <a:srgbClr val="0000FF"/>
              </a:solidFill>
              <a:latin typeface="Avenir Next LT Pro" panose="020B0504020202020204" pitchFamily="34" charset="0"/>
              <a:cs typeface="Courier New" pitchFamily="49" charset="0"/>
            </a:endParaRPr>
          </a:p>
          <a:p>
            <a:pPr marL="268288" indent="-268288">
              <a:buFont typeface="+mj-lt"/>
              <a:buAutoNum type="arabicPeriod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return </a:t>
            </a:r>
            <a:r>
              <a:rPr lang="en-US" sz="2000" b="1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rotateLeft(nodeN)  </a:t>
            </a:r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53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797AB0-AD9E-42FC-A12D-A2E8FCD4C5CC}"/>
              </a:ext>
            </a:extLst>
          </p:cNvPr>
          <p:cNvSpPr txBox="1"/>
          <p:nvPr/>
        </p:nvSpPr>
        <p:spPr>
          <a:xfrm>
            <a:off x="1676401" y="1066801"/>
            <a:ext cx="647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Set nodeC = right child of nodeN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BA7D0-3CE6-4494-9341-B0C72C88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3684"/>
            <a:ext cx="2438400" cy="2842116"/>
          </a:xfrm>
          <a:prstGeom prst="rect">
            <a:avLst/>
          </a:prstGeom>
        </p:spPr>
      </p:pic>
      <p:sp>
        <p:nvSpPr>
          <p:cNvPr id="7" name="Right Arrow 17">
            <a:extLst>
              <a:ext uri="{FF2B5EF4-FFF2-40B4-BE49-F238E27FC236}">
                <a16:creationId xmlns:a16="http://schemas.microsoft.com/office/drawing/2014/main" id="{3FF160DC-8127-4F23-B642-681AFC2D2E45}"/>
              </a:ext>
            </a:extLst>
          </p:cNvPr>
          <p:cNvSpPr/>
          <p:nvPr/>
        </p:nvSpPr>
        <p:spPr bwMode="auto">
          <a:xfrm>
            <a:off x="5316956" y="2844310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9834-039C-4830-A506-A4F5A609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49" y="2179392"/>
            <a:ext cx="1390650" cy="20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3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1714500" y="89878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en-US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2. Set nodeN’s right child to node returned by 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rotateRight(</a:t>
            </a:r>
            <a:r>
              <a:rPr lang="en-US" b="1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80</a:t>
            </a:r>
            <a:r>
              <a:rPr lang="en-US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)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9612D-1DE5-4264-8E31-C1879CB9A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47800"/>
            <a:ext cx="1744579" cy="2209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A7155D-9431-4499-A478-354710E197D1}"/>
              </a:ext>
            </a:extLst>
          </p:cNvPr>
          <p:cNvSpPr txBox="1"/>
          <p:nvPr/>
        </p:nvSpPr>
        <p:spPr>
          <a:xfrm>
            <a:off x="4953000" y="1637675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Rotate Right (80)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 = 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8600" indent="-228600"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 = N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</a:t>
            </a:r>
            <a:r>
              <a:rPr lang="en-US" sz="2000">
                <a:latin typeface="Avenir Next LT Pro" panose="020B0504020202020204" pitchFamily="34" charset="0"/>
                <a:cs typeface="Segoe UI" panose="020B0502040204020203" pitchFamily="34" charset="0"/>
              </a:rPr>
              <a:t>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6C1EE-4710-445B-A948-0BDC6D6BE26D}"/>
              </a:ext>
            </a:extLst>
          </p:cNvPr>
          <p:cNvSpPr txBox="1"/>
          <p:nvPr/>
        </p:nvSpPr>
        <p:spPr>
          <a:xfrm>
            <a:off x="2743200" y="3886201"/>
            <a:ext cx="1439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72A81-DB3D-48F7-89CB-361888C36DD2}"/>
              </a:ext>
            </a:extLst>
          </p:cNvPr>
          <p:cNvSpPr txBox="1"/>
          <p:nvPr/>
        </p:nvSpPr>
        <p:spPr>
          <a:xfrm>
            <a:off x="4639496" y="3896888"/>
            <a:ext cx="1685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N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70           90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8B393D-6111-4240-8919-B120DE3BA96A}"/>
              </a:ext>
            </a:extLst>
          </p:cNvPr>
          <p:cNvSpPr txBox="1"/>
          <p:nvPr/>
        </p:nvSpPr>
        <p:spPr>
          <a:xfrm>
            <a:off x="6934200" y="3869009"/>
            <a:ext cx="323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70        90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EAEB6-6C2B-45C2-AF2E-F2147A5F2AA0}"/>
              </a:ext>
            </a:extLst>
          </p:cNvPr>
          <p:cNvCxnSpPr/>
          <p:nvPr/>
        </p:nvCxnSpPr>
        <p:spPr bwMode="auto">
          <a:xfrm>
            <a:off x="3048000" y="4572000"/>
            <a:ext cx="2286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A1A944-7B23-44C6-9749-9DC48B6E943E}"/>
              </a:ext>
            </a:extLst>
          </p:cNvPr>
          <p:cNvCxnSpPr/>
          <p:nvPr/>
        </p:nvCxnSpPr>
        <p:spPr bwMode="auto">
          <a:xfrm flipH="1">
            <a:off x="50292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C4D017-B647-4794-ADBC-12B1B2A71124}"/>
              </a:ext>
            </a:extLst>
          </p:cNvPr>
          <p:cNvCxnSpPr/>
          <p:nvPr/>
        </p:nvCxnSpPr>
        <p:spPr bwMode="auto">
          <a:xfrm>
            <a:off x="54864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6925A6-E812-4058-9D31-54C56DE50C74}"/>
              </a:ext>
            </a:extLst>
          </p:cNvPr>
          <p:cNvCxnSpPr>
            <a:cxnSpLocks/>
          </p:cNvCxnSpPr>
          <p:nvPr/>
        </p:nvCxnSpPr>
        <p:spPr bwMode="auto">
          <a:xfrm>
            <a:off x="7848600" y="45720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7DB2D6-8032-4AEA-A94A-92B865BF0C1E}"/>
              </a:ext>
            </a:extLst>
          </p:cNvPr>
          <p:cNvCxnSpPr/>
          <p:nvPr/>
        </p:nvCxnSpPr>
        <p:spPr bwMode="auto">
          <a:xfrm flipH="1">
            <a:off x="8077200" y="5200158"/>
            <a:ext cx="304800" cy="276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960540-950C-4484-942A-F7E4C2C154E9}"/>
              </a:ext>
            </a:extLst>
          </p:cNvPr>
          <p:cNvCxnSpPr>
            <a:cxnSpLocks/>
          </p:cNvCxnSpPr>
          <p:nvPr/>
        </p:nvCxnSpPr>
        <p:spPr bwMode="auto">
          <a:xfrm>
            <a:off x="8544157" y="5200157"/>
            <a:ext cx="304800" cy="27676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ight Arrow 17">
            <a:extLst>
              <a:ext uri="{FF2B5EF4-FFF2-40B4-BE49-F238E27FC236}">
                <a16:creationId xmlns:a16="http://schemas.microsoft.com/office/drawing/2014/main" id="{4F0A7F5A-D824-4BF2-97D0-5F4E639695D7}"/>
              </a:ext>
            </a:extLst>
          </p:cNvPr>
          <p:cNvSpPr/>
          <p:nvPr/>
        </p:nvSpPr>
        <p:spPr bwMode="auto">
          <a:xfrm>
            <a:off x="3905250" y="43815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B7CA80AE-63D1-4FC8-B4FB-9DF324ED3DD2}"/>
              </a:ext>
            </a:extLst>
          </p:cNvPr>
          <p:cNvSpPr/>
          <p:nvPr/>
        </p:nvSpPr>
        <p:spPr bwMode="auto">
          <a:xfrm>
            <a:off x="6499594" y="43815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1676400" y="1116142"/>
            <a:ext cx="944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2. Set nodeN’s right child to node returned by </a:t>
            </a:r>
            <a:r>
              <a:rPr lang="en-US" sz="2200" b="1">
                <a:solidFill>
                  <a:srgbClr val="0000FF"/>
                </a:solidFill>
                <a:latin typeface="Avenir Next LT Pro" panose="020B0504020202020204" pitchFamily="34" charset="0"/>
                <a:cs typeface="Courier New" pitchFamily="49" charset="0"/>
              </a:rPr>
              <a:t>rotateRight(nodeC)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6E6EA4-C1B4-455B-8490-8AFEE416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977370"/>
            <a:ext cx="2276475" cy="297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9D2AF5-18D5-415F-B540-5ABDCB346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13" y="1969936"/>
            <a:ext cx="2185986" cy="2975631"/>
          </a:xfrm>
          <a:prstGeom prst="rect">
            <a:avLst/>
          </a:prstGeom>
        </p:spPr>
      </p:pic>
      <p:sp>
        <p:nvSpPr>
          <p:cNvPr id="21" name="Right Arrow 17">
            <a:extLst>
              <a:ext uri="{FF2B5EF4-FFF2-40B4-BE49-F238E27FC236}">
                <a16:creationId xmlns:a16="http://schemas.microsoft.com/office/drawing/2014/main" id="{2D79ADB2-8FFC-4582-ABA5-DBEF9C29E15B}"/>
              </a:ext>
            </a:extLst>
          </p:cNvPr>
          <p:cNvSpPr/>
          <p:nvPr/>
        </p:nvSpPr>
        <p:spPr bwMode="auto">
          <a:xfrm>
            <a:off x="5407820" y="30480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2DFCEB-47D0-4654-AEDB-4B3F400DCD68}"/>
              </a:ext>
            </a:extLst>
          </p:cNvPr>
          <p:cNvSpPr/>
          <p:nvPr/>
        </p:nvSpPr>
        <p:spPr bwMode="auto">
          <a:xfrm>
            <a:off x="3048001" y="2971800"/>
            <a:ext cx="1600199" cy="1981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9C9C7-4E7E-435A-A0AB-3EB82249E9F6}"/>
              </a:ext>
            </a:extLst>
          </p:cNvPr>
          <p:cNvSpPr/>
          <p:nvPr/>
        </p:nvSpPr>
        <p:spPr bwMode="auto">
          <a:xfrm>
            <a:off x="7315201" y="2971800"/>
            <a:ext cx="1600199" cy="1981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834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Right-Left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559DEC-2F41-4286-8FF8-D4E6A1E4C65F}"/>
              </a:ext>
            </a:extLst>
          </p:cNvPr>
          <p:cNvSpPr txBox="1"/>
          <p:nvPr/>
        </p:nvSpPr>
        <p:spPr>
          <a:xfrm>
            <a:off x="1783292" y="1013878"/>
            <a:ext cx="232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en-US" sz="2000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 3.  rotateLeft(</a:t>
            </a:r>
            <a:r>
              <a:rPr lang="en-US" sz="2000" b="1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50</a:t>
            </a:r>
            <a:r>
              <a:rPr lang="en-US" sz="2000">
                <a:solidFill>
                  <a:srgbClr val="FF0000"/>
                </a:solidFill>
                <a:latin typeface="Avenir Next LT Pro" panose="020B0504020202020204" pitchFamily="34" charset="0"/>
                <a:cs typeface="Courier New" pitchFamily="49" charset="0"/>
              </a:rPr>
              <a:t>)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C6D7E-A894-4A85-A2A5-BBB78ADD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00" y="1472937"/>
            <a:ext cx="2326185" cy="3009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A5D786-E586-45E0-AEFE-E3D2295CCBBA}"/>
              </a:ext>
            </a:extLst>
          </p:cNvPr>
          <p:cNvSpPr txBox="1"/>
          <p:nvPr/>
        </p:nvSpPr>
        <p:spPr>
          <a:xfrm>
            <a:off x="5218173" y="1038545"/>
            <a:ext cx="3604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0000FF"/>
              </a:buClr>
            </a:pPr>
            <a:r>
              <a:rPr lang="en-US" sz="2000" u="sng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Rotate Left (50)</a:t>
            </a:r>
          </a:p>
          <a:p>
            <a:pPr marL="225425" indent="-225425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 = 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5425" indent="-225425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N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 = 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marL="225425" indent="-225425"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C</a:t>
            </a:r>
            <a:r>
              <a:rPr lang="en-US" sz="2000">
                <a:solidFill>
                  <a:srgbClr val="0000FF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-&gt;</a:t>
            </a:r>
            <a:r>
              <a:rPr lang="en-US" sz="2000">
                <a:solidFill>
                  <a:srgbClr val="0000FF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 = N </a:t>
            </a:r>
            <a:endParaRPr lang="en-US" sz="2000" dirty="0">
              <a:solidFill>
                <a:srgbClr val="0000FF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2000" dirty="0">
                <a:latin typeface="Avenir Next LT Pro" panose="020B0504020202020204" pitchFamily="34" charset="0"/>
                <a:cs typeface="Segoe UI" panose="020B0502040204020203" pitchFamily="34" charset="0"/>
              </a:rPr>
              <a:t>Return </a:t>
            </a:r>
            <a:r>
              <a:rPr lang="en-US" sz="2000" dirty="0" err="1">
                <a:latin typeface="Avenir Next LT Pro" panose="020B0504020202020204" pitchFamily="34" charset="0"/>
                <a:cs typeface="Segoe UI" panose="020B0502040204020203" pitchFamily="34" charset="0"/>
              </a:rPr>
              <a:t>nodeC</a:t>
            </a:r>
            <a:endParaRPr lang="en-US" sz="2000" dirty="0">
              <a:latin typeface="Avenir Next LT Pro" panose="020B05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3C5C2-BD70-434C-9011-1AD421E67614}"/>
              </a:ext>
            </a:extLst>
          </p:cNvPr>
          <p:cNvSpPr txBox="1"/>
          <p:nvPr/>
        </p:nvSpPr>
        <p:spPr>
          <a:xfrm>
            <a:off x="6705600" y="2977537"/>
            <a:ext cx="14397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N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50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20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FB9EE-C648-4AC5-954F-4F36103CD558}"/>
              </a:ext>
            </a:extLst>
          </p:cNvPr>
          <p:cNvSpPr txBox="1"/>
          <p:nvPr/>
        </p:nvSpPr>
        <p:spPr>
          <a:xfrm>
            <a:off x="4651953" y="2977537"/>
            <a:ext cx="1643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70     90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BB8E4-BD98-4CBA-886A-94A5C8E61626}"/>
              </a:ext>
            </a:extLst>
          </p:cNvPr>
          <p:cNvSpPr txBox="1"/>
          <p:nvPr/>
        </p:nvSpPr>
        <p:spPr>
          <a:xfrm>
            <a:off x="8526378" y="2966547"/>
            <a:ext cx="1963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FF0000"/>
                </a:solidFill>
                <a:latin typeface="Avenir Next LT Pro" panose="020B0504020202020204" pitchFamily="34" charset="0"/>
              </a:rPr>
              <a:t>           C</a:t>
            </a:r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       60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    50         80</a:t>
            </a:r>
          </a:p>
          <a:p>
            <a:endParaRPr lang="en-SG" sz="200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 sz="2000">
                <a:solidFill>
                  <a:srgbClr val="0000FF"/>
                </a:solidFill>
                <a:latin typeface="Avenir Next LT Pro" panose="020B0504020202020204" pitchFamily="34" charset="0"/>
              </a:rPr>
              <a:t>20        70     90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75EF2-5A30-4C3E-BFC8-122428167DD8}"/>
              </a:ext>
            </a:extLst>
          </p:cNvPr>
          <p:cNvCxnSpPr/>
          <p:nvPr/>
        </p:nvCxnSpPr>
        <p:spPr bwMode="auto">
          <a:xfrm>
            <a:off x="4989573" y="3657601"/>
            <a:ext cx="2286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B3064-27D9-4F3B-93A0-94462C72199B}"/>
              </a:ext>
            </a:extLst>
          </p:cNvPr>
          <p:cNvCxnSpPr/>
          <p:nvPr/>
        </p:nvCxnSpPr>
        <p:spPr bwMode="auto">
          <a:xfrm flipH="1">
            <a:off x="5142976" y="4267201"/>
            <a:ext cx="205194" cy="2149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348BFC-7555-4F50-9592-3CB4EEF110E3}"/>
              </a:ext>
            </a:extLst>
          </p:cNvPr>
          <p:cNvCxnSpPr/>
          <p:nvPr/>
        </p:nvCxnSpPr>
        <p:spPr bwMode="auto">
          <a:xfrm>
            <a:off x="5467546" y="4277027"/>
            <a:ext cx="152400" cy="2051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2FCB6-DF6C-484C-B842-76BE0961FB4E}"/>
              </a:ext>
            </a:extLst>
          </p:cNvPr>
          <p:cNvCxnSpPr/>
          <p:nvPr/>
        </p:nvCxnSpPr>
        <p:spPr bwMode="auto">
          <a:xfrm flipH="1">
            <a:off x="7086601" y="3657601"/>
            <a:ext cx="338889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D7D5C0-CECA-4E91-B2CF-4B92FA184556}"/>
              </a:ext>
            </a:extLst>
          </p:cNvPr>
          <p:cNvCxnSpPr/>
          <p:nvPr/>
        </p:nvCxnSpPr>
        <p:spPr bwMode="auto">
          <a:xfrm flipH="1">
            <a:off x="9042021" y="3657601"/>
            <a:ext cx="3810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CED10F-18A9-4909-9358-C758C6D4C150}"/>
              </a:ext>
            </a:extLst>
          </p:cNvPr>
          <p:cNvCxnSpPr/>
          <p:nvPr/>
        </p:nvCxnSpPr>
        <p:spPr bwMode="auto">
          <a:xfrm>
            <a:off x="9524825" y="3623095"/>
            <a:ext cx="304800" cy="28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1CEF0A2F-127D-46ED-B61B-E4EE1AC3AEC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2299" y="4229100"/>
            <a:ext cx="152400" cy="2911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22" name="Straight Connector 9221">
            <a:extLst>
              <a:ext uri="{FF2B5EF4-FFF2-40B4-BE49-F238E27FC236}">
                <a16:creationId xmlns:a16="http://schemas.microsoft.com/office/drawing/2014/main" id="{D87D26E2-CAA2-494E-BFDC-74EDC3C678F8}"/>
              </a:ext>
            </a:extLst>
          </p:cNvPr>
          <p:cNvCxnSpPr/>
          <p:nvPr/>
        </p:nvCxnSpPr>
        <p:spPr bwMode="auto">
          <a:xfrm flipH="1">
            <a:off x="9623328" y="4267200"/>
            <a:ext cx="178179" cy="2530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24" name="Straight Connector 9223">
            <a:extLst>
              <a:ext uri="{FF2B5EF4-FFF2-40B4-BE49-F238E27FC236}">
                <a16:creationId xmlns:a16="http://schemas.microsoft.com/office/drawing/2014/main" id="{C645D846-A7FC-425D-8460-9C09CB591F37}"/>
              </a:ext>
            </a:extLst>
          </p:cNvPr>
          <p:cNvCxnSpPr/>
          <p:nvPr/>
        </p:nvCxnSpPr>
        <p:spPr bwMode="auto">
          <a:xfrm>
            <a:off x="9969310" y="4229100"/>
            <a:ext cx="152400" cy="2911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Right Arrow 17">
            <a:extLst>
              <a:ext uri="{FF2B5EF4-FFF2-40B4-BE49-F238E27FC236}">
                <a16:creationId xmlns:a16="http://schemas.microsoft.com/office/drawing/2014/main" id="{BE946CF3-70F1-4FEA-A142-923EB49BE7E6}"/>
              </a:ext>
            </a:extLst>
          </p:cNvPr>
          <p:cNvSpPr/>
          <p:nvPr/>
        </p:nvSpPr>
        <p:spPr bwMode="auto">
          <a:xfrm>
            <a:off x="5878368" y="3531671"/>
            <a:ext cx="635048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7C27C9BC-1056-4BFE-9C5C-0F6EC1F81AD2}"/>
              </a:ext>
            </a:extLst>
          </p:cNvPr>
          <p:cNvSpPr/>
          <p:nvPr/>
        </p:nvSpPr>
        <p:spPr bwMode="auto">
          <a:xfrm>
            <a:off x="7975223" y="3531671"/>
            <a:ext cx="630393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References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11049000" cy="4495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SzTx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1.	</a:t>
            </a:r>
            <a:r>
              <a:rPr lang="en-US" altLang="zh-CN" sz="2800" b="0" dirty="0">
                <a:ea typeface="宋体" charset="-122"/>
              </a:rPr>
              <a:t>Data Abstraction and Problem Solving with C++ 5</a:t>
            </a:r>
            <a:r>
              <a:rPr lang="en-US" altLang="zh-CN" sz="2800" b="0" baseline="30000" dirty="0">
                <a:ea typeface="宋体" charset="-122"/>
              </a:rPr>
              <a:t>th</a:t>
            </a:r>
            <a:r>
              <a:rPr lang="en-US" altLang="zh-CN" sz="2800" b="0" dirty="0">
                <a:ea typeface="宋体" charset="-122"/>
              </a:rPr>
              <a:t> Edition </a:t>
            </a:r>
          </a:p>
          <a:p>
            <a:pPr marL="514350" indent="-514350">
              <a:lnSpc>
                <a:spcPct val="90000"/>
              </a:lnSpc>
              <a:buSzTx/>
              <a:buNone/>
            </a:pPr>
            <a:r>
              <a:rPr lang="en-US" altLang="zh-CN" sz="2800" b="0" dirty="0">
                <a:latin typeface="Arial" charset="0"/>
                <a:ea typeface="宋体" charset="-122"/>
              </a:rPr>
              <a:t>	</a:t>
            </a:r>
            <a:r>
              <a:rPr lang="en-US" sz="2800" dirty="0">
                <a:sym typeface="Wingdings" charset="2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  <a:sym typeface="Wingdings" charset="2"/>
              </a:rPr>
              <a:t></a:t>
            </a:r>
            <a:r>
              <a:rPr lang="en-US" sz="2800" dirty="0">
                <a:latin typeface="Arial" charset="0"/>
                <a:cs typeface="Arial" charset="0"/>
                <a:sym typeface="Wingdings" charset="2"/>
              </a:rPr>
              <a:t> </a:t>
            </a:r>
            <a:r>
              <a:rPr lang="en-US" sz="2800" b="0" dirty="0">
                <a:solidFill>
                  <a:srgbClr val="0000FF"/>
                </a:solidFill>
                <a:latin typeface="Courier New" charset="0"/>
                <a:ea typeface="宋体" charset="-122"/>
                <a:sym typeface="Wingdings" charset="2"/>
              </a:rPr>
              <a:t>c</a:t>
            </a:r>
            <a:r>
              <a:rPr lang="en-US" altLang="zh-CN" sz="2800" b="0" dirty="0">
                <a:solidFill>
                  <a:srgbClr val="0000FF"/>
                </a:solidFill>
                <a:latin typeface="Courier New" charset="0"/>
                <a:ea typeface="宋体" charset="-122"/>
                <a:cs typeface="Courier New" charset="0"/>
              </a:rPr>
              <a:t>hapter 10 (Trees)</a:t>
            </a:r>
          </a:p>
          <a:p>
            <a:pPr marL="514350" indent="-514350">
              <a:lnSpc>
                <a:spcPct val="90000"/>
              </a:lnSpc>
              <a:buSzTx/>
              <a:buNone/>
            </a:pPr>
            <a:endParaRPr lang="en-US" altLang="zh-CN" sz="2800" b="0" dirty="0">
              <a:solidFill>
                <a:srgbClr val="0000FF"/>
              </a:solidFill>
              <a:latin typeface="Courier New" charset="0"/>
              <a:ea typeface="宋体" charset="-122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90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Right-Left Rotation </a:t>
            </a:r>
            <a:r>
              <a:rPr lang="en-US" altLang="zh-CN" sz="3200" b="0" i="1">
                <a:ea typeface="宋体" charset="-122"/>
              </a:rPr>
              <a:t>- Example</a:t>
            </a:r>
            <a:endParaRPr lang="en-US" altLang="zh-CN" sz="3200" b="0" i="1" dirty="0">
              <a:ea typeface="宋体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F7E91-D7E1-4A75-9B2D-33196E35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4" y="943141"/>
            <a:ext cx="2496402" cy="2633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51E96-B0CF-4595-8EF7-D4BB3F325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317" y="1143000"/>
            <a:ext cx="2110127" cy="170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6BD15-47CF-4DC8-A06E-9CFB8EF25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669" y="1028034"/>
            <a:ext cx="2110128" cy="2463800"/>
          </a:xfrm>
          <a:prstGeom prst="rect">
            <a:avLst/>
          </a:prstGeom>
        </p:spPr>
      </p:pic>
      <p:sp>
        <p:nvSpPr>
          <p:cNvPr id="14" name="Right Arrow 17">
            <a:extLst>
              <a:ext uri="{FF2B5EF4-FFF2-40B4-BE49-F238E27FC236}">
                <a16:creationId xmlns:a16="http://schemas.microsoft.com/office/drawing/2014/main" id="{1C6B980D-5E41-4E94-96E7-9F11C36B0015}"/>
              </a:ext>
            </a:extLst>
          </p:cNvPr>
          <p:cNvSpPr/>
          <p:nvPr/>
        </p:nvSpPr>
        <p:spPr bwMode="auto">
          <a:xfrm>
            <a:off x="4173948" y="2069435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DE681-EAB6-44C0-A3D2-D487312FBE6B}"/>
              </a:ext>
            </a:extLst>
          </p:cNvPr>
          <p:cNvSpPr txBox="1"/>
          <p:nvPr/>
        </p:nvSpPr>
        <p:spPr>
          <a:xfrm>
            <a:off x="3661983" y="1700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rotateRight(80)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8CA65-CDB2-452E-B577-343044908509}"/>
              </a:ext>
            </a:extLst>
          </p:cNvPr>
          <p:cNvSpPr txBox="1"/>
          <p:nvPr/>
        </p:nvSpPr>
        <p:spPr>
          <a:xfrm>
            <a:off x="6961807" y="1700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>
                <a:solidFill>
                  <a:srgbClr val="FF0000"/>
                </a:solidFill>
                <a:latin typeface="Avenir Next LT Pro" panose="020B0504020202020204" pitchFamily="34" charset="0"/>
              </a:rPr>
              <a:t>rotateLeft(50)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7491816" y="2069435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2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Algorithm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41464"/>
              </p:ext>
            </p:extLst>
          </p:nvPr>
        </p:nvGraphicFramePr>
        <p:xfrm>
          <a:off x="1866900" y="1676400"/>
          <a:ext cx="8458200" cy="331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58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None/>
                      </a:pP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rotateLeftRight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BinaryNode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600" b="0" u="none" baseline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nodeN</a:t>
                      </a:r>
                      <a:r>
                        <a:rPr lang="en-US" sz="2600" b="0" u="none" baseline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Verdana" pitchFamily="34" charset="0"/>
                          <a:cs typeface="Segoe UI" panose="020B0502040204020203" pitchFamily="34" charset="0"/>
                        </a:rPr>
                        <a:t>)</a:t>
                      </a:r>
                      <a:endParaRPr lang="en-US" sz="2600" b="0" u="none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Verdana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018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= left child </a:t>
                      </a:r>
                      <a:r>
                        <a:rPr lang="en-US" sz="2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of nodeN</a:t>
                      </a:r>
                    </a:p>
                    <a:p>
                      <a:r>
                        <a:rPr lang="en-US" sz="1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</a:p>
                    <a:p>
                      <a:pPr marL="344488" indent="-344488"/>
                      <a:r>
                        <a:rPr lang="en-US" sz="2600" kern="120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Set </a:t>
                      </a:r>
                      <a:r>
                        <a:rPr lang="en-US" sz="2600" kern="120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nodeN’s</a:t>
                      </a:r>
                      <a:r>
                        <a:rPr lang="en-US" sz="2600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left child to</a:t>
                      </a:r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node returned </a:t>
                      </a:r>
                      <a:r>
                        <a:rPr lang="en-US" sz="2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by </a:t>
                      </a:r>
                      <a:r>
                        <a:rPr lang="en-US" sz="2600" b="1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rotateLeft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nodeC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r>
                        <a:rPr lang="en-US" sz="1600" kern="1200" baseline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endParaRPr lang="en-US" sz="1600" kern="1200" baseline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600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return 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rotateRight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600" b="1" kern="1200" baseline="0" dirty="0" err="1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nodeN</a:t>
                      </a:r>
                      <a:r>
                        <a:rPr lang="en-US" sz="2600" b="1" kern="1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600" b="1" kern="1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B84AB8-B1CC-4013-9140-F22DC6A59BE1}"/>
              </a:ext>
            </a:extLst>
          </p:cNvPr>
          <p:cNvSpPr txBox="1"/>
          <p:nvPr/>
        </p:nvSpPr>
        <p:spPr>
          <a:xfrm>
            <a:off x="1828800" y="1066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FF0000"/>
                </a:solidFill>
                <a:latin typeface="Avenir Next LT Pro" panose="020B0504020202020204" pitchFamily="34" charset="0"/>
              </a:rPr>
              <a:t>Left-Right Rotation : Algorithm</a:t>
            </a:r>
          </a:p>
        </p:txBody>
      </p:sp>
    </p:spTree>
    <p:extLst>
      <p:ext uri="{BB962C8B-B14F-4D97-AF65-F5344CB8AC3E}">
        <p14:creationId xmlns:p14="http://schemas.microsoft.com/office/powerpoint/2010/main" val="259290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Left-Right Rotation </a:t>
            </a:r>
            <a:r>
              <a:rPr lang="en-US" altLang="zh-CN" sz="3200" b="0" i="1" dirty="0">
                <a:ea typeface="宋体" charset="-122"/>
              </a:rPr>
              <a:t>- Example</a:t>
            </a:r>
            <a:endParaRPr lang="en-US" altLang="zh-CN" sz="3200" b="0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914400"/>
            <a:ext cx="853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LEFT-RIGHT ROTATION</a:t>
            </a:r>
            <a:endParaRPr lang="en-SG" u="sng" dirty="0">
              <a:solidFill>
                <a:srgbClr val="FF0000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- 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tree is left heavy </a:t>
            </a:r>
            <a:r>
              <a:rPr lang="en-SG" u="sng" dirty="0">
                <a:latin typeface="Avenir Next LT Pro" panose="020B0504020202020204" pitchFamily="34" charset="0"/>
                <a:cs typeface="Segoe UI" panose="020B0502040204020203" pitchFamily="34" charset="0"/>
              </a:rPr>
              <a:t>AND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en-SG" dirty="0">
                <a:latin typeface="Avenir Next LT Pro" panose="020B0504020202020204" pitchFamily="34" charset="0"/>
                <a:cs typeface="Segoe UI" panose="020B0502040204020203" pitchFamily="34" charset="0"/>
              </a:rPr>
              <a:t> tree's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left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</a:t>
            </a:r>
            <a:r>
              <a:rPr lang="en-SG" dirty="0" err="1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subtree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is </a:t>
            </a:r>
            <a:r>
              <a:rPr lang="en-SG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right</a:t>
            </a:r>
            <a:r>
              <a:rPr lang="en-S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heavy 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venir Next LT Pro" panose="020B0504020202020204" pitchFamily="34" charset="0"/>
                <a:cs typeface="Segoe UI" panose="020B0502040204020203" pitchFamily="34" charset="0"/>
              </a:rPr>
              <a:t>e.g.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>
                <a:latin typeface="Arial" pitchFamily="34" charset="0"/>
                <a:cs typeface="Arial" pitchFamily="34" charset="0"/>
              </a:rPr>
              <a:t>	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	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20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                     </a:t>
            </a:r>
            <a:endParaRPr lang="en-US" sz="22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  <a:p>
            <a:pPr marL="266700" indent="-266700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019300" y="57150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2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Can you show the intermediate trees at each stage of rotation?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47ACA-2868-432D-B805-34E3C9E5913E}"/>
              </a:ext>
            </a:extLst>
          </p:cNvPr>
          <p:cNvSpPr txBox="1"/>
          <p:nvPr/>
        </p:nvSpPr>
        <p:spPr>
          <a:xfrm>
            <a:off x="1939383" y="27432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 50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20               70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10           40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771E7-4120-4D59-84B4-FEBAE935BC81}"/>
              </a:ext>
            </a:extLst>
          </p:cNvPr>
          <p:cNvCxnSpPr/>
          <p:nvPr/>
        </p:nvCxnSpPr>
        <p:spPr bwMode="auto">
          <a:xfrm flipH="1">
            <a:off x="3127917" y="3145139"/>
            <a:ext cx="533400" cy="419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DB6A1B-252B-4D06-A611-971CE0C1045F}"/>
              </a:ext>
            </a:extLst>
          </p:cNvPr>
          <p:cNvCxnSpPr/>
          <p:nvPr/>
        </p:nvCxnSpPr>
        <p:spPr bwMode="auto">
          <a:xfrm>
            <a:off x="3962400" y="3132594"/>
            <a:ext cx="533400" cy="419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A6B54-516A-41FD-8D27-23E6697602E9}"/>
              </a:ext>
            </a:extLst>
          </p:cNvPr>
          <p:cNvCxnSpPr/>
          <p:nvPr/>
        </p:nvCxnSpPr>
        <p:spPr bwMode="auto">
          <a:xfrm flipH="1">
            <a:off x="2590800" y="3924300"/>
            <a:ext cx="381000" cy="257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FFE99D-BDDE-41C2-97F7-30587965B600}"/>
              </a:ext>
            </a:extLst>
          </p:cNvPr>
          <p:cNvCxnSpPr>
            <a:cxnSpLocks/>
          </p:cNvCxnSpPr>
          <p:nvPr/>
        </p:nvCxnSpPr>
        <p:spPr bwMode="auto">
          <a:xfrm>
            <a:off x="3120483" y="3924300"/>
            <a:ext cx="381000" cy="2574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03D77-8565-4EA3-8B78-6212E070246D}"/>
              </a:ext>
            </a:extLst>
          </p:cNvPr>
          <p:cNvCxnSpPr/>
          <p:nvPr/>
        </p:nvCxnSpPr>
        <p:spPr bwMode="auto">
          <a:xfrm flipH="1">
            <a:off x="3377890" y="4643553"/>
            <a:ext cx="152400" cy="3154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19467F-58F7-4BB4-A3DD-ACC991C2C7B4}"/>
              </a:ext>
            </a:extLst>
          </p:cNvPr>
          <p:cNvSpPr txBox="1"/>
          <p:nvPr/>
        </p:nvSpPr>
        <p:spPr>
          <a:xfrm>
            <a:off x="6069051" y="2743200"/>
            <a:ext cx="3684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      40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20                50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10           30              70</a:t>
            </a:r>
          </a:p>
          <a:p>
            <a:endParaRPr lang="en-SG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r>
              <a:rPr lang="en-SG">
                <a:solidFill>
                  <a:srgbClr val="0000FF"/>
                </a:solidFill>
                <a:latin typeface="Avenir Next LT Pro" panose="020B0504020202020204" pitchFamily="34" charset="0"/>
              </a:rPr>
              <a:t>             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37ACEA-2B73-44A5-840C-BB28881B2940}"/>
              </a:ext>
            </a:extLst>
          </p:cNvPr>
          <p:cNvCxnSpPr/>
          <p:nvPr/>
        </p:nvCxnSpPr>
        <p:spPr bwMode="auto">
          <a:xfrm flipH="1">
            <a:off x="7239000" y="3200400"/>
            <a:ext cx="609600" cy="3512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84DD9F-BCAA-4CA8-B70F-EFF118ED3182}"/>
              </a:ext>
            </a:extLst>
          </p:cNvPr>
          <p:cNvCxnSpPr>
            <a:cxnSpLocks/>
          </p:cNvCxnSpPr>
          <p:nvPr/>
        </p:nvCxnSpPr>
        <p:spPr bwMode="auto">
          <a:xfrm>
            <a:off x="8001000" y="3166497"/>
            <a:ext cx="609600" cy="3512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3F554E-A673-49E5-9C9C-0323A570B936}"/>
              </a:ext>
            </a:extLst>
          </p:cNvPr>
          <p:cNvCxnSpPr/>
          <p:nvPr/>
        </p:nvCxnSpPr>
        <p:spPr bwMode="auto">
          <a:xfrm flipH="1">
            <a:off x="6705600" y="3924300"/>
            <a:ext cx="381000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DB2DDF-4C87-4841-8804-C794F7CA0F20}"/>
              </a:ext>
            </a:extLst>
          </p:cNvPr>
          <p:cNvCxnSpPr>
            <a:cxnSpLocks/>
          </p:cNvCxnSpPr>
          <p:nvPr/>
        </p:nvCxnSpPr>
        <p:spPr bwMode="auto">
          <a:xfrm>
            <a:off x="7239001" y="3924300"/>
            <a:ext cx="455341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217" name="Straight Connector 9216">
            <a:extLst>
              <a:ext uri="{FF2B5EF4-FFF2-40B4-BE49-F238E27FC236}">
                <a16:creationId xmlns:a16="http://schemas.microsoft.com/office/drawing/2014/main" id="{31448D08-10A3-405B-8C3F-FC1F09716FD2}"/>
              </a:ext>
            </a:extLst>
          </p:cNvPr>
          <p:cNvCxnSpPr/>
          <p:nvPr/>
        </p:nvCxnSpPr>
        <p:spPr bwMode="auto">
          <a:xfrm>
            <a:off x="8763001" y="3886200"/>
            <a:ext cx="308517" cy="304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5" name="Right Arrow 17">
            <a:extLst>
              <a:ext uri="{FF2B5EF4-FFF2-40B4-BE49-F238E27FC236}">
                <a16:creationId xmlns:a16="http://schemas.microsoft.com/office/drawing/2014/main" id="{855DAE6D-C3E4-41D9-BCE1-3FD5885600AC}"/>
              </a:ext>
            </a:extLst>
          </p:cNvPr>
          <p:cNvSpPr/>
          <p:nvPr/>
        </p:nvSpPr>
        <p:spPr bwMode="auto">
          <a:xfrm>
            <a:off x="5332141" y="3695701"/>
            <a:ext cx="685800" cy="917079"/>
          </a:xfrm>
          <a:prstGeom prst="rightArrow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677400" cy="3962400"/>
          </a:xfrm>
        </p:spPr>
        <p:txBody>
          <a:bodyPr/>
          <a:lstStyle/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Efficiency of Binary Search Tree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 err="1">
                <a:solidFill>
                  <a:srgbClr val="0000FF"/>
                </a:solidFill>
                <a:latin typeface="Avenir Next LT Pro" panose="020B0504020202020204" pitchFamily="34" charset="0"/>
              </a:rPr>
              <a:t>AVLTrees</a:t>
            </a:r>
            <a:endParaRPr lang="en-US" sz="2800" b="0" dirty="0">
              <a:solidFill>
                <a:srgbClr val="0000FF"/>
              </a:solidFill>
              <a:latin typeface="Avenir Next LT Pro" panose="020B0504020202020204" pitchFamily="34" charset="0"/>
            </a:endParaRPr>
          </a:p>
          <a:p>
            <a:pPr marL="533400" indent="-533400">
              <a:buClr>
                <a:srgbClr val="0000FF"/>
              </a:buClr>
              <a:buSzTx/>
              <a:buNone/>
            </a:pPr>
            <a:r>
              <a:rPr lang="en-US" sz="10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  </a:t>
            </a:r>
          </a:p>
          <a:p>
            <a:pPr marL="533400" indent="-53340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8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Single rotations</a:t>
            </a:r>
          </a:p>
          <a:p>
            <a:pPr marL="933450" lvl="1" indent="-400050">
              <a:buClr>
                <a:srgbClr val="0000FF"/>
              </a:buClr>
              <a:buSzTx/>
              <a:buFont typeface="Wingdings" pitchFamily="2" charset="2"/>
              <a:buChar char="ü"/>
            </a:pPr>
            <a:r>
              <a:rPr lang="en-US" sz="2400" b="0" dirty="0">
                <a:solidFill>
                  <a:srgbClr val="0000FF"/>
                </a:solidFill>
                <a:latin typeface="Avenir Next LT Pro" panose="020B0504020202020204" pitchFamily="34" charset="0"/>
              </a:rPr>
              <a:t>Double rotations</a:t>
            </a:r>
          </a:p>
          <a:p>
            <a:pPr marL="533400" indent="-533400">
              <a:buClr>
                <a:srgbClr val="0000FF"/>
              </a:buClr>
              <a:buSzTx/>
              <a:buNone/>
            </a:pPr>
            <a:endParaRPr lang="en-US" sz="2800" b="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2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318-46F3-4CAE-AA16-D132F548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Appendix 1 </a:t>
            </a:r>
            <a:r>
              <a:rPr lang="en-SG" b="0" i="1"/>
              <a:t>- AVL Rotations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B3931F-560E-403B-ABC0-5BDBAD8FD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68452"/>
              </p:ext>
            </p:extLst>
          </p:nvPr>
        </p:nvGraphicFramePr>
        <p:xfrm>
          <a:off x="1943100" y="914401"/>
          <a:ext cx="8305800" cy="4989061"/>
        </p:xfrm>
        <a:graphic>
          <a:graphicData uri="http://schemas.openxmlformats.org/drawingml/2006/table">
            <a:tbl>
              <a:tblPr firstRow="1" firstCol="1" bandRow="1"/>
              <a:tblGrid>
                <a:gridCol w="4827239">
                  <a:extLst>
                    <a:ext uri="{9D8B030D-6E8A-4147-A177-3AD203B41FA5}">
                      <a16:colId xmlns:a16="http://schemas.microsoft.com/office/drawing/2014/main" val="1894357268"/>
                    </a:ext>
                  </a:extLst>
                </a:gridCol>
                <a:gridCol w="3478561">
                  <a:extLst>
                    <a:ext uri="{9D8B030D-6E8A-4147-A177-3AD203B41FA5}">
                      <a16:colId xmlns:a16="http://schemas.microsoft.com/office/drawing/2014/main" val="3771835388"/>
                    </a:ext>
                  </a:extLst>
                </a:gridCol>
              </a:tblGrid>
              <a:tr h="2289913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tree is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IF tree's right subtree is </a:t>
                      </a:r>
                      <a:r>
                        <a:rPr lang="en-SG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left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Right-Left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 = N-&gt;right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N-&gt;right = C-&gt;left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C-&gt;left = 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16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616822"/>
                  </a:ext>
                </a:extLst>
              </a:tr>
              <a:tr h="2485129"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tree is</a:t>
                      </a: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IF tree's left subtree is </a:t>
                      </a:r>
                      <a:r>
                        <a:rPr lang="en-SG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right heavy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</a:t>
                      </a: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b="1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Perform </a:t>
                      </a:r>
                      <a:r>
                        <a:rPr lang="en-SG" sz="1600" b="1">
                          <a:solidFill>
                            <a:srgbClr val="FF0000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Left-Right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none" strike="noStrike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u="sng">
                          <a:solidFill>
                            <a:srgbClr val="FF33CC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RIGHT ROTATION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 = N-&gt;left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N-&gt;left = C-&gt;right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Avenir Next LT Pro" panose="020B05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C-&gt;right = N</a:t>
                      </a:r>
                      <a:endParaRPr lang="en-SG" sz="16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7800" lv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en-SG" sz="1600">
                        <a:solidFill>
                          <a:schemeClr val="tx1"/>
                        </a:solidFill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00" marR="66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0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7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1. Efficiency of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752600" y="1066800"/>
            <a:ext cx="876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kumimoji="1" lang="en-US" b="1" i="1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search tree </a:t>
            </a: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binary tree that is </a:t>
            </a:r>
            <a:r>
              <a:rPr kumimoji="1" lang="en-US" u="sng" kern="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ordered</a:t>
            </a:r>
          </a:p>
          <a:p>
            <a:pPr>
              <a:spcBef>
                <a:spcPts val="0"/>
              </a:spcBef>
            </a:pPr>
            <a:r>
              <a:rPr kumimoji="1" lang="en-US" i="1" kern="0" dirty="0" err="1">
                <a:latin typeface="Segoe UI" panose="020B0502040204020203" pitchFamily="34" charset="0"/>
                <a:cs typeface="Segoe UI" panose="020B0502040204020203" pitchFamily="34" charset="0"/>
              </a:rPr>
              <a:t>i.e</a:t>
            </a:r>
            <a:r>
              <a:rPr kumimoji="1" lang="en-US" i="1" kern="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For each node in the binary search tree</a:t>
            </a:r>
          </a:p>
          <a:p>
            <a:pPr>
              <a:spcBef>
                <a:spcPts val="0"/>
              </a:spcBef>
            </a:pP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data in node's left 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subtree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data in the node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      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data in node's right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subtree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  data in the node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1F4243-5F72-4BCA-823E-DFFA6A72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46452"/>
            <a:ext cx="3959889" cy="2816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A109-2A10-405B-BAC7-F007F6545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789" y="2781764"/>
            <a:ext cx="3681295" cy="21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Efficiency of Binary Search Tree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10134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6700" indent="-2667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buFont typeface="Wingdings" pitchFamily="2" charset="2"/>
              <a:buChar char="§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Typical o</a:t>
            </a:r>
            <a:r>
              <a:rPr kumimoji="1" lang="en-US" kern="0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perations</a:t>
            </a: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Binary Search Tree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search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insert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delete</a:t>
            </a: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r>
              <a:rPr lang="en-SG" sz="1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the operations require a </a:t>
            </a: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that begins at the root</a:t>
            </a:r>
          </a:p>
          <a:p>
            <a:pPr algn="l">
              <a:buClr>
                <a:srgbClr val="0000FF"/>
              </a:buClr>
            </a:pPr>
            <a:r>
              <a:rPr lang="en-SG" sz="1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algn="l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Number of comparisons is directly proportional to the </a:t>
            </a:r>
            <a:r>
              <a:rPr lang="en-S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55600">
              <a:spcBef>
                <a:spcPts val="0"/>
              </a:spcBef>
              <a:buClr>
                <a:srgbClr val="0000FF"/>
              </a:buClr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 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w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orst case (balanced)     = O (log</a:t>
            </a:r>
            <a:r>
              <a:rPr lang="en-SG" baseline="-25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n)</a:t>
            </a:r>
          </a:p>
          <a:p>
            <a:pPr marL="355600">
              <a:spcBef>
                <a:spcPts val="0"/>
              </a:spcBef>
              <a:buClr>
                <a:srgbClr val="0000FF"/>
              </a:buClr>
              <a:buFont typeface="Wingdings"/>
              <a:buChar char="F"/>
            </a:pP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worst case (unbalanced) = O (n)	</a:t>
            </a:r>
            <a:endParaRPr lang="en-SG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>
              <a:spcBef>
                <a:spcPts val="0"/>
              </a:spcBef>
              <a:buClr>
                <a:srgbClr val="0000FF"/>
              </a:buClr>
            </a:pPr>
            <a:r>
              <a:rPr lang="en-SG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n = number of nodes in the binary search tree</a:t>
            </a:r>
            <a:endParaRPr lang="en-SG" sz="1000" dirty="0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Clr>
                <a:srgbClr val="0000FF"/>
              </a:buClr>
            </a:pPr>
            <a:r>
              <a:rPr lang="en-SG" sz="1000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355600" indent="-355600">
              <a:buClr>
                <a:srgbClr val="0000FF"/>
              </a:buClr>
              <a:buFont typeface="Wingdings" pitchFamily="2" charset="2"/>
              <a:buChar char="§"/>
            </a:pP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 that a binary search tree is </a:t>
            </a:r>
            <a:r>
              <a:rPr lang="en-SG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</a:t>
            </a:r>
            <a:r>
              <a:rPr lang="en-SG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0"/>
              </a:spcBef>
            </a:pPr>
            <a:endParaRPr lang="en-SG" dirty="0">
              <a:latin typeface="Arial" pitchFamily="34" charset="0"/>
              <a:cs typeface="Arial" pitchFamily="34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41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3332141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Avenir Next LT Pro" panose="020B0504020202020204" pitchFamily="34" charset="0"/>
                <a:cs typeface="Arial" pitchFamily="34" charset="0"/>
              </a:rPr>
              <a:t>BST-1 (balanced)</a:t>
            </a:r>
            <a:endParaRPr lang="en-SG" sz="2000" dirty="0">
              <a:solidFill>
                <a:srgbClr val="0000FF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47244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venir Next LT Pro" panose="020B0504020202020204" pitchFamily="34" charset="0"/>
                <a:cs typeface="Arial" pitchFamily="34" charset="0"/>
              </a:rPr>
              <a:t>BST-2 (unbalanced)</a:t>
            </a:r>
            <a:endParaRPr lang="en-SG" sz="2000" dirty="0">
              <a:solidFill>
                <a:srgbClr val="FF0000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53340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0000FF"/>
                </a:solidFill>
                <a:latin typeface="Avenir Next LT Pro" panose="020B0504020202020204" pitchFamily="34" charset="0"/>
              </a:rPr>
              <a:t>How many comparisons are required to search for Megan in BST-1?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81200" y="57912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sz="2000" i="1" dirty="0">
                <a:solidFill>
                  <a:srgbClr val="FF0000"/>
                </a:solidFill>
                <a:latin typeface="Avenir Next LT Pro" panose="020B0504020202020204" pitchFamily="34" charset="0"/>
              </a:rPr>
              <a:t>How many comparisons are required to search for Megan in BST-2?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E867E2-6D2A-42D5-9FE3-9A06CABDE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874045"/>
            <a:ext cx="3681295" cy="21901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0AB7B3-12F2-4BF8-A9D8-7A43FB450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892882"/>
            <a:ext cx="4282504" cy="38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Importance of Balancing</a:t>
            </a:r>
            <a:endParaRPr lang="en-US" altLang="zh-CN" sz="3200" b="0" i="1" dirty="0">
              <a:ea typeface="宋体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33201"/>
              </p:ext>
            </p:extLst>
          </p:nvPr>
        </p:nvGraphicFramePr>
        <p:xfrm>
          <a:off x="1981200" y="838205"/>
          <a:ext cx="8229600" cy="5440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n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Balanced</a:t>
                      </a:r>
                      <a:r>
                        <a:rPr lang="en-US" sz="220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200" b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O(log</a:t>
                      </a:r>
                      <a:r>
                        <a:rPr lang="en-US" sz="2200" b="0" baseline="-250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2 </a:t>
                      </a:r>
                      <a:r>
                        <a:rPr lang="en-US" sz="2200" b="0" baseline="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n)</a:t>
                      </a:r>
                      <a:endParaRPr lang="en-US" sz="2200" b="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Unbalanced</a:t>
                      </a:r>
                      <a:r>
                        <a:rPr lang="en-US" sz="2200" baseline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 BST</a:t>
                      </a:r>
                      <a:endParaRPr lang="en-US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Courier New" pitchFamily="49" charset="0"/>
                        </a:rPr>
                        <a:t>O(n)</a:t>
                      </a:r>
                      <a:endParaRPr lang="en-SG" sz="2200" b="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16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.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20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200" dirty="0">
                        <a:solidFill>
                          <a:schemeClr val="tx1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00FF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30</a:t>
                      </a:r>
                      <a:endParaRPr lang="en-SG" sz="2200" dirty="0">
                        <a:solidFill>
                          <a:srgbClr val="0000FF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  <a:latin typeface="Avenir Next LT Pro" panose="020B0504020202020204" pitchFamily="34" charset="0"/>
                          <a:ea typeface="Verdana" pitchFamily="34" charset="0"/>
                          <a:cs typeface="Verdana" pitchFamily="34" charset="0"/>
                        </a:rPr>
                        <a:t>1000,000,000</a:t>
                      </a:r>
                      <a:endParaRPr lang="en-SG" sz="2200" dirty="0">
                        <a:solidFill>
                          <a:srgbClr val="FF0000"/>
                        </a:solidFill>
                        <a:latin typeface="Avenir Next LT Pro" panose="020B0504020202020204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755"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0000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9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Balanced Binary Search Tree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binary search tree is </a:t>
            </a:r>
            <a:r>
              <a:rPr lang="en-US" b="1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 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lang="en-US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any node’s two </a:t>
            </a:r>
            <a:r>
              <a:rPr lang="en-US" dirty="0" err="1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subtrees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differ by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most 1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     abs( </a:t>
            </a:r>
            <a:r>
              <a:rPr lang="en-US" sz="2000" dirty="0" err="1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getHeight</a:t>
            </a: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(t-&gt;left) – </a:t>
            </a:r>
            <a:r>
              <a:rPr lang="en-US" sz="2000" dirty="0" err="1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getHeight</a:t>
            </a:r>
            <a:r>
              <a:rPr lang="en-US" sz="2000" dirty="0">
                <a:solidFill>
                  <a:srgbClr val="00990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(t-&gt;right) ) &lt;= 1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US" b="1" i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binary search tree is</a:t>
            </a:r>
          </a:p>
          <a:p>
            <a:pPr>
              <a:spcBef>
                <a:spcPts val="0"/>
              </a:spcBef>
            </a:pPr>
            <a:r>
              <a:rPr lang="en-US" sz="1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= 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(n + 1)</a:t>
            </a:r>
          </a:p>
          <a:p>
            <a:pPr>
              <a:spcBef>
                <a:spcPts val="0"/>
              </a:spcBef>
            </a:pPr>
            <a:endParaRPr lang="en-US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worst case number of comparisons =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O(log</a:t>
            </a:r>
            <a:r>
              <a:rPr lang="en-US" baseline="-25000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n)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355600" indent="-35560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balanced binary search tree 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may become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unbalanced</a:t>
            </a:r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after an insert or remove operation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r>
              <a:rPr kumimoji="1" lang="en-US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lvl="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81200" y="5486400"/>
            <a:ext cx="81534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l">
              <a:buClr>
                <a:schemeClr val="bg1"/>
              </a:buClr>
            </a:pP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How to ensure a binary search tree is </a:t>
            </a:r>
            <a:r>
              <a:rPr lang="en-US" i="1" u="sng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ALWAYS</a:t>
            </a:r>
            <a:r>
              <a:rPr lang="en-US" i="1" dirty="0">
                <a:solidFill>
                  <a:srgbClr val="FF0000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 balanced? </a:t>
            </a:r>
          </a:p>
        </p:txBody>
      </p:sp>
    </p:spTree>
    <p:extLst>
      <p:ext uri="{BB962C8B-B14F-4D97-AF65-F5344CB8AC3E}">
        <p14:creationId xmlns:p14="http://schemas.microsoft.com/office/powerpoint/2010/main" val="12443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2. AVL Trees</a:t>
            </a:r>
            <a:endParaRPr lang="en-US" altLang="zh-CN" sz="3200" b="0" i="1" dirty="0">
              <a:ea typeface="宋体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09600" y="990600"/>
            <a:ext cx="10896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indent="-355600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AVL tree </a:t>
            </a:r>
          </a:p>
          <a:p>
            <a:pPr marL="355600" indent="-355600">
              <a:buFont typeface="Wingdings" panose="05000000000000000000" pitchFamily="2" charset="2"/>
              <a:buChar char="F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search tree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355600" indent="-355600">
              <a:buFont typeface="Wingdings" panose="05000000000000000000" pitchFamily="2" charset="2"/>
              <a:buChar char="F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</a:t>
            </a:r>
            <a:r>
              <a:rPr lang="en-US" i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balanced</a:t>
            </a:r>
          </a:p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</a:p>
          <a:p>
            <a:pPr marL="355600" indent="-355600">
              <a:buFont typeface="Wingdings" panose="05000000000000000000" pitchFamily="2" charset="2"/>
              <a:buChar char="F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will 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re-balance </a:t>
            </a:r>
            <a:r>
              <a:rPr lang="en-US" i="1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itself</a:t>
            </a:r>
            <a:r>
              <a:rPr lang="en-US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whenever it becomes unbalanced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e.g. after an insert or remove operation</a:t>
            </a:r>
          </a:p>
          <a:p>
            <a:pPr algn="l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355600" indent="-35560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charset="2"/>
              </a:rPr>
              <a:t> </a:t>
            </a:r>
            <a:r>
              <a:rPr lang="en-SG" i="1" dirty="0">
                <a:latin typeface="Segoe UI" panose="020B0502040204020203" pitchFamily="34" charset="0"/>
                <a:cs typeface="Segoe UI" panose="020B0502040204020203" pitchFamily="34" charset="0"/>
              </a:rPr>
              <a:t>number of comparisons (worst case) = 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(log</a:t>
            </a:r>
            <a:r>
              <a:rPr lang="en-SG" i="1" baseline="-25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n)</a:t>
            </a:r>
            <a:endParaRPr lang="en-US" i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/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/>
            <a:endParaRPr 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5600" indent="-355600"/>
            <a:r>
              <a:rPr lang="en-US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	named after its 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inventors </a:t>
            </a:r>
            <a:r>
              <a:rPr lang="en-SG" i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SG" i="1" dirty="0" err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delson-</a:t>
            </a:r>
            <a:r>
              <a:rPr lang="en-SG" i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SG" i="1" dirty="0" err="1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elskii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SG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SG" i="1" dirty="0">
                <a:solidFill>
                  <a:srgbClr val="0099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andis</a:t>
            </a:r>
            <a:endParaRPr lang="en-US" i="1" dirty="0">
              <a:solidFill>
                <a:srgbClr val="0099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63538" indent="-363538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100000"/>
              <a:defRPr/>
            </a:pPr>
            <a:endParaRPr kumimoji="1" lang="en-US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9864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5" ma:contentTypeDescription="Create a new document." ma:contentTypeScope="" ma:versionID="b50e62bb8af338cfa1e56ab6f704d944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b7fd74865d684d29b5d05a540b961d35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B65EB-370B-471F-A988-6ACEE14D8D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89FE4F-4066-4DA4-BD58-CC3DCB8FB1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6455</TotalTime>
  <Words>2547</Words>
  <Application>Microsoft Office PowerPoint</Application>
  <PresentationFormat>Widescreen</PresentationFormat>
  <Paragraphs>564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宋体</vt:lpstr>
      <vt:lpstr>Arial</vt:lpstr>
      <vt:lpstr>Arial Narrow</vt:lpstr>
      <vt:lpstr>Avenir Next LT Pro</vt:lpstr>
      <vt:lpstr>Calibri</vt:lpstr>
      <vt:lpstr>Consolas</vt:lpstr>
      <vt:lpstr>Courier New</vt:lpstr>
      <vt:lpstr>Leelawadee UI Semilight</vt:lpstr>
      <vt:lpstr>Segoe UI</vt:lpstr>
      <vt:lpstr>Tahoma</vt:lpstr>
      <vt:lpstr>Verdana</vt:lpstr>
      <vt:lpstr>Wingdings</vt:lpstr>
      <vt:lpstr>Contport</vt:lpstr>
      <vt:lpstr>PowerPoint Presentation</vt:lpstr>
      <vt:lpstr>Topics</vt:lpstr>
      <vt:lpstr>References</vt:lpstr>
      <vt:lpstr>1. Efficiency of Binary Search Tree</vt:lpstr>
      <vt:lpstr>Efficiency of Binary Search Tree</vt:lpstr>
      <vt:lpstr>Importance of Balancing</vt:lpstr>
      <vt:lpstr>Importance of Balancing</vt:lpstr>
      <vt:lpstr>Balanced Binary Search Tree</vt:lpstr>
      <vt:lpstr>2. AVL Trees</vt:lpstr>
      <vt:lpstr>AVL Trees - Example</vt:lpstr>
      <vt:lpstr>AVL Trees - Example</vt:lpstr>
      <vt:lpstr>3. Rotations</vt:lpstr>
      <vt:lpstr>Determining the TYPE of rotations</vt:lpstr>
      <vt:lpstr>Single Rotations (Left Rotation)</vt:lpstr>
      <vt:lpstr>Left Rotation - Algorithm </vt:lpstr>
      <vt:lpstr>Left Rotation - Example </vt:lpstr>
      <vt:lpstr>Left Rotation - Example </vt:lpstr>
      <vt:lpstr>Left Rotation - Example </vt:lpstr>
      <vt:lpstr>Single Rotations (Right Rotation)</vt:lpstr>
      <vt:lpstr>Right Rotation - Algorithm </vt:lpstr>
      <vt:lpstr>Right Rotation - Example</vt:lpstr>
      <vt:lpstr>Right Rotation - Example</vt:lpstr>
      <vt:lpstr>Double Rotations</vt:lpstr>
      <vt:lpstr>Right-Left Rotation - Algorithm </vt:lpstr>
      <vt:lpstr>Right-Left Rotation - Example</vt:lpstr>
      <vt:lpstr>Right-Left Rotation - Example</vt:lpstr>
      <vt:lpstr>Right-Left Rotation - Example</vt:lpstr>
      <vt:lpstr>Right-Left Rotation - Example</vt:lpstr>
      <vt:lpstr>Right-Left Rotation - Example</vt:lpstr>
      <vt:lpstr>Right-Left Rotation - Example</vt:lpstr>
      <vt:lpstr>Left-Right Rotation - Algorithm </vt:lpstr>
      <vt:lpstr>Left-Right Rotation - Example</vt:lpstr>
      <vt:lpstr>Summary</vt:lpstr>
      <vt:lpstr>Appendix 1 - AVL Rotations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Charles</dc:creator>
  <cp:keywords>DSA</cp:keywords>
  <cp:lastModifiedBy>Pamela LOY-SIOW (NP)</cp:lastModifiedBy>
  <cp:revision>574</cp:revision>
  <cp:lastPrinted>2000-08-04T01:42:18Z</cp:lastPrinted>
  <dcterms:created xsi:type="dcterms:W3CDTF">1995-05-28T16:29:18Z</dcterms:created>
  <dcterms:modified xsi:type="dcterms:W3CDTF">2024-12-18T14:52:18Z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2023-06-22T09:49:12Z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a9adc2db-5834-4479-8895-47be2f5a7e15</vt:lpwstr>
  </property>
  <property fmtid="{D5CDD505-2E9C-101B-9397-08002B2CF9AE}" pid="8" name="MSIP_Label_30286cb9-b49f-4646-87a5-340028348160_ContentBits">
    <vt:lpwstr>1</vt:lpwstr>
  </property>
</Properties>
</file>