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3"/>
  </p:sldMasterIdLst>
  <p:notesMasterIdLst>
    <p:notesMasterId r:id="rId28"/>
  </p:notesMasterIdLst>
  <p:handoutMasterIdLst>
    <p:handoutMasterId r:id="rId29"/>
  </p:handoutMasterIdLst>
  <p:sldIdLst>
    <p:sldId id="547" r:id="rId4"/>
    <p:sldId id="487" r:id="rId5"/>
    <p:sldId id="508" r:id="rId6"/>
    <p:sldId id="509" r:id="rId7"/>
    <p:sldId id="486" r:id="rId8"/>
    <p:sldId id="513" r:id="rId9"/>
    <p:sldId id="514" r:id="rId10"/>
    <p:sldId id="460" r:id="rId11"/>
    <p:sldId id="490" r:id="rId12"/>
    <p:sldId id="516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17" r:id="rId24"/>
    <p:sldId id="536" r:id="rId25"/>
    <p:sldId id="518" r:id="rId26"/>
    <p:sldId id="537" r:id="rId27"/>
  </p:sldIdLst>
  <p:sldSz cx="12192000" cy="6858000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99"/>
    <a:srgbClr val="CCFFFF"/>
    <a:srgbClr val="FF6600"/>
    <a:srgbClr val="0033CC"/>
    <a:srgbClr val="99CCFF"/>
    <a:srgbClr val="0066FF"/>
    <a:srgbClr val="00CC00"/>
    <a:srgbClr val="8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484" autoAdjust="0"/>
  </p:normalViewPr>
  <p:slideViewPr>
    <p:cSldViewPr>
      <p:cViewPr varScale="1">
        <p:scale>
          <a:sx n="90" d="100"/>
          <a:sy n="90" d="100"/>
        </p:scale>
        <p:origin x="748" y="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2347" y="-123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g Yun LEE (NP)" userId="9d06d9f4-cfeb-4a53-ab09-d24f5e015007" providerId="ADAL" clId="{7E93170A-D65F-48C0-9415-C3484DABA58A}"/>
    <pc:docChg chg="delSld modSld">
      <pc:chgData name="Ching Yun LEE (NP)" userId="9d06d9f4-cfeb-4a53-ab09-d24f5e015007" providerId="ADAL" clId="{7E93170A-D65F-48C0-9415-C3484DABA58A}" dt="2020-10-24T07:01:13.540" v="341" actId="20577"/>
      <pc:docMkLst>
        <pc:docMk/>
      </pc:docMkLst>
      <pc:sldChg chg="modSp">
        <pc:chgData name="Ching Yun LEE (NP)" userId="9d06d9f4-cfeb-4a53-ab09-d24f5e015007" providerId="ADAL" clId="{7E93170A-D65F-48C0-9415-C3484DABA58A}" dt="2020-10-24T06:51:56.648" v="76" actId="20577"/>
        <pc:sldMkLst>
          <pc:docMk/>
          <pc:sldMk cId="410145941" sldId="460"/>
        </pc:sldMkLst>
        <pc:spChg chg="mod">
          <ac:chgData name="Ching Yun LEE (NP)" userId="9d06d9f4-cfeb-4a53-ab09-d24f5e015007" providerId="ADAL" clId="{7E93170A-D65F-48C0-9415-C3484DABA58A}" dt="2020-10-24T06:51:56.648" v="76" actId="20577"/>
          <ac:spMkLst>
            <pc:docMk/>
            <pc:sldMk cId="410145941" sldId="460"/>
            <ac:spMk id="4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2:45.818" v="103" actId="113"/>
        <pc:sldMkLst>
          <pc:docMk/>
          <pc:sldMk cId="149945442" sldId="486"/>
        </pc:sldMkLst>
        <pc:spChg chg="mod">
          <ac:chgData name="Ching Yun LEE (NP)" userId="9d06d9f4-cfeb-4a53-ab09-d24f5e015007" providerId="ADAL" clId="{7E93170A-D65F-48C0-9415-C3484DABA58A}" dt="2020-10-24T06:52:45.818" v="103" actId="113"/>
          <ac:spMkLst>
            <pc:docMk/>
            <pc:sldMk cId="149945442" sldId="486"/>
            <ac:spMk id="4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2:07.557" v="94" actId="1036"/>
        <pc:sldMkLst>
          <pc:docMk/>
          <pc:sldMk cId="3927651172" sldId="490"/>
        </pc:sldMkLst>
        <pc:spChg chg="mod">
          <ac:chgData name="Ching Yun LEE (NP)" userId="9d06d9f4-cfeb-4a53-ab09-d24f5e015007" providerId="ADAL" clId="{7E93170A-D65F-48C0-9415-C3484DABA58A}" dt="2020-10-24T06:52:04.655" v="90" actId="20577"/>
          <ac:spMkLst>
            <pc:docMk/>
            <pc:sldMk cId="3927651172" sldId="490"/>
            <ac:spMk id="4" creationId="{00000000-0000-0000-0000-000000000000}"/>
          </ac:spMkLst>
        </pc:spChg>
        <pc:spChg chg="mod">
          <ac:chgData name="Ching Yun LEE (NP)" userId="9d06d9f4-cfeb-4a53-ab09-d24f5e015007" providerId="ADAL" clId="{7E93170A-D65F-48C0-9415-C3484DABA58A}" dt="2020-10-24T06:52:07.557" v="94" actId="1036"/>
          <ac:spMkLst>
            <pc:docMk/>
            <pc:sldMk cId="3927651172" sldId="490"/>
            <ac:spMk id="5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0:46.793" v="54" actId="20577"/>
        <pc:sldMkLst>
          <pc:docMk/>
          <pc:sldMk cId="3057524407" sldId="509"/>
        </pc:sldMkLst>
        <pc:spChg chg="mod">
          <ac:chgData name="Ching Yun LEE (NP)" userId="9d06d9f4-cfeb-4a53-ab09-d24f5e015007" providerId="ADAL" clId="{7E93170A-D65F-48C0-9415-C3484DABA58A}" dt="2020-10-24T06:50:46.793" v="54" actId="20577"/>
          <ac:spMkLst>
            <pc:docMk/>
            <pc:sldMk cId="3057524407" sldId="509"/>
            <ac:spMk id="6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1:49.839" v="63" actId="20577"/>
        <pc:sldMkLst>
          <pc:docMk/>
          <pc:sldMk cId="2062878169" sldId="514"/>
        </pc:sldMkLst>
        <pc:spChg chg="mod">
          <ac:chgData name="Ching Yun LEE (NP)" userId="9d06d9f4-cfeb-4a53-ab09-d24f5e015007" providerId="ADAL" clId="{7E93170A-D65F-48C0-9415-C3484DABA58A}" dt="2020-10-24T06:51:49.839" v="63" actId="20577"/>
          <ac:spMkLst>
            <pc:docMk/>
            <pc:sldMk cId="2062878169" sldId="514"/>
            <ac:spMk id="4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9:57.150" v="231" actId="20577"/>
        <pc:sldMkLst>
          <pc:docMk/>
          <pc:sldMk cId="1634037230" sldId="516"/>
        </pc:sldMkLst>
        <pc:spChg chg="mod">
          <ac:chgData name="Ching Yun LEE (NP)" userId="9d06d9f4-cfeb-4a53-ab09-d24f5e015007" providerId="ADAL" clId="{7E93170A-D65F-48C0-9415-C3484DABA58A}" dt="2020-10-24T06:59:57.150" v="231" actId="20577"/>
          <ac:spMkLst>
            <pc:docMk/>
            <pc:sldMk cId="1634037230" sldId="516"/>
            <ac:spMk id="5" creationId="{CD5EA34C-1B0A-4629-AC58-22326CD7AF2A}"/>
          </ac:spMkLst>
        </pc:spChg>
      </pc:sldChg>
      <pc:sldChg chg="modSp">
        <pc:chgData name="Ching Yun LEE (NP)" userId="9d06d9f4-cfeb-4a53-ab09-d24f5e015007" providerId="ADAL" clId="{7E93170A-D65F-48C0-9415-C3484DABA58A}" dt="2020-10-24T06:54:40.632" v="137" actId="20577"/>
        <pc:sldMkLst>
          <pc:docMk/>
          <pc:sldMk cId="2986007629" sldId="518"/>
        </pc:sldMkLst>
        <pc:spChg chg="mod">
          <ac:chgData name="Ching Yun LEE (NP)" userId="9d06d9f4-cfeb-4a53-ab09-d24f5e015007" providerId="ADAL" clId="{7E93170A-D65F-48C0-9415-C3484DABA58A}" dt="2020-10-24T06:54:40.632" v="137" actId="20577"/>
          <ac:spMkLst>
            <pc:docMk/>
            <pc:sldMk cId="2986007629" sldId="518"/>
            <ac:spMk id="5" creationId="{5CE6B00F-A47F-425E-B674-64FA0009C1E2}"/>
          </ac:spMkLst>
        </pc:spChg>
      </pc:sldChg>
      <pc:sldChg chg="modSp">
        <pc:chgData name="Ching Yun LEE (NP)" userId="9d06d9f4-cfeb-4a53-ab09-d24f5e015007" providerId="ADAL" clId="{7E93170A-D65F-48C0-9415-C3484DABA58A}" dt="2020-10-24T06:57:23.805" v="147" actId="20577"/>
        <pc:sldMkLst>
          <pc:docMk/>
          <pc:sldMk cId="3596021184" sldId="532"/>
        </pc:sldMkLst>
        <pc:spChg chg="mod">
          <ac:chgData name="Ching Yun LEE (NP)" userId="9d06d9f4-cfeb-4a53-ab09-d24f5e015007" providerId="ADAL" clId="{7E93170A-D65F-48C0-9415-C3484DABA58A}" dt="2020-10-24T06:57:23.805" v="147" actId="20577"/>
          <ac:spMkLst>
            <pc:docMk/>
            <pc:sldMk cId="3596021184" sldId="532"/>
            <ac:spMk id="4" creationId="{00000000-0000-0000-0000-000000000000}"/>
          </ac:spMkLst>
        </pc:spChg>
        <pc:spChg chg="mod">
          <ac:chgData name="Ching Yun LEE (NP)" userId="9d06d9f4-cfeb-4a53-ab09-d24f5e015007" providerId="ADAL" clId="{7E93170A-D65F-48C0-9415-C3484DABA58A}" dt="2020-10-24T06:55:51.099" v="139" actId="20577"/>
          <ac:spMkLst>
            <pc:docMk/>
            <pc:sldMk cId="3596021184" sldId="532"/>
            <ac:spMk id="5" creationId="{C3F2485D-96BC-40BE-9769-A86A25A93669}"/>
          </ac:spMkLst>
        </pc:spChg>
      </pc:sldChg>
      <pc:sldChg chg="modSp">
        <pc:chgData name="Ching Yun LEE (NP)" userId="9d06d9f4-cfeb-4a53-ab09-d24f5e015007" providerId="ADAL" clId="{7E93170A-D65F-48C0-9415-C3484DABA58A}" dt="2020-10-24T06:58:16.573" v="213" actId="20577"/>
        <pc:sldMkLst>
          <pc:docMk/>
          <pc:sldMk cId="287660639" sldId="533"/>
        </pc:sldMkLst>
        <pc:spChg chg="mod">
          <ac:chgData name="Ching Yun LEE (NP)" userId="9d06d9f4-cfeb-4a53-ab09-d24f5e015007" providerId="ADAL" clId="{7E93170A-D65F-48C0-9415-C3484DABA58A}" dt="2020-10-24T06:58:16.573" v="213" actId="20577"/>
          <ac:spMkLst>
            <pc:docMk/>
            <pc:sldMk cId="287660639" sldId="533"/>
            <ac:spMk id="4" creationId="{00000000-0000-0000-0000-000000000000}"/>
          </ac:spMkLst>
        </pc:spChg>
        <pc:spChg chg="mod">
          <ac:chgData name="Ching Yun LEE (NP)" userId="9d06d9f4-cfeb-4a53-ab09-d24f5e015007" providerId="ADAL" clId="{7E93170A-D65F-48C0-9415-C3484DABA58A}" dt="2020-10-24T06:57:52.241" v="175" actId="20577"/>
          <ac:spMkLst>
            <pc:docMk/>
            <pc:sldMk cId="287660639" sldId="533"/>
            <ac:spMk id="5" creationId="{C3F2485D-96BC-40BE-9769-A86A25A93669}"/>
          </ac:spMkLst>
        </pc:spChg>
      </pc:sldChg>
      <pc:sldChg chg="modSp">
        <pc:chgData name="Ching Yun LEE (NP)" userId="9d06d9f4-cfeb-4a53-ab09-d24f5e015007" providerId="ADAL" clId="{7E93170A-D65F-48C0-9415-C3484DABA58A}" dt="2020-10-24T07:01:13.540" v="341" actId="20577"/>
        <pc:sldMkLst>
          <pc:docMk/>
          <pc:sldMk cId="993957727" sldId="535"/>
        </pc:sldMkLst>
        <pc:spChg chg="mod">
          <ac:chgData name="Ching Yun LEE (NP)" userId="9d06d9f4-cfeb-4a53-ab09-d24f5e015007" providerId="ADAL" clId="{7E93170A-D65F-48C0-9415-C3484DABA58A}" dt="2020-10-24T07:01:13.540" v="341" actId="20577"/>
          <ac:spMkLst>
            <pc:docMk/>
            <pc:sldMk cId="993957727" sldId="535"/>
            <ac:spMk id="30" creationId="{14BDAC0F-7EB4-4495-B41A-AC10E51CF393}"/>
          </ac:spMkLst>
        </pc:spChg>
      </pc:sldChg>
      <pc:sldChg chg="modSp">
        <pc:chgData name="Ching Yun LEE (NP)" userId="9d06d9f4-cfeb-4a53-ab09-d24f5e015007" providerId="ADAL" clId="{7E93170A-D65F-48C0-9415-C3484DABA58A}" dt="2020-10-24T06:54:48.953" v="138" actId="20577"/>
        <pc:sldMkLst>
          <pc:docMk/>
          <pc:sldMk cId="4043458761" sldId="537"/>
        </pc:sldMkLst>
        <pc:spChg chg="mod">
          <ac:chgData name="Ching Yun LEE (NP)" userId="9d06d9f4-cfeb-4a53-ab09-d24f5e015007" providerId="ADAL" clId="{7E93170A-D65F-48C0-9415-C3484DABA58A}" dt="2020-10-24T06:54:48.953" v="138" actId="20577"/>
          <ac:spMkLst>
            <pc:docMk/>
            <pc:sldMk cId="4043458761" sldId="537"/>
            <ac:spMk id="4" creationId="{00000000-0000-0000-0000-000000000000}"/>
          </ac:spMkLst>
        </pc:spChg>
      </pc:sldChg>
      <pc:sldChg chg="del">
        <pc:chgData name="Ching Yun LEE (NP)" userId="9d06d9f4-cfeb-4a53-ab09-d24f5e015007" providerId="ADAL" clId="{7E93170A-D65F-48C0-9415-C3484DABA58A}" dt="2020-10-24T06:59:22.585" v="229" actId="2696"/>
        <pc:sldMkLst>
          <pc:docMk/>
          <pc:sldMk cId="3389991687" sldId="541"/>
        </pc:sldMkLst>
      </pc:sldChg>
      <pc:sldChg chg="del">
        <pc:chgData name="Ching Yun LEE (NP)" userId="9d06d9f4-cfeb-4a53-ab09-d24f5e015007" providerId="ADAL" clId="{7E93170A-D65F-48C0-9415-C3484DABA58A}" dt="2020-10-24T06:53:53.103" v="104" actId="2696"/>
        <pc:sldMkLst>
          <pc:docMk/>
          <pc:sldMk cId="2966395565" sldId="542"/>
        </pc:sldMkLst>
      </pc:sldChg>
      <pc:sldChg chg="modSp">
        <pc:chgData name="Ching Yun LEE (NP)" userId="9d06d9f4-cfeb-4a53-ab09-d24f5e015007" providerId="ADAL" clId="{7E93170A-D65F-48C0-9415-C3484DABA58A}" dt="2020-10-24T06:49:59.464" v="45" actId="1037"/>
        <pc:sldMkLst>
          <pc:docMk/>
          <pc:sldMk cId="0" sldId="547"/>
        </pc:sldMkLst>
        <pc:spChg chg="mod">
          <ac:chgData name="Ching Yun LEE (NP)" userId="9d06d9f4-cfeb-4a53-ab09-d24f5e015007" providerId="ADAL" clId="{7E93170A-D65F-48C0-9415-C3484DABA58A}" dt="2020-10-24T06:49:59.464" v="45" actId="1037"/>
          <ac:spMkLst>
            <pc:docMk/>
            <pc:sldMk cId="0" sldId="547"/>
            <ac:spMk id="129027" creationId="{00000000-0000-0000-0000-000000000000}"/>
          </ac:spMkLst>
        </pc:spChg>
        <pc:spChg chg="mod">
          <ac:chgData name="Ching Yun LEE (NP)" userId="9d06d9f4-cfeb-4a53-ab09-d24f5e015007" providerId="ADAL" clId="{7E93170A-D65F-48C0-9415-C3484DABA58A}" dt="2020-10-24T06:49:49.349" v="32" actId="1076"/>
          <ac:spMkLst>
            <pc:docMk/>
            <pc:sldMk cId="0" sldId="547"/>
            <ac:spMk id="129042" creationId="{00000000-0000-0000-0000-000000000000}"/>
          </ac:spMkLst>
        </pc:spChg>
      </pc:sldChg>
    </pc:docChg>
  </pc:docChgLst>
  <pc:docChgLst>
    <pc:chgData name="Yeo Jin Rong" userId="432834dabdb68bfc" providerId="LiveId" clId="{0226B8C9-ED11-4FEF-8A29-2930D630EF3C}"/>
    <pc:docChg chg="modSld">
      <pc:chgData name="Yeo Jin Rong" userId="432834dabdb68bfc" providerId="LiveId" clId="{0226B8C9-ED11-4FEF-8A29-2930D630EF3C}" dt="2024-10-21T01:17:01.942" v="0" actId="20577"/>
      <pc:docMkLst>
        <pc:docMk/>
      </pc:docMkLst>
      <pc:sldChg chg="modSp mod">
        <pc:chgData name="Yeo Jin Rong" userId="432834dabdb68bfc" providerId="LiveId" clId="{0226B8C9-ED11-4FEF-8A29-2930D630EF3C}" dt="2024-10-21T01:17:01.942" v="0" actId="20577"/>
        <pc:sldMkLst>
          <pc:docMk/>
          <pc:sldMk cId="2716151379" sldId="487"/>
        </pc:sldMkLst>
        <pc:spChg chg="mod">
          <ac:chgData name="Yeo Jin Rong" userId="432834dabdb68bfc" providerId="LiveId" clId="{0226B8C9-ED11-4FEF-8A29-2930D630EF3C}" dt="2024-10-21T01:17:01.942" v="0" actId="20577"/>
          <ac:spMkLst>
            <pc:docMk/>
            <pc:sldMk cId="2716151379" sldId="487"/>
            <ac:spMk id="1024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7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3" y="746125"/>
            <a:ext cx="6545262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9" y="4681539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7" y="9363076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6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E.g. Visual</a:t>
            </a:r>
            <a:r>
              <a:rPr lang="en-US" baseline="0" dirty="0"/>
              <a:t> C++ compiler by default has stack size of 1MB. Such small memory won’t be enough for all but simplest games!</a:t>
            </a: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0031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25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70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368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778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931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149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49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60974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245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48113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62450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92217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1030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6132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baseline="0" dirty="0"/>
              <a:t> (precursor to C++) does not support references. Thus concept of passing by reference does not exist in C. Therefore, pointers must be used in C.</a:t>
            </a: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0906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146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7965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77456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4148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84800" y="2743200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78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066800"/>
            <a:ext cx="108712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4073525" y="6362700"/>
            <a:ext cx="374014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CSF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 (2024/25), 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6096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 dirty="0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0"/>
            <a:ext cx="11988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8839200" y="6311153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z="1200" smtClean="0"/>
              <a:t>‹#›</a:t>
            </a:fld>
            <a:endParaRPr lang="en-US" sz="1200" dirty="0"/>
          </a:p>
        </p:txBody>
      </p:sp>
      <p:sp>
        <p:nvSpPr>
          <p:cNvPr id="2" name="MSIPCMContentMarking" descr="{&quot;HashCode&quot;:-181896826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F3E0B38-47CB-4BB9-BE18-5CBAACDFAF4C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E052A-E89E-A5D2-A998-181A1BC69FF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9" y="6287846"/>
            <a:ext cx="1676400" cy="557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752600"/>
            <a:ext cx="5410200" cy="1295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 to Memory Management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133600" y="1066801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828800" y="5622926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191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(2024/25), 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 flipV="1">
            <a:off x="1828800" y="1079212"/>
            <a:ext cx="10363200" cy="346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3994638" y="1944811"/>
            <a:ext cx="5682762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More on C++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524AB-94FA-38D0-D8B3-CCFA4E2C1C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"/>
            <a:ext cx="3276600" cy="1089810"/>
          </a:xfrm>
          <a:prstGeom prst="rect">
            <a:avLst/>
          </a:prstGeom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5C5EEB76-ED8E-F93D-849D-5412A79BE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6232525"/>
            <a:ext cx="185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z="1200" dirty="0"/>
              <a:t>  Last Update: 3 Oct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Static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108204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As discussed earlier, memory allocation (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static memory allocation</a:t>
            </a:r>
            <a:r>
              <a:rPr lang="en-US" altLang="zh-CN" sz="2400" b="0" dirty="0">
                <a:latin typeface="Arial" charset="0"/>
                <a:ea typeface="宋体" charset="-122"/>
              </a:rPr>
              <a:t>) for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local variables </a:t>
            </a:r>
            <a:r>
              <a:rPr lang="en-US" altLang="zh-CN" sz="2400" b="0" dirty="0">
                <a:latin typeface="Arial" charset="0"/>
                <a:ea typeface="宋体" charset="-122"/>
              </a:rPr>
              <a:t>is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automatic </a:t>
            </a:r>
            <a:r>
              <a:rPr lang="en-US" altLang="zh-CN" sz="2400" b="0" dirty="0">
                <a:latin typeface="Arial" charset="0"/>
                <a:ea typeface="宋体" charset="-122"/>
              </a:rPr>
              <a:t>in C++. These variables end up in the memory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stack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This is great for temporary variables and function parameters.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However, sometimes this is not enough. </a:t>
            </a:r>
          </a:p>
          <a:p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The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stack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has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limited memory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– usually much less than memory required by an average program </a:t>
            </a:r>
          </a:p>
          <a:p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Local variables have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fixed lifetime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(only from point of declaration till end of scope)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D5EA34C-1B0A-4629-AC58-22326CD7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671265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 int x = 2;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Circle c1;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Circle c2("Red", 2.34);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0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10591800" cy="5334000"/>
          </a:xfrm>
        </p:spPr>
        <p:txBody>
          <a:bodyPr/>
          <a:lstStyle/>
          <a:p>
            <a:r>
              <a:rPr lang="en-US" altLang="zh-CN" sz="2400" b="0" dirty="0">
                <a:latin typeface="Arial" charset="0"/>
                <a:ea typeface="宋体" charset="-122"/>
              </a:rPr>
              <a:t>Modern OS divide the memory into different regions.</a:t>
            </a:r>
          </a:p>
          <a:p>
            <a:r>
              <a:rPr lang="en-US" altLang="zh-CN" sz="2400" b="0" dirty="0">
                <a:latin typeface="Arial" charset="0"/>
                <a:ea typeface="宋体" charset="-122"/>
              </a:rPr>
              <a:t>The region of interest is called the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call stack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r>
              <a:rPr lang="en-US" altLang="zh-CN" sz="2400" b="0" dirty="0">
                <a:latin typeface="Arial" charset="0"/>
                <a:ea typeface="宋体" charset="-122"/>
              </a:rPr>
              <a:t>Every time when a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function is called</a:t>
            </a:r>
            <a:r>
              <a:rPr lang="en-US" altLang="zh-CN" sz="2400" b="0" dirty="0">
                <a:latin typeface="Arial" charset="0"/>
                <a:ea typeface="宋体" charset="-122"/>
              </a:rPr>
              <a:t>, the OS will allocate some memory on the call stack.</a:t>
            </a:r>
          </a:p>
          <a:p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The memory is used to store the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context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of the function, including the parameters passed in, the local variables declared.</a:t>
            </a:r>
          </a:p>
          <a:p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The memory allocated is called the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stack frame/ activation record.</a:t>
            </a:r>
          </a:p>
        </p:txBody>
      </p:sp>
    </p:spTree>
    <p:extLst>
      <p:ext uri="{BB962C8B-B14F-4D97-AF65-F5344CB8AC3E}">
        <p14:creationId xmlns:p14="http://schemas.microsoft.com/office/powerpoint/2010/main" val="234923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95250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Consider this program.</a:t>
            </a: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When the OS runs the program, it calls the main() and a new stack frame is created for main() as follows: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F2485D-96BC-40BE-9769-A86A25A9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179" y="1600201"/>
            <a:ext cx="3471421" cy="1169551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main()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x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y;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A6D417-F7E2-4FA7-9585-F91CE0A88397}"/>
              </a:ext>
            </a:extLst>
          </p:cNvPr>
          <p:cNvSpPr/>
          <p:nvPr/>
        </p:nvSpPr>
        <p:spPr bwMode="auto">
          <a:xfrm>
            <a:off x="3657600" y="4419600"/>
            <a:ext cx="3124200" cy="16002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B3FE9-A098-43A5-876E-A6F8A673E26E}"/>
              </a:ext>
            </a:extLst>
          </p:cNvPr>
          <p:cNvSpPr/>
          <p:nvPr/>
        </p:nvSpPr>
        <p:spPr bwMode="auto">
          <a:xfrm>
            <a:off x="3962400" y="4648200"/>
            <a:ext cx="1676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B080F8-E265-4518-B1B1-174D83F2C920}"/>
              </a:ext>
            </a:extLst>
          </p:cNvPr>
          <p:cNvSpPr/>
          <p:nvPr/>
        </p:nvSpPr>
        <p:spPr bwMode="auto">
          <a:xfrm>
            <a:off x="3962400" y="5334000"/>
            <a:ext cx="1676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E20EF-D1D7-4A7C-99D4-0CD7917C6CF8}"/>
              </a:ext>
            </a:extLst>
          </p:cNvPr>
          <p:cNvSpPr txBox="1"/>
          <p:nvPr/>
        </p:nvSpPr>
        <p:spPr>
          <a:xfrm>
            <a:off x="5791200" y="472440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FAA50-ED31-414F-B766-87B07414ED64}"/>
              </a:ext>
            </a:extLst>
          </p:cNvPr>
          <p:cNvSpPr txBox="1"/>
          <p:nvPr/>
        </p:nvSpPr>
        <p:spPr>
          <a:xfrm>
            <a:off x="5867400" y="532953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73E80-7A3F-4C34-B18A-DC184C1462C4}"/>
              </a:ext>
            </a:extLst>
          </p:cNvPr>
          <p:cNvSpPr txBox="1"/>
          <p:nvPr/>
        </p:nvSpPr>
        <p:spPr>
          <a:xfrm>
            <a:off x="4648200" y="464820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3666B-437F-4207-A006-B338F28A899F}"/>
              </a:ext>
            </a:extLst>
          </p:cNvPr>
          <p:cNvSpPr txBox="1"/>
          <p:nvPr/>
        </p:nvSpPr>
        <p:spPr>
          <a:xfrm>
            <a:off x="2286000" y="464820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51EBC-28F4-4D65-B701-E8C0D68921D2}"/>
              </a:ext>
            </a:extLst>
          </p:cNvPr>
          <p:cNvSpPr txBox="1"/>
          <p:nvPr/>
        </p:nvSpPr>
        <p:spPr>
          <a:xfrm>
            <a:off x="4648200" y="532953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611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95250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Now consider this.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When the OS calls add(), another stack frame for add() is created. </a:t>
            </a: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Stack frame for add() is placed on top of that for main().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F2485D-96BC-40BE-9769-A86A25A9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00200"/>
            <a:ext cx="3700021" cy="267765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add(int a, int b)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sum = a + b;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return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main()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x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y;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y = add(x, 10);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087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2EAE4-59D0-417D-896B-E7C3104DE594}"/>
              </a:ext>
            </a:extLst>
          </p:cNvPr>
          <p:cNvGrpSpPr/>
          <p:nvPr/>
        </p:nvGrpSpPr>
        <p:grpSpPr>
          <a:xfrm>
            <a:off x="3429000" y="969954"/>
            <a:ext cx="4800600" cy="4135446"/>
            <a:chOff x="914400" y="1884354"/>
            <a:chExt cx="4800600" cy="41354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A6D417-F7E2-4FA7-9585-F91CE0A88397}"/>
                </a:ext>
              </a:extLst>
            </p:cNvPr>
            <p:cNvSpPr/>
            <p:nvPr/>
          </p:nvSpPr>
          <p:spPr bwMode="auto">
            <a:xfrm>
              <a:off x="2286000" y="1884354"/>
              <a:ext cx="3124200" cy="2380221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6B3FE9-A098-43A5-876E-A6F8A673E26E}"/>
                </a:ext>
              </a:extLst>
            </p:cNvPr>
            <p:cNvSpPr/>
            <p:nvPr/>
          </p:nvSpPr>
          <p:spPr bwMode="auto">
            <a:xfrm>
              <a:off x="2590800" y="2699282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B080F8-E265-4518-B1B1-174D83F2C920}"/>
                </a:ext>
              </a:extLst>
            </p:cNvPr>
            <p:cNvSpPr/>
            <p:nvPr/>
          </p:nvSpPr>
          <p:spPr bwMode="auto">
            <a:xfrm>
              <a:off x="2590800" y="3481929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E20EF-D1D7-4A7C-99D4-0CD7917C6CF8}"/>
                </a:ext>
              </a:extLst>
            </p:cNvPr>
            <p:cNvSpPr txBox="1"/>
            <p:nvPr/>
          </p:nvSpPr>
          <p:spPr>
            <a:xfrm>
              <a:off x="4495800" y="278624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2FAA50-ED31-414F-B766-87B07414ED64}"/>
                </a:ext>
              </a:extLst>
            </p:cNvPr>
            <p:cNvSpPr txBox="1"/>
            <p:nvPr/>
          </p:nvSpPr>
          <p:spPr>
            <a:xfrm>
              <a:off x="44958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73E80-7A3F-4C34-B18A-DC184C1462C4}"/>
                </a:ext>
              </a:extLst>
            </p:cNvPr>
            <p:cNvSpPr txBox="1"/>
            <p:nvPr/>
          </p:nvSpPr>
          <p:spPr>
            <a:xfrm>
              <a:off x="3276600" y="269928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83666B-437F-4207-A006-B338F28A899F}"/>
                </a:ext>
              </a:extLst>
            </p:cNvPr>
            <p:cNvSpPr txBox="1"/>
            <p:nvPr/>
          </p:nvSpPr>
          <p:spPr>
            <a:xfrm>
              <a:off x="914400" y="2699282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51EBC-28F4-4D65-B701-E8C0D68921D2}"/>
                </a:ext>
              </a:extLst>
            </p:cNvPr>
            <p:cNvSpPr txBox="1"/>
            <p:nvPr/>
          </p:nvSpPr>
          <p:spPr>
            <a:xfrm>
              <a:off x="32766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F93C7E-E4AB-4E55-975D-0DCA28137DCD}"/>
                </a:ext>
              </a:extLst>
            </p:cNvPr>
            <p:cNvGrpSpPr/>
            <p:nvPr/>
          </p:nvGrpSpPr>
          <p:grpSpPr>
            <a:xfrm>
              <a:off x="914400" y="4419600"/>
              <a:ext cx="4495800" cy="1600200"/>
              <a:chOff x="762000" y="4419600"/>
              <a:chExt cx="4495800" cy="1600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ED2EDC-A489-41B9-B285-74DD318B0E55}"/>
                  </a:ext>
                </a:extLst>
              </p:cNvPr>
              <p:cNvSpPr/>
              <p:nvPr/>
            </p:nvSpPr>
            <p:spPr bwMode="auto">
              <a:xfrm>
                <a:off x="2133600" y="4419600"/>
                <a:ext cx="3124200" cy="1600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208C-B5DF-46DC-8346-36E6AFE16145}"/>
                  </a:ext>
                </a:extLst>
              </p:cNvPr>
              <p:cNvSpPr/>
              <p:nvPr/>
            </p:nvSpPr>
            <p:spPr bwMode="auto">
              <a:xfrm>
                <a:off x="2438400" y="46482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310008-E2C3-4AA5-BC93-23D7D5654D7B}"/>
                  </a:ext>
                </a:extLst>
              </p:cNvPr>
              <p:cNvSpPr/>
              <p:nvPr/>
            </p:nvSpPr>
            <p:spPr bwMode="auto">
              <a:xfrm>
                <a:off x="2438400" y="53340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E58FED-520A-4894-9EFE-3058F1E358BA}"/>
                  </a:ext>
                </a:extLst>
              </p:cNvPr>
              <p:cNvSpPr txBox="1"/>
              <p:nvPr/>
            </p:nvSpPr>
            <p:spPr>
              <a:xfrm>
                <a:off x="4267200" y="47244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E7B060-32D6-48C7-AA34-900BF817D4E4}"/>
                  </a:ext>
                </a:extLst>
              </p:cNvPr>
              <p:cNvSpPr txBox="1"/>
              <p:nvPr/>
            </p:nvSpPr>
            <p:spPr>
              <a:xfrm>
                <a:off x="43434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9AB43-6E4F-44C5-BE31-B76304B759F1}"/>
                  </a:ext>
                </a:extLst>
              </p:cNvPr>
              <p:cNvSpPr txBox="1"/>
              <p:nvPr/>
            </p:nvSpPr>
            <p:spPr>
              <a:xfrm>
                <a:off x="3124200" y="46482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59BE9-CDF2-4C58-8ACA-1765936B32C8}"/>
                  </a:ext>
                </a:extLst>
              </p:cNvPr>
              <p:cNvSpPr txBox="1"/>
              <p:nvPr/>
            </p:nvSpPr>
            <p:spPr>
              <a:xfrm>
                <a:off x="762000" y="46482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main()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524E7-6B3E-416C-A34E-66AB070DDC4E}"/>
                  </a:ext>
                </a:extLst>
              </p:cNvPr>
              <p:cNvSpPr txBox="1"/>
              <p:nvPr/>
            </p:nvSpPr>
            <p:spPr>
              <a:xfrm>
                <a:off x="31242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784840-1AD6-48F7-9434-25381FAD1517}"/>
                </a:ext>
              </a:extLst>
            </p:cNvPr>
            <p:cNvSpPr/>
            <p:nvPr/>
          </p:nvSpPr>
          <p:spPr bwMode="auto">
            <a:xfrm>
              <a:off x="2590800" y="1981200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E5009F-14BA-4DA7-8B3F-C5C3D2BE65DF}"/>
                </a:ext>
              </a:extLst>
            </p:cNvPr>
            <p:cNvSpPr txBox="1"/>
            <p:nvPr/>
          </p:nvSpPr>
          <p:spPr>
            <a:xfrm>
              <a:off x="4419600" y="2068161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2EFE8F-0A19-448D-AC54-394BBC5C3AE0}"/>
                </a:ext>
              </a:extLst>
            </p:cNvPr>
            <p:cNvSpPr txBox="1"/>
            <p:nvPr/>
          </p:nvSpPr>
          <p:spPr>
            <a:xfrm>
              <a:off x="3276600" y="1981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5325070"/>
            <a:ext cx="9220200" cy="188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When the stack frame for add() is set up, the code is executed.</a:t>
            </a:r>
          </a:p>
        </p:txBody>
      </p:sp>
    </p:spTree>
    <p:extLst>
      <p:ext uri="{BB962C8B-B14F-4D97-AF65-F5344CB8AC3E}">
        <p14:creationId xmlns:p14="http://schemas.microsoft.com/office/powerpoint/2010/main" val="393421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0439400" cy="685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2EAE4-59D0-417D-896B-E7C3104DE594}"/>
              </a:ext>
            </a:extLst>
          </p:cNvPr>
          <p:cNvGrpSpPr/>
          <p:nvPr/>
        </p:nvGrpSpPr>
        <p:grpSpPr>
          <a:xfrm>
            <a:off x="3429000" y="969954"/>
            <a:ext cx="4800600" cy="4135446"/>
            <a:chOff x="914400" y="1884354"/>
            <a:chExt cx="4800600" cy="41354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A6D417-F7E2-4FA7-9585-F91CE0A88397}"/>
                </a:ext>
              </a:extLst>
            </p:cNvPr>
            <p:cNvSpPr/>
            <p:nvPr/>
          </p:nvSpPr>
          <p:spPr bwMode="auto">
            <a:xfrm>
              <a:off x="2286000" y="1884354"/>
              <a:ext cx="3124200" cy="2380221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6B3FE9-A098-43A5-876E-A6F8A673E26E}"/>
                </a:ext>
              </a:extLst>
            </p:cNvPr>
            <p:cNvSpPr/>
            <p:nvPr/>
          </p:nvSpPr>
          <p:spPr bwMode="auto">
            <a:xfrm>
              <a:off x="2590800" y="2699282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B080F8-E265-4518-B1B1-174D83F2C920}"/>
                </a:ext>
              </a:extLst>
            </p:cNvPr>
            <p:cNvSpPr/>
            <p:nvPr/>
          </p:nvSpPr>
          <p:spPr bwMode="auto">
            <a:xfrm>
              <a:off x="2590800" y="3481929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E20EF-D1D7-4A7C-99D4-0CD7917C6CF8}"/>
                </a:ext>
              </a:extLst>
            </p:cNvPr>
            <p:cNvSpPr txBox="1"/>
            <p:nvPr/>
          </p:nvSpPr>
          <p:spPr>
            <a:xfrm>
              <a:off x="4495800" y="278624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2FAA50-ED31-414F-B766-87B07414ED64}"/>
                </a:ext>
              </a:extLst>
            </p:cNvPr>
            <p:cNvSpPr txBox="1"/>
            <p:nvPr/>
          </p:nvSpPr>
          <p:spPr>
            <a:xfrm>
              <a:off x="44958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73E80-7A3F-4C34-B18A-DC184C1462C4}"/>
                </a:ext>
              </a:extLst>
            </p:cNvPr>
            <p:cNvSpPr txBox="1"/>
            <p:nvPr/>
          </p:nvSpPr>
          <p:spPr>
            <a:xfrm>
              <a:off x="3276600" y="269928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83666B-437F-4207-A006-B338F28A899F}"/>
                </a:ext>
              </a:extLst>
            </p:cNvPr>
            <p:cNvSpPr txBox="1"/>
            <p:nvPr/>
          </p:nvSpPr>
          <p:spPr>
            <a:xfrm>
              <a:off x="914400" y="2699282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51EBC-28F4-4D65-B701-E8C0D68921D2}"/>
                </a:ext>
              </a:extLst>
            </p:cNvPr>
            <p:cNvSpPr txBox="1"/>
            <p:nvPr/>
          </p:nvSpPr>
          <p:spPr>
            <a:xfrm>
              <a:off x="32766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F93C7E-E4AB-4E55-975D-0DCA28137DCD}"/>
                </a:ext>
              </a:extLst>
            </p:cNvPr>
            <p:cNvGrpSpPr/>
            <p:nvPr/>
          </p:nvGrpSpPr>
          <p:grpSpPr>
            <a:xfrm>
              <a:off x="914400" y="4419600"/>
              <a:ext cx="4495800" cy="1600200"/>
              <a:chOff x="762000" y="4419600"/>
              <a:chExt cx="4495800" cy="1600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ED2EDC-A489-41B9-B285-74DD318B0E55}"/>
                  </a:ext>
                </a:extLst>
              </p:cNvPr>
              <p:cNvSpPr/>
              <p:nvPr/>
            </p:nvSpPr>
            <p:spPr bwMode="auto">
              <a:xfrm>
                <a:off x="2133600" y="4419600"/>
                <a:ext cx="3124200" cy="1600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208C-B5DF-46DC-8346-36E6AFE16145}"/>
                  </a:ext>
                </a:extLst>
              </p:cNvPr>
              <p:cNvSpPr/>
              <p:nvPr/>
            </p:nvSpPr>
            <p:spPr bwMode="auto">
              <a:xfrm>
                <a:off x="2438400" y="46482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310008-E2C3-4AA5-BC93-23D7D5654D7B}"/>
                  </a:ext>
                </a:extLst>
              </p:cNvPr>
              <p:cNvSpPr/>
              <p:nvPr/>
            </p:nvSpPr>
            <p:spPr bwMode="auto">
              <a:xfrm>
                <a:off x="2438400" y="53340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E58FED-520A-4894-9EFE-3058F1E358BA}"/>
                  </a:ext>
                </a:extLst>
              </p:cNvPr>
              <p:cNvSpPr txBox="1"/>
              <p:nvPr/>
            </p:nvSpPr>
            <p:spPr>
              <a:xfrm>
                <a:off x="4267200" y="47244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E7B060-32D6-48C7-AA34-900BF817D4E4}"/>
                  </a:ext>
                </a:extLst>
              </p:cNvPr>
              <p:cNvSpPr txBox="1"/>
              <p:nvPr/>
            </p:nvSpPr>
            <p:spPr>
              <a:xfrm>
                <a:off x="43434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9AB43-6E4F-44C5-BE31-B76304B759F1}"/>
                  </a:ext>
                </a:extLst>
              </p:cNvPr>
              <p:cNvSpPr txBox="1"/>
              <p:nvPr/>
            </p:nvSpPr>
            <p:spPr>
              <a:xfrm>
                <a:off x="3124200" y="46482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59BE9-CDF2-4C58-8ACA-1765936B32C8}"/>
                  </a:ext>
                </a:extLst>
              </p:cNvPr>
              <p:cNvSpPr txBox="1"/>
              <p:nvPr/>
            </p:nvSpPr>
            <p:spPr>
              <a:xfrm>
                <a:off x="762000" y="46482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main()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524E7-6B3E-416C-A34E-66AB070DDC4E}"/>
                  </a:ext>
                </a:extLst>
              </p:cNvPr>
              <p:cNvSpPr txBox="1"/>
              <p:nvPr/>
            </p:nvSpPr>
            <p:spPr>
              <a:xfrm>
                <a:off x="31242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784840-1AD6-48F7-9434-25381FAD1517}"/>
                </a:ext>
              </a:extLst>
            </p:cNvPr>
            <p:cNvSpPr/>
            <p:nvPr/>
          </p:nvSpPr>
          <p:spPr bwMode="auto">
            <a:xfrm>
              <a:off x="2590800" y="1981200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E5009F-14BA-4DA7-8B3F-C5C3D2BE65DF}"/>
                </a:ext>
              </a:extLst>
            </p:cNvPr>
            <p:cNvSpPr txBox="1"/>
            <p:nvPr/>
          </p:nvSpPr>
          <p:spPr>
            <a:xfrm>
              <a:off x="4419600" y="2068161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2EFE8F-0A19-448D-AC54-394BBC5C3AE0}"/>
                </a:ext>
              </a:extLst>
            </p:cNvPr>
            <p:cNvSpPr txBox="1"/>
            <p:nvPr/>
          </p:nvSpPr>
          <p:spPr>
            <a:xfrm>
              <a:off x="3276600" y="1981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1282" y="5325070"/>
            <a:ext cx="8974318" cy="188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Memory for sum is set to 11, and return statement executed.</a:t>
            </a:r>
          </a:p>
        </p:txBody>
      </p:sp>
    </p:spTree>
    <p:extLst>
      <p:ext uri="{BB962C8B-B14F-4D97-AF65-F5344CB8AC3E}">
        <p14:creationId xmlns:p14="http://schemas.microsoft.com/office/powerpoint/2010/main" val="349364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93C7E-E4AB-4E55-975D-0DCA28137DCD}"/>
              </a:ext>
            </a:extLst>
          </p:cNvPr>
          <p:cNvGrpSpPr/>
          <p:nvPr/>
        </p:nvGrpSpPr>
        <p:grpSpPr>
          <a:xfrm>
            <a:off x="3581400" y="1219200"/>
            <a:ext cx="4495800" cy="1600200"/>
            <a:chOff x="762000" y="4419600"/>
            <a:chExt cx="4495800" cy="1600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ED2EDC-A489-41B9-B285-74DD318B0E55}"/>
                </a:ext>
              </a:extLst>
            </p:cNvPr>
            <p:cNvSpPr/>
            <p:nvPr/>
          </p:nvSpPr>
          <p:spPr bwMode="auto">
            <a:xfrm>
              <a:off x="2133600" y="4419600"/>
              <a:ext cx="3124200" cy="1600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C5208C-B5DF-46DC-8346-36E6AFE16145}"/>
                </a:ext>
              </a:extLst>
            </p:cNvPr>
            <p:cNvSpPr/>
            <p:nvPr/>
          </p:nvSpPr>
          <p:spPr bwMode="auto">
            <a:xfrm>
              <a:off x="2438400" y="4648200"/>
              <a:ext cx="16764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310008-E2C3-4AA5-BC93-23D7D5654D7B}"/>
                </a:ext>
              </a:extLst>
            </p:cNvPr>
            <p:cNvSpPr/>
            <p:nvPr/>
          </p:nvSpPr>
          <p:spPr bwMode="auto">
            <a:xfrm>
              <a:off x="2438400" y="5334000"/>
              <a:ext cx="16764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E58FED-520A-4894-9EFE-3058F1E358BA}"/>
                </a:ext>
              </a:extLst>
            </p:cNvPr>
            <p:cNvSpPr txBox="1"/>
            <p:nvPr/>
          </p:nvSpPr>
          <p:spPr>
            <a:xfrm>
              <a:off x="4267200" y="4724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E7B060-32D6-48C7-AA34-900BF817D4E4}"/>
                </a:ext>
              </a:extLst>
            </p:cNvPr>
            <p:cNvSpPr txBox="1"/>
            <p:nvPr/>
          </p:nvSpPr>
          <p:spPr>
            <a:xfrm>
              <a:off x="4343400" y="5329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B9AB43-6E4F-44C5-BE31-B76304B759F1}"/>
                </a:ext>
              </a:extLst>
            </p:cNvPr>
            <p:cNvSpPr txBox="1"/>
            <p:nvPr/>
          </p:nvSpPr>
          <p:spPr>
            <a:xfrm>
              <a:off x="3124200" y="4648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D59BE9-CDF2-4C58-8ACA-1765936B32C8}"/>
                </a:ext>
              </a:extLst>
            </p:cNvPr>
            <p:cNvSpPr txBox="1"/>
            <p:nvPr/>
          </p:nvSpPr>
          <p:spPr>
            <a:xfrm>
              <a:off x="762000" y="4648200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A524E7-6B3E-416C-A34E-66AB070DDC4E}"/>
                </a:ext>
              </a:extLst>
            </p:cNvPr>
            <p:cNvSpPr txBox="1"/>
            <p:nvPr/>
          </p:nvSpPr>
          <p:spPr>
            <a:xfrm>
              <a:off x="3124200" y="5329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960513"/>
            <a:ext cx="10439400" cy="188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When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function is returned</a:t>
            </a:r>
            <a:r>
              <a:rPr lang="en-US" altLang="zh-CN" sz="2400" b="0" dirty="0">
                <a:latin typeface="Arial" charset="0"/>
                <a:ea typeface="宋体" charset="-122"/>
              </a:rPr>
              <a:t>,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stack frame is removed</a:t>
            </a:r>
            <a:r>
              <a:rPr lang="en-US" altLang="zh-CN" sz="2400" b="0" dirty="0">
                <a:latin typeface="Arial" charset="0"/>
                <a:ea typeface="宋体" charset="-122"/>
              </a:rPr>
              <a:t>. </a:t>
            </a: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value returned by add() is copied back into memory allocated for y.</a:t>
            </a:r>
          </a:p>
        </p:txBody>
      </p:sp>
    </p:spTree>
    <p:extLst>
      <p:ext uri="{BB962C8B-B14F-4D97-AF65-F5344CB8AC3E}">
        <p14:creationId xmlns:p14="http://schemas.microsoft.com/office/powerpoint/2010/main" val="76553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10744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What happens if we change the value of a to 40: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This has no effect on main(). The changes apply only to stack frame of add().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F2485D-96BC-40BE-9769-A86A25A9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855" y="1447800"/>
            <a:ext cx="3848100" cy="2893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add(int a, int b)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sum = a + b;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a = 40;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return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main()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x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y;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y = add(x, 10);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602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10744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A common bug: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There are two versions of sum: one in stack frame of main(), one in stack frame of add(). Value of sum in main() is unmodified.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F2485D-96BC-40BE-9769-A86A25A9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179" y="1371601"/>
            <a:ext cx="4995421" cy="246221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void add(int sum, int a, int b)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sum = a + b;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main()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x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add(sum, x, 10);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cout &lt;&lt;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766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2EAE4-59D0-417D-896B-E7C3104DE594}"/>
              </a:ext>
            </a:extLst>
          </p:cNvPr>
          <p:cNvGrpSpPr/>
          <p:nvPr/>
        </p:nvGrpSpPr>
        <p:grpSpPr>
          <a:xfrm>
            <a:off x="3429000" y="969954"/>
            <a:ext cx="4800600" cy="4135446"/>
            <a:chOff x="914400" y="1884354"/>
            <a:chExt cx="4800600" cy="41354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A6D417-F7E2-4FA7-9585-F91CE0A88397}"/>
                </a:ext>
              </a:extLst>
            </p:cNvPr>
            <p:cNvSpPr/>
            <p:nvPr/>
          </p:nvSpPr>
          <p:spPr bwMode="auto">
            <a:xfrm>
              <a:off x="2286000" y="1884354"/>
              <a:ext cx="3124200" cy="2380221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6B3FE9-A098-43A5-876E-A6F8A673E26E}"/>
                </a:ext>
              </a:extLst>
            </p:cNvPr>
            <p:cNvSpPr/>
            <p:nvPr/>
          </p:nvSpPr>
          <p:spPr bwMode="auto">
            <a:xfrm>
              <a:off x="2590800" y="2699282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B080F8-E265-4518-B1B1-174D83F2C920}"/>
                </a:ext>
              </a:extLst>
            </p:cNvPr>
            <p:cNvSpPr/>
            <p:nvPr/>
          </p:nvSpPr>
          <p:spPr bwMode="auto">
            <a:xfrm>
              <a:off x="2590800" y="3481929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E20EF-D1D7-4A7C-99D4-0CD7917C6CF8}"/>
                </a:ext>
              </a:extLst>
            </p:cNvPr>
            <p:cNvSpPr txBox="1"/>
            <p:nvPr/>
          </p:nvSpPr>
          <p:spPr>
            <a:xfrm>
              <a:off x="4495800" y="278624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2FAA50-ED31-414F-B766-87B07414ED64}"/>
                </a:ext>
              </a:extLst>
            </p:cNvPr>
            <p:cNvSpPr txBox="1"/>
            <p:nvPr/>
          </p:nvSpPr>
          <p:spPr>
            <a:xfrm>
              <a:off x="44958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73E80-7A3F-4C34-B18A-DC184C1462C4}"/>
                </a:ext>
              </a:extLst>
            </p:cNvPr>
            <p:cNvSpPr txBox="1"/>
            <p:nvPr/>
          </p:nvSpPr>
          <p:spPr>
            <a:xfrm>
              <a:off x="3276600" y="269928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83666B-437F-4207-A006-B338F28A899F}"/>
                </a:ext>
              </a:extLst>
            </p:cNvPr>
            <p:cNvSpPr txBox="1"/>
            <p:nvPr/>
          </p:nvSpPr>
          <p:spPr>
            <a:xfrm>
              <a:off x="914400" y="2699282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51EBC-28F4-4D65-B701-E8C0D68921D2}"/>
                </a:ext>
              </a:extLst>
            </p:cNvPr>
            <p:cNvSpPr txBox="1"/>
            <p:nvPr/>
          </p:nvSpPr>
          <p:spPr>
            <a:xfrm>
              <a:off x="32766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F93C7E-E4AB-4E55-975D-0DCA28137DCD}"/>
                </a:ext>
              </a:extLst>
            </p:cNvPr>
            <p:cNvGrpSpPr/>
            <p:nvPr/>
          </p:nvGrpSpPr>
          <p:grpSpPr>
            <a:xfrm>
              <a:off x="914400" y="4419600"/>
              <a:ext cx="4724400" cy="1600200"/>
              <a:chOff x="762000" y="4419600"/>
              <a:chExt cx="4724400" cy="1600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ED2EDC-A489-41B9-B285-74DD318B0E55}"/>
                  </a:ext>
                </a:extLst>
              </p:cNvPr>
              <p:cNvSpPr/>
              <p:nvPr/>
            </p:nvSpPr>
            <p:spPr bwMode="auto">
              <a:xfrm>
                <a:off x="2133600" y="4419600"/>
                <a:ext cx="3124200" cy="1600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208C-B5DF-46DC-8346-36E6AFE16145}"/>
                  </a:ext>
                </a:extLst>
              </p:cNvPr>
              <p:cNvSpPr/>
              <p:nvPr/>
            </p:nvSpPr>
            <p:spPr bwMode="auto">
              <a:xfrm>
                <a:off x="2438400" y="46482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310008-E2C3-4AA5-BC93-23D7D5654D7B}"/>
                  </a:ext>
                </a:extLst>
              </p:cNvPr>
              <p:cNvSpPr/>
              <p:nvPr/>
            </p:nvSpPr>
            <p:spPr bwMode="auto">
              <a:xfrm>
                <a:off x="2438400" y="53340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E58FED-520A-4894-9EFE-3058F1E358BA}"/>
                  </a:ext>
                </a:extLst>
              </p:cNvPr>
              <p:cNvSpPr txBox="1"/>
              <p:nvPr/>
            </p:nvSpPr>
            <p:spPr>
              <a:xfrm>
                <a:off x="4267200" y="4724400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sum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E7B060-32D6-48C7-AA34-900BF817D4E4}"/>
                  </a:ext>
                </a:extLst>
              </p:cNvPr>
              <p:cNvSpPr txBox="1"/>
              <p:nvPr/>
            </p:nvSpPr>
            <p:spPr>
              <a:xfrm>
                <a:off x="43434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9AB43-6E4F-44C5-BE31-B76304B759F1}"/>
                  </a:ext>
                </a:extLst>
              </p:cNvPr>
              <p:cNvSpPr txBox="1"/>
              <p:nvPr/>
            </p:nvSpPr>
            <p:spPr>
              <a:xfrm>
                <a:off x="3124200" y="46482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59BE9-CDF2-4C58-8ACA-1765936B32C8}"/>
                  </a:ext>
                </a:extLst>
              </p:cNvPr>
              <p:cNvSpPr txBox="1"/>
              <p:nvPr/>
            </p:nvSpPr>
            <p:spPr>
              <a:xfrm>
                <a:off x="762000" y="46482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main()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524E7-6B3E-416C-A34E-66AB070DDC4E}"/>
                  </a:ext>
                </a:extLst>
              </p:cNvPr>
              <p:cNvSpPr txBox="1"/>
              <p:nvPr/>
            </p:nvSpPr>
            <p:spPr>
              <a:xfrm>
                <a:off x="31242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784840-1AD6-48F7-9434-25381FAD1517}"/>
                </a:ext>
              </a:extLst>
            </p:cNvPr>
            <p:cNvSpPr/>
            <p:nvPr/>
          </p:nvSpPr>
          <p:spPr bwMode="auto">
            <a:xfrm>
              <a:off x="2590800" y="1981200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E5009F-14BA-4DA7-8B3F-C5C3D2BE65DF}"/>
                </a:ext>
              </a:extLst>
            </p:cNvPr>
            <p:cNvSpPr txBox="1"/>
            <p:nvPr/>
          </p:nvSpPr>
          <p:spPr>
            <a:xfrm>
              <a:off x="4419600" y="2068161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2EFE8F-0A19-448D-AC54-394BBC5C3AE0}"/>
                </a:ext>
              </a:extLst>
            </p:cNvPr>
            <p:cNvSpPr txBox="1"/>
            <p:nvPr/>
          </p:nvSpPr>
          <p:spPr>
            <a:xfrm>
              <a:off x="3276600" y="1981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5105400"/>
            <a:ext cx="10591800" cy="914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Any changes to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sum</a:t>
            </a:r>
            <a:r>
              <a:rPr lang="en-US" altLang="zh-CN" sz="2400" b="0" dirty="0">
                <a:latin typeface="Arial" charset="0"/>
                <a:ea typeface="宋体" charset="-122"/>
              </a:rPr>
              <a:t> in add() is contained, we are changing the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local copy</a:t>
            </a:r>
            <a:r>
              <a:rPr lang="en-US" altLang="zh-CN" sz="2400" b="0" dirty="0">
                <a:latin typeface="Arial" charset="0"/>
                <a:ea typeface="宋体" charset="-122"/>
              </a:rPr>
              <a:t> in stack frame for add(). It has no effect on </a:t>
            </a:r>
            <a:r>
              <a:rPr lang="en-US" altLang="zh-CN" sz="2400" b="0" dirty="0">
                <a:solidFill>
                  <a:srgbClr val="00B050"/>
                </a:solidFill>
                <a:latin typeface="Arial" charset="0"/>
                <a:ea typeface="宋体" charset="-122"/>
              </a:rPr>
              <a:t>sum</a:t>
            </a:r>
            <a:r>
              <a:rPr lang="en-US" altLang="zh-CN" sz="2400" b="0" dirty="0">
                <a:latin typeface="Arial" charset="0"/>
                <a:ea typeface="宋体" charset="-122"/>
              </a:rPr>
              <a:t> in main().</a:t>
            </a:r>
          </a:p>
        </p:txBody>
      </p:sp>
    </p:spTree>
    <p:extLst>
      <p:ext uri="{BB962C8B-B14F-4D97-AF65-F5344CB8AC3E}">
        <p14:creationId xmlns:p14="http://schemas.microsoft.com/office/powerpoint/2010/main" val="31364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Pass-by-Value VS Pass-by-Reference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914401"/>
            <a:ext cx="10668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In C++, </a:t>
            </a:r>
            <a:r>
              <a:rPr lang="en-US" altLang="zh-CN" dirty="0">
                <a:latin typeface="Arial" charset="0"/>
                <a:ea typeface="宋体" charset="-122"/>
              </a:rPr>
              <a:t>functions pass parameters, regardless of data type,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by value (pass-by-value), </a:t>
            </a:r>
            <a:r>
              <a:rPr lang="en-US" altLang="zh-CN" dirty="0">
                <a:latin typeface="Arial" charset="0"/>
                <a:ea typeface="宋体" charset="-122"/>
              </a:rPr>
              <a:t>meaning when the function is called, the parameter value copies to a new variable.</a:t>
            </a:r>
            <a:endParaRPr lang="en-US" altLang="zh-CN" u="sng" dirty="0">
              <a:latin typeface="Arial" charset="0"/>
              <a:ea typeface="宋体" charset="-122"/>
            </a:endParaRPr>
          </a:p>
          <a:p>
            <a:r>
              <a:rPr lang="en-US" dirty="0">
                <a:latin typeface="Arial" charset="0"/>
                <a:ea typeface="宋体" charset="-122"/>
              </a:rPr>
              <a:t>Hence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modifications</a:t>
            </a:r>
            <a:r>
              <a:rPr lang="en-US" dirty="0">
                <a:latin typeface="Arial" charset="0"/>
                <a:ea typeface="宋体" charset="-122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to parameters do not persist </a:t>
            </a:r>
            <a:r>
              <a:rPr lang="en-US" dirty="0">
                <a:latin typeface="Arial" charset="0"/>
                <a:ea typeface="宋体" charset="-122"/>
              </a:rPr>
              <a:t>beyond function call.</a:t>
            </a:r>
          </a:p>
          <a:p>
            <a:r>
              <a:rPr lang="en-US" sz="800" dirty="0">
                <a:latin typeface="Arial" charset="0"/>
                <a:ea typeface="宋体" charset="-122"/>
              </a:rPr>
              <a:t>  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e.g. An incorrect implementation of swap function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void swap(int a, int b)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{ 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int temp = a;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	   a = b;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b = temp;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SG" b="1" dirty="0">
              <a:latin typeface="Consolas" panose="020B0609020204030204" pitchFamily="49" charset="0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Problem with above is a and b are copies of the parameters passed in, therefore only these copies were swapped.</a:t>
            </a:r>
            <a:endParaRPr lang="en-SG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5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10515600" cy="188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With the way that the variables are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automatically allocated and deallocated memory </a:t>
            </a:r>
            <a:r>
              <a:rPr lang="en-US" altLang="zh-CN" sz="2400" b="0" dirty="0">
                <a:latin typeface="Arial" charset="0"/>
                <a:ea typeface="宋体" charset="-122"/>
              </a:rPr>
              <a:t>when function is called and returned, the variables are sometimes called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automatic variables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More on memory stacks will be covered in the Recursion topic too.</a:t>
            </a:r>
          </a:p>
        </p:txBody>
      </p:sp>
    </p:spTree>
    <p:extLst>
      <p:ext uri="{BB962C8B-B14F-4D97-AF65-F5344CB8AC3E}">
        <p14:creationId xmlns:p14="http://schemas.microsoft.com/office/powerpoint/2010/main" val="99395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Dynamic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106680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In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dynamic memory allocation</a:t>
            </a:r>
            <a:r>
              <a:rPr lang="en-US" altLang="zh-CN" sz="2400" b="0" dirty="0">
                <a:latin typeface="Arial" charset="0"/>
                <a:ea typeface="宋体" charset="-122"/>
              </a:rPr>
              <a:t>, allocation and deallocation of variables in memory is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programmer-controlled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Dynamic allocations go into the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宋体" charset="-122"/>
              </a:rPr>
              <a:t>heap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memory.</a:t>
            </a:r>
            <a:endParaRPr lang="en-US" altLang="zh-CN" sz="240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Heap is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large in size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(several GB on current machines) and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data on heap persists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until programmer deletes the data or program ends!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new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delete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operators allocate and deallocate memory on the heap.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</a:t>
            </a:r>
          </a:p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dynamically allocate memory to an int variable: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int* myPtr = new int;</a:t>
            </a:r>
          </a:p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free the memory of a dynamically allocated variable,    	</a:t>
            </a:r>
          </a:p>
          <a:p>
            <a:pPr>
              <a:buNone/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delete myPtr;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46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Dynamic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108204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A common bug is when a programmer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tries to access memory that has been freed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So it is good practice to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set the pointer to NULL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after freeing up the memory as follows: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delete myPtr;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myPtr = NULL;</a:t>
            </a: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Another e.g.</a:t>
            </a:r>
          </a:p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dynamically allocate memory to a Circle object (assuming Circle class already declared):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Circle* myPtr2 = new Circle;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OR  Circle* myPtr3 = new Circle(“Red”, 2.34);</a:t>
            </a:r>
          </a:p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free the memory of a dynamically allocated variable,    	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delete myPtr2; 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myPtr2 = NULL;</a:t>
            </a:r>
          </a:p>
          <a:p>
            <a:pPr>
              <a:buNone/>
              <a:defRPr/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785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Dynamic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107442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Forgetting to delete </a:t>
            </a:r>
            <a:r>
              <a:rPr lang="en-US" altLang="zh-CN" sz="2400" b="0" dirty="0">
                <a:latin typeface="Arial" charset="0"/>
                <a:ea typeface="宋体" charset="-122"/>
              </a:rPr>
              <a:t>a dynamically allocated variable </a:t>
            </a:r>
            <a:r>
              <a:rPr lang="en-US" altLang="zh-CN" sz="2400" b="0" dirty="0">
                <a:latin typeface="Arial" charset="0"/>
                <a:ea typeface="宋体" charset="-122"/>
                <a:sym typeface="Wingdings" panose="05000000000000000000" pitchFamily="2" charset="2"/>
              </a:rPr>
              <a:t></a:t>
            </a:r>
            <a:r>
              <a:rPr lang="en-US" altLang="zh-CN" sz="2400" b="0" dirty="0">
                <a:latin typeface="Arial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宋体" charset="-122"/>
              </a:rPr>
              <a:t>MEMORY LEAK</a:t>
            </a: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Memory will be unusable for the rest of program.</a:t>
            </a: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For program that runs for long time,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accumulation</a:t>
            </a:r>
            <a:r>
              <a:rPr lang="en-US" altLang="zh-CN" sz="2400" b="0" dirty="0">
                <a:latin typeface="Arial" charset="0"/>
                <a:ea typeface="宋体" charset="-122"/>
              </a:rPr>
              <a:t> of memory leaks will cause the heap to run out of memory </a:t>
            </a:r>
            <a:r>
              <a:rPr lang="en-US" altLang="zh-CN" sz="2400" b="0" dirty="0">
                <a:latin typeface="Arial" charset="0"/>
                <a:ea typeface="宋体" charset="-122"/>
                <a:sym typeface="Wingdings" panose="05000000000000000000" pitchFamily="2" charset="2"/>
              </a:rPr>
              <a:t></a:t>
            </a:r>
            <a:r>
              <a:rPr lang="en-US" altLang="zh-CN" sz="2400" b="0" dirty="0">
                <a:latin typeface="Arial" charset="0"/>
                <a:ea typeface="宋体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program crashes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Another cause of memory leak is when the pointer is changed to point to another region in memory. </a:t>
            </a:r>
          </a:p>
          <a:p>
            <a:pPr marL="0" indent="0">
              <a:buNone/>
            </a:pPr>
            <a:endParaRPr lang="en-US" altLang="zh-CN" sz="16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Memory previously allocated</a:t>
            </a:r>
            <a:r>
              <a:rPr lang="en-US" altLang="zh-CN" sz="2400" b="0" dirty="0">
                <a:latin typeface="Arial" charset="0"/>
                <a:ea typeface="宋体" charset="-122"/>
              </a:rPr>
              <a:t> becomes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unreachable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and it is also not possible to free it!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6B00F-A47F-425E-B674-64FA0009C1E2}"/>
              </a:ext>
            </a:extLst>
          </p:cNvPr>
          <p:cNvSpPr/>
          <p:nvPr/>
        </p:nvSpPr>
        <p:spPr>
          <a:xfrm>
            <a:off x="2209800" y="3733800"/>
            <a:ext cx="4572000" cy="10341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altLang="zh-CN" sz="18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int* myPtr = new int;</a:t>
            </a:r>
          </a:p>
          <a:p>
            <a:pPr lvl="0"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altLang="zh-CN" sz="18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 x = 3;</a:t>
            </a:r>
          </a:p>
          <a:p>
            <a:pPr lvl="0"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altLang="zh-CN" sz="18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myPtr = &amp;x;</a:t>
            </a:r>
          </a:p>
        </p:txBody>
      </p:sp>
    </p:spTree>
    <p:extLst>
      <p:ext uri="{BB962C8B-B14F-4D97-AF65-F5344CB8AC3E}">
        <p14:creationId xmlns:p14="http://schemas.microsoft.com/office/powerpoint/2010/main" val="298600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Dynamic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10744200" cy="5334000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We can also dynamically allocate arrays: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char*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dynArray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= new char[4*1024*1024];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dynArray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[0] = 32; </a:t>
            </a:r>
          </a:p>
          <a:p>
            <a:pPr marL="0" indent="0"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Unlike statically allocated array, size for a dynamically allocated array can be specified at runtime.</a:t>
            </a:r>
          </a:p>
          <a:p>
            <a:pPr marL="0" indent="0"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delete a dynamically allocated array: 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delete[]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dynArray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45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Pass-by-value VS Pass-by-reference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905232"/>
            <a:ext cx="10820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宋体" charset="-122"/>
              </a:rPr>
              <a:t>To solve the problem the parameters should be declared with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reference operator: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宋体" charset="-122"/>
              </a:rPr>
              <a:t>&amp;</a:t>
            </a:r>
            <a:endParaRPr lang="en-US" sz="800" b="1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r>
              <a:rPr lang="en-SG" sz="2000" dirty="0">
                <a:latin typeface="Consolas" panose="020B0609020204030204" pitchFamily="49" charset="0"/>
              </a:rPr>
              <a:t>e.g. Example: A correct implementation of swap function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 swap(int </a:t>
            </a:r>
            <a:r>
              <a:rPr lang="en-SG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a, int </a:t>
            </a:r>
            <a:r>
              <a:rPr lang="en-SG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b)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{ 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int temp = a;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	   a = b;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b = temp;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SG" b="1" dirty="0">
              <a:latin typeface="Consolas" panose="020B0609020204030204" pitchFamily="49" charset="0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In this way, the parameters are passed by reference 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(pass-by-reference)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any 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made to the parameter will persist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after the function ends.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There is NO change in the way the function is called.</a:t>
            </a:r>
          </a:p>
          <a:p>
            <a:r>
              <a:rPr lang="en-SG" sz="1800" b="1" dirty="0">
                <a:latin typeface="Consolas" panose="020B0609020204030204" pitchFamily="49" charset="0"/>
              </a:rPr>
              <a:t>e.g. 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x = 10; y = 20; swap(x, y);</a:t>
            </a:r>
            <a:endParaRPr lang="en-SG" sz="1800" b="1" dirty="0">
              <a:latin typeface="Consolas" panose="020B0609020204030204" pitchFamily="49" charset="0"/>
            </a:endParaRPr>
          </a:p>
          <a:p>
            <a:endParaRPr lang="en-SG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794802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宋体" charset="-122"/>
              </a:rPr>
              <a:t>Recall a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宋体" charset="-122"/>
              </a:rPr>
              <a:t>reference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 </a:t>
            </a:r>
            <a:r>
              <a:rPr lang="en-US" dirty="0">
                <a:latin typeface="Arial" charset="0"/>
                <a:ea typeface="宋体" charset="-122"/>
              </a:rPr>
              <a:t>is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a variable that refers to another variable </a:t>
            </a:r>
            <a:r>
              <a:rPr lang="en-US" dirty="0">
                <a:latin typeface="Arial" charset="0"/>
                <a:ea typeface="宋体" charset="-122"/>
              </a:rPr>
              <a:t>that already exists. To denote a variable as reference, add an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宋体" charset="-122"/>
              </a:rPr>
              <a:t>&amp;</a:t>
            </a:r>
            <a:r>
              <a:rPr lang="en-US" dirty="0">
                <a:latin typeface="Arial" charset="0"/>
                <a:ea typeface="宋体" charset="-122"/>
              </a:rPr>
              <a:t> immediately after the type. </a:t>
            </a:r>
            <a:endParaRPr lang="en-US" sz="800" b="1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endParaRPr lang="en-SG" sz="2000" dirty="0">
              <a:latin typeface="Consolas" panose="020B0609020204030204" pitchFamily="49" charset="0"/>
            </a:endParaRP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r =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; //r refers to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endParaRPr lang="en-SG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SG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Arial" charset="0"/>
                <a:ea typeface="宋体" charset="-122"/>
              </a:rPr>
              <a:t>One caveat: references must refer to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existing variables. </a:t>
            </a:r>
            <a:r>
              <a:rPr lang="en-US" dirty="0">
                <a:latin typeface="Arial" charset="0"/>
                <a:ea typeface="宋体" charset="-122"/>
              </a:rPr>
              <a:t>In other words, literal values cannot be passed in as parameters: </a:t>
            </a:r>
            <a:r>
              <a:rPr lang="en-SG" sz="2000" b="1" dirty="0">
                <a:latin typeface="Consolas" panose="020B0609020204030204" pitchFamily="49" charset="0"/>
              </a:rPr>
              <a:t>e.g. 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swap(10, 12); </a:t>
            </a:r>
            <a:r>
              <a:rPr lang="en-US" dirty="0">
                <a:latin typeface="Arial" charset="0"/>
                <a:ea typeface="宋体" charset="-122"/>
              </a:rPr>
              <a:t>would be invalid.</a:t>
            </a:r>
            <a:endParaRPr lang="en-SG" b="1" dirty="0">
              <a:latin typeface="Consolas" panose="020B0609020204030204" pitchFamily="49" charset="0"/>
            </a:endParaRPr>
          </a:p>
          <a:p>
            <a:endParaRPr lang="en-SG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2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990600"/>
            <a:ext cx="10744201" cy="53340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To understand pointers, it helps to remember the way computers store variables in memory.</a:t>
            </a:r>
          </a:p>
          <a:p>
            <a:pPr marL="0" indent="0" algn="just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During program execution,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when entering a function, local variables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are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automatically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allocated memory in a memory segment called the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宋体" charset="-122"/>
              </a:rPr>
              <a:t>memory stack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. </a:t>
            </a:r>
          </a:p>
          <a:p>
            <a:pPr marL="0" indent="0" algn="just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Therefore, all local variables have memory addresses known to the program.</a:t>
            </a: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r>
              <a:rPr lang="en-US" altLang="zh-CN" sz="1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Each variable has an associated memory address. Memory address in hex which is typical notation for memory addresses.</a:t>
            </a: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18954"/>
              </p:ext>
            </p:extLst>
          </p:nvPr>
        </p:nvGraphicFramePr>
        <p:xfrm>
          <a:off x="1152525" y="3657600"/>
          <a:ext cx="94011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x 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50;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y = 100;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= 200;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4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106680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address-of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operator (also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) queries the address of a variable. </a:t>
            </a:r>
          </a:p>
          <a:p>
            <a:pPr marL="0" indent="0"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To get address of variable, place &amp; in front of it.</a:t>
            </a: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057400" y="2057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 std::cout &lt;&lt; &amp;y;  </a:t>
            </a:r>
            <a:r>
              <a:rPr kumimoji="1" lang="en-US" altLang="zh-CN" sz="2000" dirty="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outputs 0xC234</a:t>
            </a: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</a:t>
            </a: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68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106680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Recall a </a:t>
            </a:r>
            <a:r>
              <a:rPr lang="en-US" sz="24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is a variable used to store a memory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address.</a:t>
            </a: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format for declaring a pointer is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2133600"/>
            <a:ext cx="895350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DataType*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pointerName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81743" y="3124200"/>
            <a:ext cx="10287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 int* numberPtr;  </a:t>
            </a:r>
            <a:r>
              <a:rPr kumimoji="1" lang="en-US" altLang="zh-CN" sz="2000" dirty="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store the address of an integer variable</a:t>
            </a: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string* namePtr; </a:t>
            </a:r>
            <a:r>
              <a:rPr kumimoji="1" lang="en-US" altLang="zh-CN" sz="2000" dirty="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store the address of a string variable</a:t>
            </a:r>
            <a:endParaRPr kumimoji="1" lang="en-US" altLang="zh-CN" sz="2000" dirty="0"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int* p1;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int* p2;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kumimoji="1" lang="en-US" altLang="zh-CN" sz="1000" b="1" i="1" dirty="0">
              <a:latin typeface="Arial" charset="0"/>
              <a:ea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 u="sng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Note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DataType is the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the data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the pointer is pointing to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(not the type of pointer)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8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Initialization of Pointers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399"/>
            <a:ext cx="9372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Recall the format for initializing a pointer is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86027" y="1600200"/>
            <a:ext cx="9041833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pointerName =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&amp;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variableName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;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181600" y="20618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438400" y="2595265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438400" y="20618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41668" y="3581400"/>
            <a:ext cx="93828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e.g. int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   int* y = &amp;x;  </a:t>
            </a:r>
            <a:r>
              <a:rPr lang="en-US" altLang="zh-CN" sz="2000" b="0" kern="0" dirty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y stores the address of x (NOT its value 10)</a:t>
            </a: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OR	   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   int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   int* y;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   y = &amp;x;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800" b="0" i="1" kern="0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		</a:t>
            </a:r>
            <a:endParaRPr lang="en-US" altLang="zh-CN" sz="1200" b="0" i="1" kern="0" dirty="0">
              <a:solidFill>
                <a:srgbClr val="0000FF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61215" y="2667001"/>
            <a:ext cx="8866645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u="sng" dirty="0">
                <a:latin typeface="Arial" charset="0"/>
                <a:ea typeface="宋体" charset="-122"/>
              </a:rPr>
              <a:t>address</a:t>
            </a:r>
            <a:r>
              <a:rPr lang="en-US" altLang="zh-CN" sz="2000" dirty="0">
                <a:latin typeface="Arial" charset="0"/>
                <a:ea typeface="宋体" charset="-122"/>
              </a:rPr>
              <a:t> (not value) of the variable is assigned to the pointer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SG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address-of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operator (retrieves the </a:t>
            </a:r>
            <a:r>
              <a:rPr lang="en-SG" sz="20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of a variable)</a:t>
            </a:r>
          </a:p>
          <a:p>
            <a:pPr algn="l"/>
            <a:endParaRPr lang="en-US" altLang="zh-CN" sz="20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4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Retrieving the value pointed by 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94488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Recall the  format for retrieving the </a:t>
            </a:r>
            <a:r>
              <a:rPr lang="en-US" altLang="zh-CN" sz="2400" b="0" u="sng" dirty="0">
                <a:latin typeface="Arial" charset="0"/>
                <a:ea typeface="宋体" charset="-122"/>
              </a:rPr>
              <a:t>value</a:t>
            </a:r>
            <a:r>
              <a:rPr lang="en-US" altLang="zh-CN" sz="2400" b="0" dirty="0">
                <a:latin typeface="Arial" charset="0"/>
                <a:ea typeface="宋体" charset="-122"/>
              </a:rPr>
              <a:t> pointed to by a pointer is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77617" y="1611762"/>
            <a:ext cx="9030943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value = </a:t>
            </a:r>
            <a:r>
              <a:rPr lang="en-SG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pointerName;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49908" y="2976265"/>
            <a:ext cx="9395262" cy="292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e.g.    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	  int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	  int* y;</a:t>
            </a:r>
          </a:p>
          <a:p>
            <a:pPr>
              <a:buSzTx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	  y = &amp;x;</a:t>
            </a:r>
          </a:p>
          <a:p>
            <a:pPr>
              <a:buSzTx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  cout &lt;&lt; y &lt;&lt;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endl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;  </a:t>
            </a:r>
            <a:r>
              <a:rPr lang="en-US" altLang="zh-CN" sz="2000" b="0" kern="0" dirty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display the address of x</a:t>
            </a: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  cout &lt;&lt;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*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y &lt;&lt;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endl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; </a:t>
            </a:r>
            <a:r>
              <a:rPr lang="en-US" altLang="zh-CN" sz="2000" b="0" kern="0" dirty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display the value pointed to by y (i.e. x) </a:t>
            </a: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	 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*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y = 20;            </a:t>
            </a:r>
            <a:r>
              <a:rPr lang="en-US" altLang="zh-CN" sz="2000" b="0" kern="0" dirty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what will happen ?</a:t>
            </a: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800" b="0" i="1" kern="0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		</a:t>
            </a:r>
            <a:endParaRPr lang="en-US" altLang="zh-CN" sz="1200" b="0" i="1" kern="0" dirty="0">
              <a:solidFill>
                <a:srgbClr val="0000FF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23329" y="2423084"/>
            <a:ext cx="9239871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SG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Dereference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operator (retrieves the </a:t>
            </a:r>
            <a:r>
              <a:rPr lang="en-SG" sz="2000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pointed to by a pointer)</a:t>
            </a:r>
          </a:p>
          <a:p>
            <a:pPr algn="l"/>
            <a:endParaRPr lang="en-US" altLang="zh-CN" sz="20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651172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B4D96DB587E42989A6DA86F8D438D" ma:contentTypeVersion="15" ma:contentTypeDescription="Create a new document." ma:contentTypeScope="" ma:versionID="b50e62bb8af338cfa1e56ab6f704d944">
  <xsd:schema xmlns:xsd="http://www.w3.org/2001/XMLSchema" xmlns:xs="http://www.w3.org/2001/XMLSchema" xmlns:p="http://schemas.microsoft.com/office/2006/metadata/properties" xmlns:ns1="http://schemas.microsoft.com/sharepoint/v3" xmlns:ns2="ca7cff02-f992-47a1-a703-ade4bd02634a" xmlns:ns3="9552dbef-7a6a-4b43-9b20-c56e2880b8c9" targetNamespace="http://schemas.microsoft.com/office/2006/metadata/properties" ma:root="true" ma:fieldsID="b7fd74865d684d29b5d05a540b961d35" ns1:_="" ns2:_="" ns3:_="">
    <xsd:import namespace="http://schemas.microsoft.com/sharepoint/v3"/>
    <xsd:import namespace="ca7cff02-f992-47a1-a703-ade4bd02634a"/>
    <xsd:import namespace="9552dbef-7a6a-4b43-9b20-c56e2880b8c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cff02-f992-47a1-a703-ade4bd02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374b399-ab63-44db-9bdf-2ccad3a5de9b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6F5B34-CC4F-4D8A-B7C8-32F219F6D8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7E0F0D-1F82-48B7-A927-9BC356AEB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7cff02-f992-47a1-a703-ade4bd02634a"/>
    <ds:schemaRef ds:uri="9552dbef-7a6a-4b43-9b20-c56e2880b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9189</TotalTime>
  <Words>2312</Words>
  <Application>Microsoft Office PowerPoint</Application>
  <PresentationFormat>Widescreen</PresentationFormat>
  <Paragraphs>350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Pass-by-Value VS Pass-by-Reference </vt:lpstr>
      <vt:lpstr>Pass-by-value VS Pass-by-reference</vt:lpstr>
      <vt:lpstr>References</vt:lpstr>
      <vt:lpstr>Pointers</vt:lpstr>
      <vt:lpstr>Pointers</vt:lpstr>
      <vt:lpstr>Pointers</vt:lpstr>
      <vt:lpstr>Initialization of Pointers</vt:lpstr>
      <vt:lpstr>Retrieving the value pointed by Pointers</vt:lpstr>
      <vt:lpstr>Static Memory Allocation</vt:lpstr>
      <vt:lpstr>Stack Frame</vt:lpstr>
      <vt:lpstr>Stack Frame</vt:lpstr>
      <vt:lpstr>Stack Frame</vt:lpstr>
      <vt:lpstr>Stack Frame</vt:lpstr>
      <vt:lpstr>Stack Frame</vt:lpstr>
      <vt:lpstr>Stack Frame</vt:lpstr>
      <vt:lpstr>Stack Frame</vt:lpstr>
      <vt:lpstr>Stack Frame</vt:lpstr>
      <vt:lpstr>Stack Frame</vt:lpstr>
      <vt:lpstr>Stack Frame</vt:lpstr>
      <vt:lpstr>Dynamic Memory Allocation</vt:lpstr>
      <vt:lpstr>Dynamic Memory Allocation</vt:lpstr>
      <vt:lpstr>Dynamic Memory Allocation</vt:lpstr>
      <vt:lpstr>Dynamic Memory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Yeo Jin Rong</cp:lastModifiedBy>
  <cp:revision>1074</cp:revision>
  <cp:lastPrinted>2019-10-10T02:06:26Z</cp:lastPrinted>
  <dcterms:created xsi:type="dcterms:W3CDTF">1995-05-28T16:29:18Z</dcterms:created>
  <dcterms:modified xsi:type="dcterms:W3CDTF">2024-10-21T01:17:11Z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2023-04-20T15:32:29Z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6a70cb95-882f-4cb9-8a94-dee02b77023e</vt:lpwstr>
  </property>
  <property fmtid="{D5CDD505-2E9C-101B-9397-08002B2CF9AE}" pid="8" name="MSIP_Label_30286cb9-b49f-4646-87a5-340028348160_ContentBits">
    <vt:lpwstr>1</vt:lpwstr>
  </property>
</Properties>
</file>