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3"/>
  </p:sldMasterIdLst>
  <p:notesMasterIdLst>
    <p:notesMasterId r:id="rId42"/>
  </p:notesMasterIdLst>
  <p:handoutMasterIdLst>
    <p:handoutMasterId r:id="rId43"/>
  </p:handoutMasterIdLst>
  <p:sldIdLst>
    <p:sldId id="376" r:id="rId4"/>
    <p:sldId id="434" r:id="rId5"/>
    <p:sldId id="402" r:id="rId6"/>
    <p:sldId id="435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37" r:id="rId24"/>
    <p:sldId id="438" r:id="rId25"/>
    <p:sldId id="439" r:id="rId26"/>
    <p:sldId id="440" r:id="rId27"/>
    <p:sldId id="448" r:id="rId28"/>
    <p:sldId id="421" r:id="rId29"/>
    <p:sldId id="422" r:id="rId30"/>
    <p:sldId id="423" r:id="rId31"/>
    <p:sldId id="455" r:id="rId32"/>
    <p:sldId id="454" r:id="rId33"/>
    <p:sldId id="456" r:id="rId34"/>
    <p:sldId id="442" r:id="rId35"/>
    <p:sldId id="449" r:id="rId36"/>
    <p:sldId id="450" r:id="rId37"/>
    <p:sldId id="451" r:id="rId38"/>
    <p:sldId id="431" r:id="rId39"/>
    <p:sldId id="453" r:id="rId40"/>
    <p:sldId id="433" r:id="rId41"/>
  </p:sldIdLst>
  <p:sldSz cx="12192000" cy="6858000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  <a:srgbClr val="CCFFFF"/>
    <a:srgbClr val="DDDDDD"/>
    <a:srgbClr val="FFFFFF"/>
    <a:srgbClr val="FF33CC"/>
    <a:srgbClr val="FF6600"/>
    <a:srgbClr val="0033CC"/>
    <a:srgbClr val="00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313" autoAdjust="0"/>
  </p:normalViewPr>
  <p:slideViewPr>
    <p:cSldViewPr>
      <p:cViewPr>
        <p:scale>
          <a:sx n="61" d="100"/>
          <a:sy n="61" d="100"/>
        </p:scale>
        <p:origin x="788" y="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2347" y="-123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3" y="746125"/>
            <a:ext cx="6545262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Additional notes:</a:t>
            </a:r>
          </a:p>
          <a:p>
            <a:endParaRPr lang="en-US" dirty="0"/>
          </a:p>
          <a:p>
            <a:r>
              <a:rPr lang="en-US" dirty="0"/>
              <a:t>List (pointer)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and Delete are fast you have already found the item to add/delete</a:t>
            </a:r>
            <a:r>
              <a:rPr lang="en-US" baseline="0" dirty="0"/>
              <a:t> (e</a:t>
            </a:r>
            <a:r>
              <a:rPr lang="en-US" dirty="0"/>
              <a:t>specially for delete since you need a reference to the previous item).</a:t>
            </a:r>
            <a:r>
              <a:rPr lang="en-US" baseline="0" dirty="0"/>
              <a:t> As search is an integral part of add/delete, the speed of these operations “Depends”.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Tree (BST)</a:t>
            </a:r>
          </a:p>
          <a:p>
            <a:pPr marL="0" indent="0">
              <a:buFontTx/>
              <a:buNone/>
            </a:pPr>
            <a:r>
              <a:rPr lang="en-US" baseline="0" dirty="0"/>
              <a:t>- If unbalanced, in the worst case it becomes a linked list</a:t>
            </a:r>
            <a:endParaRPr lang="en-US" dirty="0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4BF275-F37D-4BD5-B39E-839F18F3CBB5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91791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2968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70118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83352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06609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31790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5203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86517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45227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7126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14538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14015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90676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96195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39638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8258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A6BE0-BE08-404B-B95E-319D1934FA60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339869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30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57122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31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79103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5578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12097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864497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384372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778703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38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4940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8294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9636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4127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7174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9100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84800" y="2743200"/>
            <a:ext cx="58928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788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066800"/>
            <a:ext cx="108712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</a:t>
            </a:r>
            <a:r>
              <a:rPr lang="en-US">
                <a:solidFill>
                  <a:srgbClr val="FF0000"/>
                </a:solidFill>
              </a:rPr>
              <a:t>2</a:t>
            </a:r>
            <a:br>
              <a:rPr lang="en-US"/>
            </a:br>
            <a:r>
              <a:rPr lang="en-US"/>
              <a:t> Slide </a:t>
            </a:r>
            <a:fld id="{0E83DEA0-A52D-4926-9FFF-5CE2B9BB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1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4775200" y="6388474"/>
            <a:ext cx="2540000" cy="32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IT, CSF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</a:t>
            </a:r>
            <a:r>
              <a:rPr lang="en-US" sz="1200" baseline="0" dirty="0">
                <a:latin typeface="Arial Narrow" pitchFamily="34" charset="0"/>
              </a:rPr>
              <a:t> 2 </a:t>
            </a:r>
            <a:r>
              <a:rPr lang="en-US" sz="1200" dirty="0">
                <a:latin typeface="Arial Narrow" pitchFamily="34" charset="0"/>
              </a:rPr>
              <a:t>(2024/25), 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6096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0"/>
            <a:ext cx="11988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8839200" y="6311153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z="1200" smtClean="0"/>
              <a:t>‹#›</a:t>
            </a:fld>
            <a:endParaRPr lang="en-US" sz="1200" dirty="0"/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3CC8765D-9320-442E-95C8-7213870B11D9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261507-BD4B-234D-EBAC-CB150C3031C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9" y="6287846"/>
            <a:ext cx="1676400" cy="557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2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133600" y="1066801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828800" y="5622926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4191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IT,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(2024/25), 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 flipV="1">
            <a:off x="1828800" y="1225552"/>
            <a:ext cx="1036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4191000" y="1752601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Abstraction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EA2C3F-4FD3-E1F5-03C1-6E58602126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3190"/>
            <a:ext cx="3276600" cy="1089810"/>
          </a:xfrm>
          <a:prstGeom prst="rect">
            <a:avLst/>
          </a:prstGeom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3025772F-1428-AC29-503C-4667A110C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317" y="6158078"/>
            <a:ext cx="1793766" cy="34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sz="1200" dirty="0"/>
              <a:t>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Last Update: </a:t>
            </a:r>
            <a:r>
              <a:rPr lang="en-US" dirty="0"/>
              <a:t>3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 Oct 2024</a:t>
            </a:r>
            <a:endParaRPr lang="en-GB" sz="1200" kern="1200" dirty="0">
              <a:solidFill>
                <a:schemeClr val="tx1"/>
              </a:solidFill>
              <a:effectLst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Data Structures </a:t>
            </a:r>
            <a:r>
              <a:rPr lang="en-US" altLang="zh-CN" b="0" i="1" dirty="0">
                <a:ea typeface="宋体" charset="-122"/>
              </a:rPr>
              <a:t>- Comparisons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706363"/>
              </p:ext>
            </p:extLst>
          </p:nvPr>
        </p:nvGraphicFramePr>
        <p:xfrm>
          <a:off x="2057400" y="990600"/>
          <a:ext cx="8153400" cy="481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Data Structure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Search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Delete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Comments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Array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fast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  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(direct access)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List (array)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f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(direct access)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List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(pointer)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Depends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Depends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Sequential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access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Queue (pointer)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 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f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First-in-first-ou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t (FIFO)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Stack (pointer)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f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f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Last-in-first-out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(LIFO)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Tree (BST)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(if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balanced)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(if balanced)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US" sz="1600" baseline="0" dirty="0"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(if balanced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“Simulates” Binary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Search O(log</a:t>
                      </a:r>
                      <a:r>
                        <a:rPr lang="en-US" sz="1600" baseline="-25000" dirty="0">
                          <a:latin typeface="+mn-lt"/>
                          <a:cs typeface="Arial" pitchFamily="34" charset="0"/>
                        </a:rPr>
                        <a:t>2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N)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Hash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Table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 fast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(direct access)  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F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(if low collision)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(if low collision)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47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3. Abstract 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2667000"/>
            <a:ext cx="2133600" cy="1938992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/>
              <a:t>   Program</a:t>
            </a:r>
            <a:endParaRPr lang="en-US" dirty="0"/>
          </a:p>
          <a:p>
            <a:r>
              <a:rPr lang="en-US">
                <a:solidFill>
                  <a:srgbClr val="0070C0"/>
                </a:solidFill>
              </a:rPr>
              <a:t>  (Prog.cpp)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4191000" y="3429001"/>
            <a:ext cx="1447800" cy="917079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305800" y="19812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  <a:endParaRPr lang="en-SG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514600"/>
            <a:ext cx="4495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943600" y="19812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Interface</a:t>
            </a:r>
            <a:endParaRPr lang="en-SG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91200" y="1953512"/>
            <a:ext cx="4572000" cy="4616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7239000" y="5791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ADT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65200"/>
            <a:ext cx="10363200" cy="1066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An </a:t>
            </a: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Abstract Data Type 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(</a:t>
            </a:r>
            <a:r>
              <a:rPr lang="en-SG" sz="2400" dirty="0">
                <a:solidFill>
                  <a:srgbClr val="FF33CC"/>
                </a:solidFill>
                <a:latin typeface="Arial" pitchFamily="34" charset="0"/>
                <a:cs typeface="Arial" pitchFamily="34" charset="0"/>
                <a:sym typeface="Wingdings"/>
              </a:rPr>
              <a:t>ADT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) is the abstraction of a data structure where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specification (interface) is separated from its implementation.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 </a:t>
            </a:r>
            <a:endParaRPr lang="en-US" altLang="zh-CN" sz="28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0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b="0" dirty="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37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4. Implementing Abstract Data Types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10591800" cy="5257800"/>
          </a:xfrm>
        </p:spPr>
        <p:txBody>
          <a:bodyPr/>
          <a:lstStyle/>
          <a:p>
            <a:pPr lvl="0">
              <a:buNone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 Abstract Data Type is implemented as a </a:t>
            </a:r>
            <a:r>
              <a:rPr lang="en-US" sz="2400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 C++ </a:t>
            </a:r>
          </a:p>
          <a:p>
            <a:pPr lvl="0">
              <a:buNone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The specification (interface) 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 placed in a header file (</a:t>
            </a:r>
            <a:r>
              <a:rPr lang="en-SG" sz="2400" b="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xxx.h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>
              <a:buNone/>
            </a:pP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The implementation is placed in an implementation file (</a:t>
            </a:r>
            <a:r>
              <a:rPr lang="en-SG" sz="2400" b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xxx.cpp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lvl="0">
              <a:buNone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514350" indent="-514350"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Steps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Clr>
                <a:srgbClr val="0000FF"/>
              </a:buClr>
              <a:buSzPct val="100000"/>
              <a:buAutoNum type="arabicPeriod"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Identify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required for the ADT</a:t>
            </a:r>
          </a:p>
          <a:p>
            <a:pPr marL="514350" indent="-514350">
              <a:buClr>
                <a:srgbClr val="0000FF"/>
              </a:buClr>
              <a:buSzPct val="100000"/>
              <a:buNone/>
              <a:defRPr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SG" sz="2400" i="1" dirty="0">
                <a:solidFill>
                  <a:srgbClr val="00B0F0"/>
                </a:solidFill>
                <a:sym typeface="Wingdings"/>
              </a:rPr>
              <a:t>  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list of operations</a:t>
            </a:r>
            <a:endParaRPr lang="en-US" sz="10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AutoNum type="arabicPeriod" startAt="2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(interface)   	</a:t>
            </a:r>
            <a:endParaRPr lang="en-US" sz="2400" b="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	 </a:t>
            </a:r>
            <a:r>
              <a:rPr lang="en-SG" sz="2400" i="1" dirty="0">
                <a:solidFill>
                  <a:srgbClr val="00B0F0"/>
                </a:solidFill>
                <a:sym typeface="Wingdings"/>
              </a:rPr>
              <a:t>  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function headers of the operations (</a:t>
            </a:r>
            <a:r>
              <a:rPr lang="en-US" sz="2400" b="0" i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xxx.h</a:t>
            </a:r>
            <a:r>
              <a:rPr lang="en-US" sz="2400" b="0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0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AutoNum type="arabicPeriod" startAt="3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		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      </a:t>
            </a:r>
            <a:r>
              <a:rPr lang="en-SG" sz="2400" i="1" dirty="0">
                <a:solidFill>
                  <a:srgbClr val="00B0F0"/>
                </a:solidFill>
                <a:sym typeface="Wingdings"/>
              </a:rPr>
              <a:t>  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/>
              </a:rPr>
              <a:t>implementation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of the operations  (</a:t>
            </a:r>
            <a:r>
              <a:rPr lang="en-US" sz="2400" b="0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xxx.cpp)</a:t>
            </a:r>
            <a:endParaRPr lang="en-US" sz="2400" b="0" i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endParaRPr lang="en-SG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2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Implementing Abstract Data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7600" y="1828801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</a:p>
          <a:p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xxx.h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SG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1447800"/>
            <a:ext cx="3352800" cy="156966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/>
              <a:t>Interface</a:t>
            </a:r>
          </a:p>
          <a:p>
            <a:pPr algn="ctr"/>
            <a:endParaRPr lang="en-US" dirty="0"/>
          </a:p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3048000"/>
            <a:ext cx="335280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4191000" y="5334001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ADT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7600" y="3429001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</a:p>
          <a:p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(xxx.cpp)</a:t>
            </a:r>
            <a:endParaRPr lang="en-SG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0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5. List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2819400"/>
            <a:ext cx="2286000" cy="281940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Shopping list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Milk 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Butter 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Eggs 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Fruit juice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Apples</a:t>
            </a:r>
          </a:p>
          <a:p>
            <a:pPr marL="514350" indent="-514350"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  <a:p>
            <a:pPr marL="514350" indent="-514350"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914400"/>
            <a:ext cx="1043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A list is a simple way for organizing data.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Many applications in real life use a list to store and process data</a:t>
            </a:r>
          </a:p>
          <a:p>
            <a:pPr marL="631825" indent="-631825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0070C0"/>
                </a:solidFill>
                <a:latin typeface="Arial" pitchFamily="34" charset="0"/>
                <a:ea typeface="宋体" charset="-122"/>
                <a:cs typeface="Arial" pitchFamily="34" charset="0"/>
              </a:rPr>
              <a:t>e.g. shopping list, price list, class list, mailing list, to-do list, transaction list, user list, customer list, . . .</a:t>
            </a:r>
          </a:p>
          <a:p>
            <a:pPr marL="514350" indent="-514350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kern="0" dirty="0">
              <a:latin typeface="Arial" charset="0"/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95800" y="2819400"/>
            <a:ext cx="2590800" cy="2819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u="sng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Price list</a:t>
            </a:r>
          </a:p>
          <a:p>
            <a:pPr marL="360363" indent="-360363"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sz="18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Apple </a:t>
            </a:r>
            <a:r>
              <a:rPr kumimoji="1" lang="en-US" sz="1800" kern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iPhone</a:t>
            </a:r>
            <a:r>
              <a:rPr kumimoji="1" lang="en-US" sz="1800" ker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1188</a:t>
            </a:r>
            <a:endParaRPr kumimoji="1" lang="en-US" sz="1800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sz="1800" ker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Samsung Note     1088</a:t>
            </a:r>
          </a:p>
          <a:p>
            <a:pPr marL="360363" indent="-360363"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altLang="zh-CN" sz="1800" ker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Sony Xperia           899</a:t>
            </a:r>
            <a:endParaRPr kumimoji="1" lang="en-US" altLang="zh-CN" sz="1800" kern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sz="1800" ker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Xiaomi Mi5             588</a:t>
            </a:r>
            <a:endParaRPr kumimoji="1" lang="en-US" altLang="zh-CN" sz="1800" kern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sz="1800" kern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  <a:p>
            <a:pPr marL="514350" indent="-514350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kern="0" dirty="0">
              <a:latin typeface="Arial" charset="0"/>
              <a:ea typeface="宋体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43800" y="2819400"/>
            <a:ext cx="2286000" cy="2819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u="sng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 list</a:t>
            </a:r>
          </a:p>
          <a:p>
            <a:pPr marL="360363" indent="-360363"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sz="18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Annie Ng</a:t>
            </a:r>
          </a:p>
          <a:p>
            <a:pPr marL="360363" indent="-360363"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sz="18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Jason Tan</a:t>
            </a:r>
          </a:p>
          <a:p>
            <a:pPr marL="360363" indent="-360363"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altLang="zh-CN" sz="1800" kern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Kevin </a:t>
            </a:r>
            <a:r>
              <a:rPr kumimoji="1" lang="en-US" altLang="zh-CN" sz="1800" kern="0" dirty="0" err="1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Ong</a:t>
            </a:r>
            <a:endParaRPr kumimoji="1" lang="en-US" altLang="zh-CN" sz="1800" kern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360363" indent="-360363"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altLang="zh-CN" sz="1800" kern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Sarah Ng</a:t>
            </a:r>
          </a:p>
          <a:p>
            <a:pPr marL="360363" indent="-360363"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altLang="zh-CN" sz="1800" kern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  <a:p>
            <a:pPr marL="360363" indent="-360363"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altLang="zh-CN" sz="1800" kern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  <a:endParaRPr kumimoji="1" lang="en-US" altLang="zh-CN" kern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7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914400"/>
            <a:ext cx="9601200" cy="40386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 ADT </a:t>
            </a:r>
          </a:p>
          <a:p>
            <a:pPr marL="514350" indent="-514350">
              <a:buNone/>
              <a:defRPr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 a collection of items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Items are referenced by their position in the list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Position starts from 0 (not 1)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New items can be added to any position in the list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Items can be removed from any position in the list</a:t>
            </a:r>
          </a:p>
          <a:p>
            <a:pPr marL="514350" indent="-514350">
              <a:buNone/>
              <a:defRPr/>
            </a:pPr>
            <a:endParaRPr lang="en-US" altLang="zh-CN" sz="24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42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6.  Implementing </a:t>
            </a:r>
            <a:r>
              <a:rPr lang="en-US" altLang="zh-CN" u="sng" dirty="0">
                <a:ea typeface="宋体" charset="-122"/>
              </a:rPr>
              <a:t>List</a:t>
            </a:r>
            <a:r>
              <a:rPr lang="en-US" altLang="zh-CN" dirty="0">
                <a:ea typeface="宋体" charset="-122"/>
              </a:rPr>
              <a:t>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9982200" cy="53340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Steps</a:t>
            </a:r>
          </a:p>
          <a:p>
            <a:pPr marL="514350" indent="-514350">
              <a:buNone/>
              <a:defRPr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514350" indent="-514350">
              <a:buClr>
                <a:srgbClr val="0000FF"/>
              </a:buClr>
              <a:buSzPct val="100000"/>
              <a:buAutoNum type="arabicPeriod"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Identify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for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ADT</a:t>
            </a:r>
          </a:p>
          <a:p>
            <a:pPr marL="514350" indent="-514350">
              <a:buClr>
                <a:srgbClr val="0000FF"/>
              </a:buClr>
              <a:buSzPct val="100000"/>
              <a:buNone/>
              <a:defRPr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SG" sz="2400" i="1" dirty="0">
                <a:solidFill>
                  <a:srgbClr val="00B0F0"/>
                </a:solidFill>
                <a:latin typeface="Calibri" panose="020F0502020204030204" pitchFamily="34" charset="0"/>
                <a:sym typeface="Wingdings"/>
              </a:rPr>
              <a:t>  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list of operations required for List ADT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buAutoNum type="arabicPeriod" startAt="2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List ADT interface </a:t>
            </a:r>
            <a:r>
              <a:rPr lang="en-US" sz="2400" b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	 </a:t>
            </a:r>
            <a:r>
              <a:rPr lang="en-SG" sz="2400" i="1" dirty="0">
                <a:solidFill>
                  <a:srgbClr val="00B0F0"/>
                </a:solidFill>
                <a:latin typeface="Calibri" panose="020F0502020204030204" pitchFamily="34" charset="0"/>
                <a:sym typeface="Wingdings"/>
              </a:rPr>
              <a:t>  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function headers of the operations for List ADT  (</a:t>
            </a:r>
            <a:r>
              <a:rPr lang="en-US" sz="2400" b="0" i="1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List.h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)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endParaRPr lang="en-US" sz="10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AutoNum type="arabicPeriod" startAt="3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List operations	        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      </a:t>
            </a:r>
            <a:r>
              <a:rPr lang="en-SG" sz="2400" i="1" dirty="0">
                <a:solidFill>
                  <a:srgbClr val="00B0F0"/>
                </a:solidFill>
                <a:latin typeface="Calibri" panose="020F0502020204030204" pitchFamily="34" charset="0"/>
                <a:sym typeface="Wingdings"/>
              </a:rPr>
              <a:t>  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  <a:sym typeface="Wingdings"/>
              </a:rPr>
              <a:t>implementation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 of the operations for List ADT (</a:t>
            </a:r>
            <a:r>
              <a:rPr lang="en-US" sz="2400" b="0" i="1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List.cpp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)</a:t>
            </a:r>
            <a:endParaRPr lang="en-US" altLang="zh-CN" sz="2400" b="0" i="1" dirty="0">
              <a:solidFill>
                <a:srgbClr val="00B0F0"/>
              </a:solidFill>
              <a:latin typeface="Calibri" panose="020F0502020204030204" pitchFamily="34" charset="0"/>
              <a:ea typeface="宋体" charset="-122"/>
            </a:endParaRPr>
          </a:p>
          <a:p>
            <a:pPr marL="514350" indent="-514350"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71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Step 1 : Identify and list the operations for List ADT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838201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The purpose of this step is to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identify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list</a:t>
            </a:r>
            <a:r>
              <a:rPr lang="en-US" dirty="0">
                <a:latin typeface="Arial" pitchFamily="34" charset="0"/>
                <a:cs typeface="Arial" pitchFamily="34" charset="0"/>
              </a:rPr>
              <a:t> the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operations</a:t>
            </a:r>
            <a:r>
              <a:rPr lang="en-US" dirty="0">
                <a:latin typeface="Arial" pitchFamily="34" charset="0"/>
                <a:cs typeface="Arial" pitchFamily="34" charset="0"/>
              </a:rPr>
              <a:t> required for the ADT</a:t>
            </a:r>
            <a:endParaRPr lang="en-S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58513"/>
              </p:ext>
            </p:extLst>
          </p:nvPr>
        </p:nvGraphicFramePr>
        <p:xfrm>
          <a:off x="1981200" y="1905002"/>
          <a:ext cx="8001000" cy="362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Operations </a:t>
                      </a:r>
                      <a:r>
                        <a:rPr lang="en-US" sz="2400" b="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(for List ADT)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2">
                <a:tc>
                  <a:txBody>
                    <a:bodyPr/>
                    <a:lstStyle/>
                    <a:p>
                      <a:pPr marL="342900" lvl="1" indent="-342900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create an empty list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 an item to the end of the list (append)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 an item at a given position in the list (insert)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remove an item at a given position in the list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get the item at a given position in the list (retrieve) 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check whether the list is empty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get the number of items in the list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15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Step 2 : Specify the List ADT (</a:t>
            </a:r>
            <a:r>
              <a:rPr lang="en-US" sz="2800" b="0" dirty="0" err="1">
                <a:latin typeface="Courier New" pitchFamily="49" charset="0"/>
                <a:cs typeface="Courier New" pitchFamily="49" charset="0"/>
              </a:rPr>
              <a:t>List.h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)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914401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The purpose of this step is to specify the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 headers</a:t>
            </a:r>
            <a:r>
              <a:rPr lang="en-US" dirty="0">
                <a:latin typeface="Arial" pitchFamily="34" charset="0"/>
                <a:cs typeface="Arial" pitchFamily="34" charset="0"/>
              </a:rPr>
              <a:t> of each of the operations clearly (so that it is easy to understand and use)</a:t>
            </a:r>
            <a:endParaRPr lang="en-S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10340"/>
              </p:ext>
            </p:extLst>
          </p:nvPr>
        </p:nvGraphicFramePr>
        <p:xfrm>
          <a:off x="1981200" y="2209801"/>
          <a:ext cx="8001000" cy="3591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Specification of List ADT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797">
                <a:tc>
                  <a:txBody>
                    <a:bodyPr/>
                    <a:lstStyle/>
                    <a:p>
                      <a:pPr marL="342900" indent="-342900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List()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add(item: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):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add(index: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, item: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):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remove(index: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): void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get(index:</a:t>
                      </a:r>
                      <a:r>
                        <a:rPr lang="en-US" sz="2400" b="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  <a:r>
                        <a:rPr lang="en-US" sz="2400" b="0" baseline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):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isEmpty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getLength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3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Specifying an ADT operation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914401"/>
            <a:ext cx="1059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  <a:r>
              <a:rPr lang="en-US" dirty="0">
                <a:latin typeface="Arial" pitchFamily="34" charset="0"/>
                <a:cs typeface="Arial" pitchFamily="34" charset="0"/>
              </a:rPr>
              <a:t> of an ADT operation should include the following information:</a:t>
            </a:r>
          </a:p>
          <a:p>
            <a:pPr algn="l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1. 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Purpose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to specify what it is supposed to do</a:t>
            </a:r>
          </a:p>
          <a:p>
            <a:pPr algn="l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2. 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Precondition</a:t>
            </a:r>
          </a:p>
          <a:p>
            <a:pPr marL="450850"/>
            <a:r>
              <a:rPr lang="en-US" i="1" dirty="0">
                <a:latin typeface="Arial" pitchFamily="34" charset="0"/>
                <a:cs typeface="Arial" pitchFamily="34" charset="0"/>
              </a:rPr>
              <a:t>to specify the condition that must be met for the operation to work correctly</a:t>
            </a:r>
          </a:p>
          <a:p>
            <a:pPr algn="l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  </a:t>
            </a:r>
            <a:r>
              <a:rPr lang="en-US" b="1" u="sng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Postcondition</a:t>
            </a:r>
            <a:endParaRPr lang="en-US" b="1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450850"/>
            <a:r>
              <a:rPr lang="en-US" i="1" dirty="0">
                <a:latin typeface="Arial" pitchFamily="34" charset="0"/>
                <a:cs typeface="Arial" pitchFamily="34" charset="0"/>
              </a:rPr>
              <a:t>to specify what happens (the result) when the operation is executed</a:t>
            </a:r>
          </a:p>
        </p:txBody>
      </p:sp>
    </p:spTree>
    <p:extLst>
      <p:ext uri="{BB962C8B-B14F-4D97-AF65-F5344CB8AC3E}">
        <p14:creationId xmlns:p14="http://schemas.microsoft.com/office/powerpoint/2010/main" val="342831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Topics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9296400" cy="5334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Abstraction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Structures &amp; Algorithms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Abstract Data Types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ADTs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List ADT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the List ADT </a:t>
            </a:r>
          </a:p>
        </p:txBody>
      </p:sp>
    </p:spTree>
    <p:extLst>
      <p:ext uri="{BB962C8B-B14F-4D97-AF65-F5344CB8AC3E}">
        <p14:creationId xmlns:p14="http://schemas.microsoft.com/office/powerpoint/2010/main" val="953085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Examples - </a:t>
            </a:r>
            <a:r>
              <a:rPr lang="en-US" sz="2800" b="0" i="1" dirty="0">
                <a:latin typeface="Arial" pitchFamily="34" charset="0"/>
                <a:cs typeface="Arial" pitchFamily="34" charset="0"/>
              </a:rPr>
              <a:t>specifying an ADT operation</a:t>
            </a:r>
            <a:endParaRPr lang="en-SG" sz="2800" b="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90883"/>
              </p:ext>
            </p:extLst>
          </p:nvPr>
        </p:nvGraphicFramePr>
        <p:xfrm>
          <a:off x="1828800" y="914401"/>
          <a:ext cx="8001000" cy="151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9952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0" i="1" u="none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add an 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item to the end of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pre  : size &lt; MAX_SIZE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post: item is added to the end of the list</a:t>
                      </a:r>
                      <a:endParaRPr lang="en-US" sz="2000" b="0" i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848">
                <a:tc>
                  <a:txBody>
                    <a:bodyPr/>
                    <a:lstStyle/>
                    <a:p>
                      <a:pPr marL="360363" indent="-360363" eaLnBrk="1" hangingPunct="1">
                        <a:lnSpc>
                          <a:spcPct val="10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None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add(item: 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): 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32122"/>
              </p:ext>
            </p:extLst>
          </p:nvPr>
        </p:nvGraphicFramePr>
        <p:xfrm>
          <a:off x="1828800" y="2667002"/>
          <a:ext cx="8001000" cy="178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7465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add an item at a specified position in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pre  : 0 &lt;= index &lt; size &amp;&amp; size &lt; MAX_SIZE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post: item is added to the specified position in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items at the back are shifted backwards by 1 position</a:t>
                      </a:r>
                      <a:endParaRPr lang="en-US" sz="2000" b="0" i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935">
                <a:tc>
                  <a:txBody>
                    <a:bodyPr/>
                    <a:lstStyle/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None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add(index: 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, item: 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): 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17228"/>
              </p:ext>
            </p:extLst>
          </p:nvPr>
        </p:nvGraphicFramePr>
        <p:xfrm>
          <a:off x="1828800" y="4648201"/>
          <a:ext cx="8001000" cy="148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218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check the number of items in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pre  : none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post: none</a:t>
                      </a:r>
                      <a:endParaRPr lang="en-US" sz="2000" b="0" i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82">
                <a:tc>
                  <a:txBody>
                    <a:bodyPr/>
                    <a:lstStyle/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None/>
                      </a:pP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getLength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(): 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Create a New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10515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New Project-&gt;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 App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Click “Next"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Project Name as "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DSA_Week02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", Location at "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C:\DSA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Click “Create”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The following file is created: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981200" y="3679198"/>
            <a:ext cx="8077200" cy="238526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1600" dirty="0">
                <a:latin typeface="Consolas" panose="020B0609020204030204" pitchFamily="49" charset="0"/>
              </a:rPr>
              <a:t>// DSA_Week02.cpp : Defines the entry point for the console app</a:t>
            </a:r>
          </a:p>
          <a:p>
            <a:endParaRPr lang="en-SG" sz="1600" dirty="0">
              <a:latin typeface="Consolas" panose="020B0609020204030204" pitchFamily="49" charset="0"/>
            </a:endParaRP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#include &lt;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iostream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   </a:t>
            </a:r>
            <a:r>
              <a:rPr lang="en-SG" sz="1600" dirty="0">
                <a:solidFill>
                  <a:srgbClr val="00B050"/>
                </a:solidFill>
                <a:latin typeface="Consolas" panose="020B0609020204030204" pitchFamily="49" charset="0"/>
              </a:rPr>
              <a:t>// for </a:t>
            </a:r>
            <a:r>
              <a:rPr lang="en-SG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Input/Output</a:t>
            </a:r>
            <a:endParaRPr lang="en-SG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SG" sz="1600" dirty="0">
              <a:latin typeface="Consolas" panose="020B0609020204030204" pitchFamily="49" charset="0"/>
            </a:endParaRPr>
          </a:p>
          <a:p>
            <a:r>
              <a:rPr lang="en-SG" sz="1600" dirty="0" err="1">
                <a:latin typeface="Consolas" panose="020B0609020204030204" pitchFamily="49" charset="0"/>
              </a:rPr>
              <a:t>int</a:t>
            </a:r>
            <a:r>
              <a:rPr lang="en-SG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{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std::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&lt;&lt; "Hello World!\n";</a:t>
            </a:r>
            <a:r>
              <a:rPr lang="en-SG" sz="1600" dirty="0">
                <a:latin typeface="Consolas" panose="020B0609020204030204" pitchFamily="49" charset="0"/>
              </a:rPr>
              <a:t>   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3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Create a New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List.h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from Brightspace and copy this file to the project folder, “C:\DSA\DSA_Week02\DSA_Week02”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Right click on “Header Files”, and “Add-&gt;Existing Item”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Select “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List.h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” and click “Add”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Double click on “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List.h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” in the Solution Explorer to see the code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Right click on “Source Files”, and “Add-&gt;Existing Item”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Select “List.cpp” and click “Add”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Double click on “List.cpp” in the Solution Explorer to see the code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3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List.h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81200" y="838201"/>
            <a:ext cx="8115300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List.h - - Specification of List ADT</a:t>
            </a:r>
            <a:endParaRPr lang="en-SG" sz="1800">
              <a:latin typeface="Consolas" panose="020B0609020204030204" pitchFamily="49" charset="0"/>
            </a:endParaRPr>
          </a:p>
          <a:p>
            <a:r>
              <a:rPr lang="en-SG" sz="1800">
                <a:latin typeface="Consolas" panose="020B0609020204030204" pitchFamily="49" charset="0"/>
              </a:rPr>
              <a:t>#include &lt;iostream&gt;</a:t>
            </a: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using namespace std;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const int MAX_SIZE = 100;</a:t>
            </a:r>
          </a:p>
          <a:p>
            <a:pPr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typedef int ItemType;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class List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private: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  ItemType items[MAX_SIZE];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  int size;</a:t>
            </a:r>
          </a:p>
          <a:p>
            <a:r>
              <a:rPr lang="en-SG" sz="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public:</a:t>
            </a:r>
            <a:endParaRPr lang="en-SG" sz="1800">
              <a:latin typeface="Consolas" panose="020B0609020204030204" pitchFamily="49" charset="0"/>
            </a:endParaRP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   // constructor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 List::List();</a:t>
            </a:r>
          </a:p>
          <a:p>
            <a:r>
              <a:rPr lang="en-SG" sz="800">
                <a:latin typeface="Consolas" panose="020B0609020204030204" pitchFamily="49" charset="0"/>
              </a:rPr>
              <a:t>  </a:t>
            </a: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   // add an item to the back of the list (append)</a:t>
            </a: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   // pre : size &lt; MAX_SIZE</a:t>
            </a: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   // post: item is added to the back of the list</a:t>
            </a: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   //       size of list is increased by 1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 bool List::add(ItemType item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517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List.h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57400" y="914401"/>
            <a:ext cx="7962900" cy="4739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add an item at a specified position in the list (insert)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pre : 0 &lt;= index &lt; size &amp;&amp; size &lt; MAX_SIZE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post: item is added to the specified position in the list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          size of list is increased by 1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bool List::add(int index, ItemType item);</a:t>
            </a:r>
          </a:p>
          <a:p>
            <a:endParaRPr lang="en-SG" sz="1800" dirty="0">
              <a:latin typeface="Calibri" panose="020F0502020204030204" pitchFamily="34" charset="0"/>
            </a:endParaRP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remove an item at a specified position in the list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pre : 0 &lt;= index &lt; size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post: item is removed at the specified position in the list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          size of list is decreased by 1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void List::remove(int index);</a:t>
            </a:r>
            <a:endParaRPr lang="en-SG" sz="1800" dirty="0">
              <a:latin typeface="Consolas" panose="020B0609020204030204" pitchFamily="49" charset="0"/>
            </a:endParaRPr>
          </a:p>
          <a:p>
            <a:endParaRPr lang="en-SG" sz="1800" dirty="0">
              <a:latin typeface="Calibri" panose="020F0502020204030204" pitchFamily="34" charset="0"/>
            </a:endParaRP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get an item at a specified position of the list (retrieve)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pre : 0 &lt;= index &lt; size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post: none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ItemType List::get(int index); </a:t>
            </a:r>
          </a:p>
          <a:p>
            <a:endParaRPr lang="en-SG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List.h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57400" y="914401"/>
            <a:ext cx="79629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check if the list is empty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pre : none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post: none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return true if the list is empty; otherwise returns false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bool List::isEmpty(); </a:t>
            </a:r>
          </a:p>
          <a:p>
            <a:endParaRPr lang="en-SG" sz="1800" dirty="0">
              <a:latin typeface="Calibri" panose="020F0502020204030204" pitchFamily="34" charset="0"/>
            </a:endParaRP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check the size of the list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pre : none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post: none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return the number of items in the list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int List::getLength();</a:t>
            </a:r>
          </a:p>
          <a:p>
            <a:endParaRPr lang="en-SG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800" b="1" dirty="0">
                <a:latin typeface="Consolas" panose="020B0609020204030204" pitchFamily="49" charset="0"/>
              </a:rPr>
              <a:t>  void List::display();</a:t>
            </a:r>
          </a:p>
          <a:p>
            <a:endParaRPr lang="en-SG" sz="1800" dirty="0"/>
          </a:p>
          <a:p>
            <a:r>
              <a:rPr lang="en-SG" sz="1800" b="1" dirty="0">
                <a:latin typeface="Consolas" panose="020B0609020204030204" pitchFamily="49" charset="0"/>
              </a:rPr>
              <a:t>  void List::replace(int index, ItemType item);</a:t>
            </a:r>
          </a:p>
          <a:p>
            <a:r>
              <a:rPr lang="en-SG" sz="1800" dirty="0">
                <a:latin typeface="Calibri" panose="020F0502020204030204" pitchFamily="34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324689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Step 3 : Implementing the List Operations (</a:t>
            </a:r>
            <a:r>
              <a:rPr lang="en-US" sz="2800" b="0" dirty="0">
                <a:latin typeface="Courier New" pitchFamily="49" charset="0"/>
                <a:cs typeface="Courier New" pitchFamily="49" charset="0"/>
              </a:rPr>
              <a:t>List.cpp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)</a:t>
            </a:r>
            <a:endParaRPr lang="en-US" altLang="zh-CN" sz="2800" b="0" i="1" dirty="0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10744200" cy="5029200"/>
          </a:xfrm>
          <a:noFill/>
          <a:ln>
            <a:noFill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The purpose of this step is to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the operations of List ADT using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(linked list implementation).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 implementation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Direct access (using index) 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 very fast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Size of list is fixed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Difficult to add/delete items (need to shift items)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May waste storage (array not fully utilized)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10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Linked list implementation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Sequential access 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-&gt; slow</a:t>
            </a:r>
            <a:endParaRPr lang="en-US" sz="2000" b="0" i="1" dirty="0">
              <a:latin typeface="Arial" pitchFamily="34" charset="0"/>
              <a:cs typeface="Arial" pitchFamily="34" charset="0"/>
            </a:endParaRP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Size of list is not fixed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Easy to add/delete items once item is found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Does not waste storage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157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Array-based Implementation of List ADT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81200" y="3048000"/>
            <a:ext cx="8382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100000"/>
              <a:defRPr/>
            </a:pPr>
            <a:r>
              <a:rPr kumimoji="1" lang="en-US" sz="1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1" lang="en-US" u="sng" kern="0" dirty="0">
                <a:latin typeface="Arial" pitchFamily="34" charset="0"/>
                <a:cs typeface="Arial" pitchFamily="34" charset="0"/>
              </a:rPr>
              <a:t>Notes</a:t>
            </a:r>
          </a:p>
          <a:p>
            <a:pPr marL="269875" indent="-269875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List position starts from </a:t>
            </a:r>
            <a:r>
              <a:rPr kumimoji="1" lang="en-US" i="1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pPr marL="269875" indent="-269875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Adding an item is slow (need to shift items)</a:t>
            </a:r>
          </a:p>
          <a:p>
            <a:pPr marL="269875" indent="-269875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Deleting an item is slow (need to shift items)</a:t>
            </a:r>
          </a:p>
          <a:p>
            <a:pPr marL="269875" indent="-269875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Retrieving an item is very fast (using index)</a:t>
            </a:r>
          </a:p>
          <a:p>
            <a:pPr marL="269875" indent="-269875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Number of items that can be stored is limited</a:t>
            </a:r>
          </a:p>
          <a:p>
            <a:pPr marL="269875" indent="-269875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May waste storage (array may not be fully utilized)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1" lang="en-SG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endParaRPr kumimoji="1" lang="en-US" kern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kern="0" dirty="0">
              <a:latin typeface="Arial" charset="0"/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25593"/>
              </p:ext>
            </p:extLst>
          </p:nvPr>
        </p:nvGraphicFramePr>
        <p:xfrm>
          <a:off x="2171700" y="1407203"/>
          <a:ext cx="8001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556656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288417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25965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08625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598943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639182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1046973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452996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184956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08789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item1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item3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item4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item5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907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Max-1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8027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12206" y="2473357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B0F0"/>
                </a:solidFill>
              </a:rPr>
              <a:t>Array indexes</a:t>
            </a:r>
            <a:endParaRPr lang="en-SG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000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03079"/>
              </p:ext>
            </p:extLst>
          </p:nvPr>
        </p:nvGraphicFramePr>
        <p:xfrm>
          <a:off x="2095500" y="2085899"/>
          <a:ext cx="8001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556656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288417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25965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08625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598943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639182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1046973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452996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184956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08789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item1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item3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item4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item5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907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Max-1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80276"/>
                  </a:ext>
                </a:extLst>
              </a:tr>
            </a:tbl>
          </a:graphicData>
        </a:graphic>
      </p:graphicFrame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Array-based Implementation of List ADT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91440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Adding a new item to the list (e.g. to index 4)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H="1">
            <a:off x="5378669" y="1876425"/>
            <a:ext cx="457200" cy="152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209800" y="556260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need to make room for the new item by shifting items 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715000" y="2674899"/>
            <a:ext cx="762000" cy="12373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/>
          <p:nvPr/>
        </p:nvCxnSpPr>
        <p:spPr bwMode="auto">
          <a:xfrm rot="5400000" flipH="1" flipV="1">
            <a:off x="4991100" y="4286174"/>
            <a:ext cx="6858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267200" y="493387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 item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3124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B0F0"/>
                </a:solidFill>
              </a:rPr>
              <a:t>Array indexes</a:t>
            </a:r>
            <a:endParaRPr lang="en-SG" sz="1600" dirty="0">
              <a:solidFill>
                <a:srgbClr val="00B0F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47154"/>
              </p:ext>
            </p:extLst>
          </p:nvPr>
        </p:nvGraphicFramePr>
        <p:xfrm>
          <a:off x="2095500" y="3778095"/>
          <a:ext cx="8001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556656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288417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25965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08625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598943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639182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1046973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452996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184956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08789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item1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item3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item4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item5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907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Max-1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80276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>
            <a:off x="6553200" y="2653952"/>
            <a:ext cx="762000" cy="12373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8115300" y="2671264"/>
            <a:ext cx="762000" cy="12373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99183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Array-based Implementation of List ADT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914401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Adding a new item to the list (e.g. to index 4)</a:t>
            </a:r>
          </a:p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(animation demo by tutor)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H="1">
            <a:off x="5378669" y="1876425"/>
            <a:ext cx="457200" cy="152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209800" y="556260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need to make room for the new item by shifting items 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Curved Connector 24"/>
          <p:cNvCxnSpPr/>
          <p:nvPr/>
        </p:nvCxnSpPr>
        <p:spPr bwMode="auto">
          <a:xfrm rot="5400000" flipH="1" flipV="1">
            <a:off x="4991100" y="4286174"/>
            <a:ext cx="6858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267200" y="493387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 item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3124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B0F0"/>
                </a:solidFill>
              </a:rPr>
              <a:t>Array indexes</a:t>
            </a:r>
            <a:endParaRPr lang="en-SG" sz="1600" dirty="0">
              <a:solidFill>
                <a:srgbClr val="00B0F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64890"/>
              </p:ext>
            </p:extLst>
          </p:nvPr>
        </p:nvGraphicFramePr>
        <p:xfrm>
          <a:off x="2095500" y="2199826"/>
          <a:ext cx="8001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556656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288417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25965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08625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598943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639182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1046973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452996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184956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08789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item1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item3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item4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item5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item6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907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Max-1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8027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230867" y="3609711"/>
            <a:ext cx="828000" cy="648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itemX</a:t>
            </a:r>
            <a:endParaRPr lang="en-SG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7200" y="2205185"/>
            <a:ext cx="828000" cy="65220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item4</a:t>
            </a:r>
            <a:endParaRPr lang="en-SG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58867" y="2213880"/>
            <a:ext cx="828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item5</a:t>
            </a:r>
            <a:endParaRPr lang="en-SG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3984" y="2213880"/>
            <a:ext cx="828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item6</a:t>
            </a:r>
            <a:endParaRPr lang="en-SG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urved Connector 23"/>
          <p:cNvCxnSpPr/>
          <p:nvPr/>
        </p:nvCxnSpPr>
        <p:spPr bwMode="auto">
          <a:xfrm rot="5400000" flipH="1" flipV="1">
            <a:off x="7006167" y="4261943"/>
            <a:ext cx="6858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739467" y="49096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en-SG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9867" y="3552097"/>
            <a:ext cx="828000" cy="648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SG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References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107442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1.	Data Abstraction and Problem Solving with C++ 5</a:t>
            </a:r>
            <a:r>
              <a:rPr lang="en-US" altLang="zh-CN" sz="2800" b="0" baseline="30000" dirty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>
                <a:latin typeface="Arial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SG" sz="2800" dirty="0">
                <a:sym typeface="Wingdings"/>
              </a:rPr>
              <a:t> </a:t>
            </a:r>
            <a:r>
              <a:rPr lang="en-SG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 </a:t>
            </a:r>
            <a:r>
              <a:rPr lang="en-US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Wingdings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hapter 3</a:t>
            </a:r>
          </a:p>
          <a:p>
            <a:pPr marL="514350" indent="-514350">
              <a:lnSpc>
                <a:spcPct val="90000"/>
              </a:lnSpc>
              <a:buSzTx/>
              <a:buNone/>
              <a:defRPr/>
            </a:pPr>
            <a:endParaRPr lang="en-US" altLang="zh-CN" sz="2800" b="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pitchFamily="34" charset="0"/>
                <a:ea typeface="宋体" charset="-122"/>
                <a:cs typeface="Arial" pitchFamily="34" charset="0"/>
              </a:rPr>
              <a:t>2.	Sample Programs (in Brightspace)</a:t>
            </a:r>
          </a:p>
          <a:p>
            <a:pPr marL="457200" indent="-457200">
              <a:lnSpc>
                <a:spcPct val="90000"/>
              </a:lnSpc>
              <a:buSzTx/>
              <a:buNone/>
              <a:defRPr/>
            </a:pPr>
            <a:r>
              <a:rPr lang="en-SG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	 </a:t>
            </a:r>
            <a:r>
              <a:rPr lang="en-SG" sz="2800" dirty="0">
                <a:latin typeface="Arial" pitchFamily="34" charset="0"/>
                <a:cs typeface="Arial" pitchFamily="34" charset="0"/>
                <a:sym typeface="Wingdings"/>
              </a:rPr>
              <a:t>  </a:t>
            </a:r>
            <a:r>
              <a:rPr lang="en-US" sz="2800" b="0" dirty="0" err="1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Wingdings"/>
              </a:rPr>
              <a:t>List.h</a:t>
            </a:r>
            <a:endParaRPr lang="en-US" altLang="zh-CN" sz="2800" b="0" dirty="0">
              <a:solidFill>
                <a:srgbClr val="0000FF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 	 List.cpp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	 ListDemo.cpp</a:t>
            </a:r>
          </a:p>
        </p:txBody>
      </p:sp>
    </p:spTree>
    <p:extLst>
      <p:ext uri="{BB962C8B-B14F-4D97-AF65-F5344CB8AC3E}">
        <p14:creationId xmlns:p14="http://schemas.microsoft.com/office/powerpoint/2010/main" val="2955590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66439"/>
              </p:ext>
            </p:extLst>
          </p:nvPr>
        </p:nvGraphicFramePr>
        <p:xfrm>
          <a:off x="2095500" y="3778095"/>
          <a:ext cx="8001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556656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288417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25965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08625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598943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639182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1046973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452996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184956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08789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item1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item4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item5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907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Max-1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8027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95500" y="2085899"/>
          <a:ext cx="8001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556656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288417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25965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08625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598943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639182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1046973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452996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184956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08789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item1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item3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item4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item5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907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Max-1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80276"/>
                  </a:ext>
                </a:extLst>
              </a:tr>
            </a:tbl>
          </a:graphicData>
        </a:graphic>
      </p:graphicFrame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Array-based Implementation of List ADT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91440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Removing an item from the list (e.g. from index 3)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H="1">
            <a:off x="4648200" y="1961877"/>
            <a:ext cx="457200" cy="152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4877851" y="2679582"/>
            <a:ext cx="838200" cy="12164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981200" y="3124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B0F0"/>
                </a:solidFill>
              </a:rPr>
              <a:t>Array indexes</a:t>
            </a:r>
            <a:endParaRPr lang="en-SG" sz="1600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716051" y="2679582"/>
            <a:ext cx="838200" cy="12164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7315200" y="2679582"/>
            <a:ext cx="838200" cy="121645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209800" y="533400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need to shift items (at the back) forward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52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29602"/>
              </p:ext>
            </p:extLst>
          </p:nvPr>
        </p:nvGraphicFramePr>
        <p:xfrm>
          <a:off x="2095500" y="2085899"/>
          <a:ext cx="8001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556656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288417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25965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08625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598943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639182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1046973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452996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184956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08789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item0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item1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item2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item3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item4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item5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item6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907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Max-1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80276"/>
                  </a:ext>
                </a:extLst>
              </a:tr>
            </a:tbl>
          </a:graphicData>
        </a:graphic>
      </p:graphicFrame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Array-based Implementation of List ADT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914401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Removing an item from the list (e.g. from index 3)</a:t>
            </a:r>
          </a:p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(animation demo by tutor)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H="1">
            <a:off x="4616642" y="1797407"/>
            <a:ext cx="457200" cy="152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981200" y="3124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B0F0"/>
                </a:solidFill>
              </a:rPr>
              <a:t>Array indexes</a:t>
            </a:r>
            <a:endParaRPr lang="en-SG" sz="16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09800" y="533400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need to shift items (at the back) forward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 rot="5400000" flipH="1" flipV="1">
            <a:off x="7006167" y="4261943"/>
            <a:ext cx="6858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739467" y="49096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en-SG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9867" y="3552097"/>
            <a:ext cx="828000" cy="648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SG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7800" y="2092093"/>
            <a:ext cx="828000" cy="65220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item4</a:t>
            </a:r>
            <a:endParaRPr lang="en-SG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9467" y="2100788"/>
            <a:ext cx="828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item5</a:t>
            </a:r>
            <a:endParaRPr lang="en-SG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24584" y="2100788"/>
            <a:ext cx="828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item6</a:t>
            </a:r>
            <a:endParaRPr lang="en-SG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29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List.cpp (Implementation of List ADT)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57400" y="990600"/>
            <a:ext cx="7924800" cy="52322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// List.cpp - Implementation of List ADT using Array</a:t>
            </a:r>
          </a:p>
          <a:p>
            <a:pPr>
              <a:spcAft>
                <a:spcPts val="600"/>
              </a:spcAft>
            </a:pPr>
            <a:endParaRPr lang="en-SG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#include "List.h"  </a:t>
            </a:r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// header file for List ADT</a:t>
            </a:r>
            <a:endParaRPr lang="en-SG" sz="1800" dirty="0">
              <a:latin typeface="Consolas" panose="020B0609020204030204" pitchFamily="49" charset="0"/>
            </a:endParaRPr>
          </a:p>
          <a:p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constructor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List::List() 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{ size = 0; }  </a:t>
            </a:r>
          </a:p>
          <a:p>
            <a:endParaRPr lang="en-SG" sz="1800" dirty="0">
              <a:latin typeface="Consolas" panose="020B0609020204030204" pitchFamily="49" charset="0"/>
            </a:endParaRPr>
          </a:p>
          <a:p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// add an item to the back of the list (append)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bool List::add(ItemType item)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bool success = size &lt; MAX_SIZE;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if (success)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{  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items[size] = item;  </a:t>
            </a:r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// add to the end of the list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size++;              </a:t>
            </a:r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size by 1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 success;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</a:p>
          <a:p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91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33600" y="914401"/>
            <a:ext cx="79248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// add an item at a specified position in the list (insert)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bool List::add(int index, ItemType item)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bool success = (index &gt;= 0) &amp;&amp; (index &lt;= size) &amp;&amp; (size &lt; MAX_SIZE);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if (success)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{    </a:t>
            </a:r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// make room for the item by shifting all items at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     // positions &gt; index toward the end of the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     // List (no shift if index == size)</a:t>
            </a:r>
          </a:p>
          <a:p>
            <a:r>
              <a:rPr lang="en-SG" sz="1800" dirty="0">
                <a:solidFill>
                  <a:srgbClr val="0066FF"/>
                </a:solidFill>
                <a:latin typeface="Calibri" panose="020F0502020204030204" pitchFamily="34" charset="0"/>
              </a:rPr>
              <a:t>          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for (int pos = size; pos &gt; index; pos--)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          items[pos] = items[pos-1];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     // insert new item</a:t>
            </a:r>
          </a:p>
          <a:p>
            <a:r>
              <a:rPr lang="en-SG" sz="1800" dirty="0">
                <a:solidFill>
                  <a:srgbClr val="0066FF"/>
                </a:solidFill>
                <a:latin typeface="Calibri" panose="020F0502020204030204" pitchFamily="34" charset="0"/>
              </a:rPr>
              <a:t>          </a:t>
            </a:r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items[index] = item;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     size++;  </a:t>
            </a:r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// increase the size of the list by one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}  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return success;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} 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73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33600" y="914400"/>
            <a:ext cx="79248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// remove an item at a specified position in the list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 List::remove(int index)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bool success = (index &gt;= 0) &amp;&amp; (index &lt; size);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if (success)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{   </a:t>
            </a:r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// delete item by shifting all items at positions &gt;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   // index toward the beginning of the list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   // (no shift if index == size)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   for (int pos = index ; pos &lt; size; pos++)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        items[pos] = items[pos  + 1];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    size--;  </a:t>
            </a:r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// decrease the size by 1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    }  </a:t>
            </a:r>
          </a:p>
          <a:p>
            <a:r>
              <a:rPr lang="en-SG" sz="1800" dirty="0">
                <a:solidFill>
                  <a:srgbClr val="0000FF"/>
                </a:solidFill>
                <a:latin typeface="Calibri" panose="020F0502020204030204" pitchFamily="34" charset="0"/>
              </a:rPr>
              <a:t>} </a:t>
            </a:r>
          </a:p>
          <a:p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16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57400" y="838201"/>
            <a:ext cx="7924800" cy="45858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2000" dirty="0">
                <a:solidFill>
                  <a:srgbClr val="00B050"/>
                </a:solidFill>
                <a:latin typeface="Calibri" panose="020F0502020204030204" pitchFamily="34" charset="0"/>
              </a:rPr>
              <a:t>// get an item at a specified position of the list (retrieve)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ItemType List::get(int index)</a:t>
            </a:r>
          </a:p>
          <a:p>
            <a:pPr>
              <a:spcAft>
                <a:spcPts val="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bool success = (index &gt;= 0) &amp;&amp; (index &lt; size);</a:t>
            </a:r>
          </a:p>
          <a:p>
            <a:pPr>
              <a:spcAft>
                <a:spcPts val="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if (success)</a:t>
            </a:r>
          </a:p>
          <a:p>
            <a:pPr>
              <a:spcAft>
                <a:spcPts val="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 items[index];</a:t>
            </a:r>
          </a:p>
          <a:p>
            <a:pPr>
              <a:spcAft>
                <a:spcPts val="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spcAft>
                <a:spcPts val="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 -1;   </a:t>
            </a:r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// invalid index</a:t>
            </a:r>
          </a:p>
          <a:p>
            <a:pPr>
              <a:spcAft>
                <a:spcPts val="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endParaRPr lang="en-SG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SG" sz="18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r>
              <a:rPr lang="en-SG" sz="2000" dirty="0">
                <a:solidFill>
                  <a:srgbClr val="00B050"/>
                </a:solidFill>
                <a:latin typeface="Calibri" panose="020F0502020204030204" pitchFamily="34" charset="0"/>
              </a:rPr>
              <a:t>// check if the list is empty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bool List::isEmpty() 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{ return size == 0; }  </a:t>
            </a:r>
          </a:p>
          <a:p>
            <a:endParaRPr lang="en-SG" sz="18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2000" dirty="0">
                <a:solidFill>
                  <a:srgbClr val="00B050"/>
                </a:solidFill>
                <a:latin typeface="Calibri" panose="020F0502020204030204" pitchFamily="34" charset="0"/>
              </a:rPr>
              <a:t>// check the size of the list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 List::getLength() 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{ return size; } </a:t>
            </a:r>
          </a:p>
          <a:p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62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Sample program using List ADT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1371600"/>
            <a:ext cx="2133600" cy="1569660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/>
              <a:t>   Program</a:t>
            </a:r>
            <a:endParaRPr lang="en-US" dirty="0"/>
          </a:p>
          <a:p>
            <a:r>
              <a:rPr lang="en-US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</a:rPr>
              <a:t>demo.cpp)</a:t>
            </a:r>
          </a:p>
          <a:p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4267200" y="1828801"/>
            <a:ext cx="1447800" cy="917079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8153400" y="18288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</a:p>
          <a:p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(List.h)</a:t>
            </a:r>
            <a:endParaRPr lang="en-SG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5334001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Only need to know the specification (interface) to use the ADT (don’t need to know how the ADT is implemented)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1447800"/>
            <a:ext cx="2209800" cy="156966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Interface</a:t>
            </a:r>
          </a:p>
          <a:p>
            <a:endParaRPr lang="en-SG"/>
          </a:p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3048000"/>
            <a:ext cx="220980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838201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ADT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29600" y="34290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</a:p>
          <a:p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(List.cpp)</a:t>
            </a:r>
            <a:endParaRPr lang="en-SG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31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57400" y="838201"/>
            <a:ext cx="8077200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  <a:latin typeface="Calibri" panose="020F0502020204030204" pitchFamily="34" charset="0"/>
              </a:rPr>
              <a:t>// DSA_Week02.cpp : Defines the entry point for the console application.</a:t>
            </a:r>
          </a:p>
          <a:p>
            <a:endParaRPr lang="en-SG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SG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SG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"List.h"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//ADT List specifications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200" dirty="0">
                <a:solidFill>
                  <a:srgbClr val="2B91AF"/>
                </a:solidFill>
                <a:latin typeface="Consolas" panose="020B0609020204030204" pitchFamily="49" charset="0"/>
              </a:rPr>
              <a:t>   List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list1;</a:t>
            </a:r>
          </a:p>
          <a:p>
            <a:r>
              <a:rPr lang="en-SG" sz="1200" dirty="0">
                <a:solidFill>
                  <a:srgbClr val="2B91AF"/>
                </a:solidFill>
                <a:latin typeface="Consolas" panose="020B0609020204030204" pitchFamily="49" charset="0"/>
              </a:rPr>
              <a:t>   ItemType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item;</a:t>
            </a:r>
          </a:p>
          <a:p>
            <a:endParaRPr lang="en-SG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list1.add(10); </a:t>
            </a:r>
          </a:p>
          <a:p>
            <a:r>
              <a:rPr lang="en-SG" sz="12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list1.add(50);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list1.add(2, 30);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list1.add(2, 20);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list1.remove(1);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list1.replace(1, 15);</a:t>
            </a:r>
          </a:p>
          <a:p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list1.getLength(); 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item = list1.get(</a:t>
            </a:r>
            <a:r>
              <a:rPr lang="en-SG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cout </a:t>
            </a:r>
            <a:r>
              <a:rPr lang="en-SG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item</a:t>
            </a:r>
            <a:r>
              <a:rPr lang="en-SG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"===== Using display function =====\n"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list1.print();</a:t>
            </a:r>
          </a:p>
          <a:p>
            <a:endParaRPr lang="en-SG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system(</a:t>
            </a:r>
            <a:r>
              <a:rPr lang="en-SG" sz="12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SG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SG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0" y="2362201"/>
            <a:ext cx="5257800" cy="46166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Arial" charset="0"/>
              </a:rPr>
              <a:t>Question: What is the expected output?</a:t>
            </a:r>
          </a:p>
        </p:txBody>
      </p:sp>
    </p:spTree>
    <p:extLst>
      <p:ext uri="{BB962C8B-B14F-4D97-AF65-F5344CB8AC3E}">
        <p14:creationId xmlns:p14="http://schemas.microsoft.com/office/powerpoint/2010/main" val="344288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9753600" cy="4953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Abstraction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Structures &amp; Algorithms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Abstract Data Types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ADTs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List ADT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the List ADT</a:t>
            </a:r>
          </a:p>
        </p:txBody>
      </p:sp>
    </p:spTree>
    <p:extLst>
      <p:ext uri="{BB962C8B-B14F-4D97-AF65-F5344CB8AC3E}">
        <p14:creationId xmlns:p14="http://schemas.microsoft.com/office/powerpoint/2010/main" val="2102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1. Data Abstraction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10515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Data abstraction </a:t>
            </a:r>
            <a:r>
              <a:rPr lang="en-SG" sz="2400" b="0" dirty="0">
                <a:latin typeface="Arial" pitchFamily="34" charset="0"/>
                <a:cs typeface="Arial" pitchFamily="34" charset="0"/>
              </a:rPr>
              <a:t>is the process of separating the </a:t>
            </a:r>
            <a:r>
              <a:rPr lang="en-SG" sz="2400" b="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properties of data </a:t>
            </a:r>
            <a:r>
              <a:rPr lang="en-SG" sz="2400" b="0" dirty="0">
                <a:latin typeface="Arial" pitchFamily="34" charset="0"/>
                <a:cs typeface="Arial" pitchFamily="34" charset="0"/>
              </a:rPr>
              <a:t>from its (non-essential) </a:t>
            </a:r>
            <a:r>
              <a:rPr lang="en-SG" sz="2400" b="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implementation</a:t>
            </a:r>
            <a:r>
              <a:rPr lang="en-SG" sz="2400" b="0" dirty="0">
                <a:latin typeface="Arial" pitchFamily="34" charset="0"/>
                <a:cs typeface="Arial" pitchFamily="34" charset="0"/>
              </a:rPr>
              <a:t> details.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</a:t>
            </a:r>
            <a:endParaRPr lang="en-SG" sz="10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SG" sz="2400" b="0" dirty="0">
                <a:latin typeface="Arial" pitchFamily="34" charset="0"/>
                <a:cs typeface="Arial" pitchFamily="34" charset="0"/>
              </a:rPr>
              <a:t>The properties are those that are visible to the client code that uses the data while the implementation details are kept entirely private (hidden)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360363" indent="-360363"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US" altLang="zh-CN" sz="2400" b="0" u="sng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Benefits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sym typeface="Wingdings"/>
              </a:rPr>
              <a:t>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Reduces the complexity of large programs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US" sz="2400" b="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-  Don’t have to bother with the implementation details </a:t>
            </a:r>
            <a:endParaRPr lang="en-US" altLang="zh-CN" sz="2400" b="0" i="1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sym typeface="Wingdings"/>
              </a:rPr>
              <a:t> 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Supports modular program development</a:t>
            </a:r>
          </a:p>
          <a:p>
            <a:pPr>
              <a:lnSpc>
                <a:spcPct val="90000"/>
              </a:lnSpc>
              <a:buNone/>
            </a:pPr>
            <a:r>
              <a:rPr lang="en-SG" altLang="zh-CN" sz="2400" b="0" i="1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	-  </a:t>
            </a:r>
            <a:r>
              <a:rPr lang="en-US" altLang="zh-CN" sz="2400" b="0" i="1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Easy to read, write and modify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i="1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	-  Less error-prone</a:t>
            </a:r>
            <a:endParaRPr lang="en-US" altLang="zh-CN" sz="2400" b="0" i="1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4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latin typeface="Segoe UI" panose="020B0502040204020203" pitchFamily="34" charset="0"/>
                <a:ea typeface="宋体" charset="-122"/>
                <a:cs typeface="Segoe UI" panose="020B0502040204020203" pitchFamily="34" charset="0"/>
              </a:rPr>
              <a:t>1. Data Abstraction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1371600"/>
            <a:ext cx="2133600" cy="1569660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/>
              <a:t>   Program</a:t>
            </a:r>
            <a:endParaRPr lang="en-US" dirty="0"/>
          </a:p>
          <a:p>
            <a:r>
              <a:rPr lang="en-US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</a:rPr>
              <a:t>demo.cpp)</a:t>
            </a:r>
          </a:p>
          <a:p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4267200" y="1828801"/>
            <a:ext cx="1447800" cy="917079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8153400" y="1828801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</a:p>
          <a:p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5257801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Can use the data without knowing how it is implemented</a:t>
            </a:r>
          </a:p>
          <a:p>
            <a:pPr marL="269875" indent="-269875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Changes in the implementation will not affect other programs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1447800"/>
            <a:ext cx="2209800" cy="156966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/>
              <a:t>Interface</a:t>
            </a:r>
          </a:p>
          <a:p>
            <a:pPr algn="ctr"/>
            <a:endParaRPr lang="en-US" dirty="0"/>
          </a:p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3048000"/>
            <a:ext cx="220980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838201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Data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3400" y="3474128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</a:p>
          <a:p>
            <a:endParaRPr lang="en-SG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3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宋体" charset="-122"/>
              </a:rPr>
              <a:t>1. Data Abstraction - Examples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96774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</a:rPr>
              <a:t>String</a:t>
            </a:r>
            <a:r>
              <a:rPr lang="en-US" altLang="zh-CN" sz="2400" b="0" dirty="0">
                <a:latin typeface="Arial" charset="0"/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to use String?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need to know how it is implemented?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latin typeface="Arial" charset="0"/>
                <a:ea typeface="宋体" charset="-122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</a:rPr>
              <a:t>List</a:t>
            </a:r>
            <a:r>
              <a:rPr lang="en-US" altLang="zh-CN" sz="2400" b="0" dirty="0">
                <a:latin typeface="Arial" charset="0"/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to use List?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need to know how it is implemented?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latin typeface="Arial" charset="0"/>
                <a:ea typeface="宋体" charset="-122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</a:rPr>
              <a:t>Others</a:t>
            </a:r>
            <a:r>
              <a:rPr lang="en-US" altLang="zh-CN" sz="2400" b="0" dirty="0">
                <a:latin typeface="Arial" charset="0"/>
                <a:ea typeface="宋体" charset="-122"/>
              </a:rPr>
              <a:t>  (real-life)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a phone works?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a TV works?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an ATM works?</a:t>
            </a:r>
          </a:p>
          <a:p>
            <a:pPr>
              <a:lnSpc>
                <a:spcPct val="90000"/>
              </a:lnSpc>
              <a:buSzPct val="100000"/>
              <a:buNone/>
            </a:pPr>
            <a:r>
              <a:rPr lang="en-US" altLang="zh-CN" sz="24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But we are using them everyday...</a:t>
            </a:r>
          </a:p>
        </p:txBody>
      </p:sp>
    </p:spTree>
    <p:extLst>
      <p:ext uri="{BB962C8B-B14F-4D97-AF65-F5344CB8AC3E}">
        <p14:creationId xmlns:p14="http://schemas.microsoft.com/office/powerpoint/2010/main" val="35443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2.  Data Structures &amp; Algorithms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106680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000" b="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zh-CN" sz="2800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Data Structures</a:t>
            </a:r>
          </a:p>
          <a:p>
            <a:pPr marL="360363" indent="-360363">
              <a:lnSpc>
                <a:spcPct val="90000"/>
              </a:lnSpc>
              <a:buSzTx/>
            </a:pPr>
            <a:r>
              <a:rPr lang="en-US" altLang="zh-CN" sz="2400" b="0" dirty="0">
                <a:latin typeface="Arial" charset="0"/>
                <a:ea typeface="宋体" charset="-122"/>
              </a:rPr>
              <a:t>Schemes or ways in which data is organized  (in the computer memory)</a:t>
            </a:r>
          </a:p>
          <a:p>
            <a:pPr marL="360363" indent="-360363">
              <a:lnSpc>
                <a:spcPct val="90000"/>
              </a:lnSpc>
              <a:buSzTx/>
              <a:buNone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	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e.g. array, list, queue, stack, set, tree, graph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1000" b="0" i="1" dirty="0">
                <a:latin typeface="Arial" charset="0"/>
                <a:ea typeface="宋体" charset="-122"/>
              </a:rPr>
              <a:t>  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800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Algorithms</a:t>
            </a:r>
          </a:p>
          <a:p>
            <a:pPr marL="360363" indent="-360363">
              <a:lnSpc>
                <a:spcPct val="90000"/>
              </a:lnSpc>
              <a:buSzTx/>
            </a:pPr>
            <a:r>
              <a:rPr lang="en-US" altLang="zh-CN" sz="2400" b="0" dirty="0">
                <a:latin typeface="Arial" charset="0"/>
                <a:ea typeface="宋体" charset="-122"/>
              </a:rPr>
              <a:t>Operations used to process the data in a data structure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     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e.g. list       : add, insert, delete, get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 	 queue : </a:t>
            </a:r>
            <a:r>
              <a:rPr lang="en-US" altLang="zh-CN" sz="2400" b="0" i="1" dirty="0" err="1">
                <a:solidFill>
                  <a:srgbClr val="0070C0"/>
                </a:solidFill>
                <a:latin typeface="Arial" charset="0"/>
                <a:ea typeface="宋体" charset="-122"/>
              </a:rPr>
              <a:t>enqueue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, </a:t>
            </a:r>
            <a:r>
              <a:rPr lang="en-US" altLang="zh-CN" sz="2400" b="0" i="1" dirty="0" err="1">
                <a:solidFill>
                  <a:srgbClr val="0070C0"/>
                </a:solidFill>
                <a:latin typeface="Arial" charset="0"/>
                <a:ea typeface="宋体" charset="-122"/>
              </a:rPr>
              <a:t>dequeue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, front </a:t>
            </a:r>
          </a:p>
          <a:p>
            <a:pPr marL="0" indent="0">
              <a:lnSpc>
                <a:spcPct val="90000"/>
              </a:lnSpc>
              <a:buSzTx/>
              <a:buNone/>
            </a:pPr>
            <a:endParaRPr lang="en-US" altLang="zh-CN" sz="2000" b="0" dirty="0">
              <a:latin typeface="Arial" charset="0"/>
              <a:ea typeface="宋体" charset="-122"/>
            </a:endParaRPr>
          </a:p>
          <a:p>
            <a:pPr marL="360363" indent="-360363">
              <a:lnSpc>
                <a:spcPct val="90000"/>
              </a:lnSpc>
              <a:buSzTx/>
              <a:buNone/>
            </a:pPr>
            <a:r>
              <a:rPr lang="en-US" altLang="zh-CN" sz="2800" b="0" i="1" dirty="0">
                <a:latin typeface="Arial" charset="0"/>
                <a:ea typeface="宋体" charset="-122"/>
              </a:rPr>
              <a:t>* 	</a:t>
            </a:r>
            <a:r>
              <a:rPr lang="en-US" altLang="zh-CN" sz="28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Data structures </a:t>
            </a:r>
            <a:r>
              <a:rPr lang="en-US" altLang="zh-CN" sz="2800" b="0" i="1" dirty="0">
                <a:latin typeface="Arial" charset="0"/>
                <a:ea typeface="宋体" charset="-122"/>
              </a:rPr>
              <a:t>and </a:t>
            </a:r>
            <a:r>
              <a:rPr lang="en-US" altLang="zh-CN" sz="28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algorithms</a:t>
            </a:r>
            <a:r>
              <a:rPr lang="en-US" altLang="zh-CN" sz="2800" b="0" i="1" dirty="0">
                <a:latin typeface="Arial" charset="0"/>
                <a:ea typeface="宋体" charset="-122"/>
              </a:rPr>
              <a:t> are </a:t>
            </a:r>
            <a:r>
              <a:rPr lang="en-US" altLang="zh-CN" sz="28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closely linked </a:t>
            </a:r>
          </a:p>
          <a:p>
            <a:pPr marL="360363" indent="-360363">
              <a:lnSpc>
                <a:spcPct val="90000"/>
              </a:lnSpc>
              <a:buSzTx/>
              <a:buNone/>
            </a:pPr>
            <a:r>
              <a:rPr lang="en-SG" sz="2400" dirty="0">
                <a:solidFill>
                  <a:srgbClr val="FF0000"/>
                </a:solidFill>
                <a:sym typeface="Wingdings"/>
              </a:rPr>
              <a:t> </a:t>
            </a:r>
            <a:r>
              <a:rPr lang="en-US" sz="2400" b="0" i="1" dirty="0">
                <a:solidFill>
                  <a:srgbClr val="FF0000"/>
                </a:solidFill>
                <a:latin typeface="Arial" charset="0"/>
                <a:ea typeface="宋体" charset="-122"/>
                <a:sym typeface="Wingdings"/>
              </a:rPr>
              <a:t>T</a:t>
            </a:r>
            <a:r>
              <a:rPr lang="en-US" altLang="zh-CN" sz="24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he way in which data is organized will determine the type of operations that can operate on them</a:t>
            </a:r>
          </a:p>
        </p:txBody>
      </p:sp>
    </p:spTree>
    <p:extLst>
      <p:ext uri="{BB962C8B-B14F-4D97-AF65-F5344CB8AC3E}">
        <p14:creationId xmlns:p14="http://schemas.microsoft.com/office/powerpoint/2010/main" val="402643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宋体" charset="-122"/>
              </a:rPr>
              <a:t>Choosing a suitable data structure</a:t>
            </a:r>
            <a:endParaRPr lang="en-US" altLang="zh-CN" b="0" dirty="0">
              <a:effectLst/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10744200" cy="5334000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buSzTx/>
              <a:buNone/>
            </a:pPr>
            <a:r>
              <a:rPr lang="en-SG" sz="2800" dirty="0">
                <a:solidFill>
                  <a:srgbClr val="0000FF"/>
                </a:solidFill>
                <a:sym typeface="Wingdings"/>
              </a:rPr>
              <a:t> 	</a:t>
            </a: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In the real world, there are many different types of problems. 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e.g. How to find the average monthly sales?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print the exam marks in descending order?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search for a file in the computer?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keep track of history of visited websites?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display the organizational chart of a company?          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find the shortest route from NP to Vivo City?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   </a:t>
            </a:r>
          </a:p>
          <a:p>
            <a:pPr marL="450850" indent="-450850">
              <a:lnSpc>
                <a:spcPct val="90000"/>
              </a:lnSpc>
              <a:buClr>
                <a:srgbClr val="0000FF"/>
              </a:buClr>
              <a:buSzTx/>
              <a:buFont typeface="Wingdings"/>
              <a:buChar char="F"/>
            </a:pPr>
            <a:r>
              <a:rPr lang="en-US" sz="2800" b="0" dirty="0">
                <a:solidFill>
                  <a:srgbClr val="0000FF"/>
                </a:solidFill>
                <a:latin typeface="Arial" charset="0"/>
                <a:ea typeface="宋体" charset="-122"/>
                <a:sym typeface="Wingdings"/>
              </a:rPr>
              <a:t>N</a:t>
            </a: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eed different data structure to store and process data</a:t>
            </a:r>
          </a:p>
          <a:p>
            <a:pPr marL="450850" indent="-450850">
              <a:lnSpc>
                <a:spcPct val="90000"/>
              </a:lnSpc>
              <a:buClr>
                <a:srgbClr val="0000FF"/>
              </a:buClr>
              <a:buSzTx/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    </a:t>
            </a:r>
          </a:p>
          <a:p>
            <a:pPr marL="450850" indent="-450850">
              <a:lnSpc>
                <a:spcPct val="90000"/>
              </a:lnSpc>
              <a:buClr>
                <a:srgbClr val="0000FF"/>
              </a:buClr>
              <a:buSzTx/>
              <a:buFont typeface="Wingdings"/>
              <a:buChar char="F"/>
            </a:pP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Need to choose a suitable data structure for a specific problem</a:t>
            </a:r>
          </a:p>
        </p:txBody>
      </p:sp>
    </p:spTree>
    <p:extLst>
      <p:ext uri="{BB962C8B-B14F-4D97-AF65-F5344CB8AC3E}">
        <p14:creationId xmlns:p14="http://schemas.microsoft.com/office/powerpoint/2010/main" val="406316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Factors in deciding on a suitable data structure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97536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What data is to be processed?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What operations are required?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Can data be searched easily (and fast)?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Can data be added easily?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Can data be deleted easily?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How much data is there?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Is the amount of data fixed?   </a:t>
            </a:r>
          </a:p>
        </p:txBody>
      </p:sp>
    </p:spTree>
    <p:extLst>
      <p:ext uri="{BB962C8B-B14F-4D97-AF65-F5344CB8AC3E}">
        <p14:creationId xmlns:p14="http://schemas.microsoft.com/office/powerpoint/2010/main" val="1314100265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B4D96DB587E42989A6DA86F8D438D" ma:contentTypeVersion="15" ma:contentTypeDescription="Create a new document." ma:contentTypeScope="" ma:versionID="b50e62bb8af338cfa1e56ab6f704d944">
  <xsd:schema xmlns:xsd="http://www.w3.org/2001/XMLSchema" xmlns:xs="http://www.w3.org/2001/XMLSchema" xmlns:p="http://schemas.microsoft.com/office/2006/metadata/properties" xmlns:ns1="http://schemas.microsoft.com/sharepoint/v3" xmlns:ns2="ca7cff02-f992-47a1-a703-ade4bd02634a" xmlns:ns3="9552dbef-7a6a-4b43-9b20-c56e2880b8c9" targetNamespace="http://schemas.microsoft.com/office/2006/metadata/properties" ma:root="true" ma:fieldsID="b7fd74865d684d29b5d05a540b961d35" ns1:_="" ns2:_="" ns3:_="">
    <xsd:import namespace="http://schemas.microsoft.com/sharepoint/v3"/>
    <xsd:import namespace="ca7cff02-f992-47a1-a703-ade4bd02634a"/>
    <xsd:import namespace="9552dbef-7a6a-4b43-9b20-c56e2880b8c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cff02-f992-47a1-a703-ade4bd02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9677b16-c5f4-496b-b09b-a25880ee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2dbef-7a6a-4b43-9b20-c56e2880b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7374b399-ab63-44db-9bdf-2ccad3a5de9b}" ma:internalName="TaxCatchAll" ma:showField="CatchAllData" ma:web="9552dbef-7a6a-4b43-9b20-c56e2880b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D7B568-07EC-4631-904E-6720F54540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7cff02-f992-47a1-a703-ade4bd02634a"/>
    <ds:schemaRef ds:uri="9552dbef-7a6a-4b43-9b20-c56e2880b8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2D92A-7549-4B6A-9E76-B391FA909B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6770</TotalTime>
  <Words>4476</Words>
  <Application>Microsoft Office PowerPoint</Application>
  <PresentationFormat>Widescreen</PresentationFormat>
  <Paragraphs>776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References</vt:lpstr>
      <vt:lpstr>1. Data Abstraction</vt:lpstr>
      <vt:lpstr>1. Data Abstraction</vt:lpstr>
      <vt:lpstr>1. Data Abstraction - Examples</vt:lpstr>
      <vt:lpstr>2.  Data Structures &amp; Algorithms</vt:lpstr>
      <vt:lpstr>Choosing a suitable data structure</vt:lpstr>
      <vt:lpstr>Factors in deciding on a suitable data structure</vt:lpstr>
      <vt:lpstr>Data Structures - Comparisons</vt:lpstr>
      <vt:lpstr>3. Abstract Data Types</vt:lpstr>
      <vt:lpstr>4. Implementing Abstract Data Types</vt:lpstr>
      <vt:lpstr>Implementing Abstract Data Types</vt:lpstr>
      <vt:lpstr>5. List ADT</vt:lpstr>
      <vt:lpstr>List ADT</vt:lpstr>
      <vt:lpstr>6.  Implementing List ADT</vt:lpstr>
      <vt:lpstr>Step 1 : Identify and list the operations for List ADT</vt:lpstr>
      <vt:lpstr>Step 2 : Specify the List ADT (List.h)</vt:lpstr>
      <vt:lpstr>Specifying an ADT operation</vt:lpstr>
      <vt:lpstr>Examples - specifying an ADT operation</vt:lpstr>
      <vt:lpstr>Create a New Project</vt:lpstr>
      <vt:lpstr>Create a New Project</vt:lpstr>
      <vt:lpstr>List.h</vt:lpstr>
      <vt:lpstr>List.h</vt:lpstr>
      <vt:lpstr>List.h</vt:lpstr>
      <vt:lpstr>Step 3 : Implementing the List Operations (List.cpp)</vt:lpstr>
      <vt:lpstr>Array-based Implementation of List ADT</vt:lpstr>
      <vt:lpstr>Array-based Implementation of List ADT</vt:lpstr>
      <vt:lpstr>Array-based Implementation of List ADT</vt:lpstr>
      <vt:lpstr>Array-based Implementation of List ADT</vt:lpstr>
      <vt:lpstr>Array-based Implementation of List ADT</vt:lpstr>
      <vt:lpstr>List.cpp (Implementation of List ADT)</vt:lpstr>
      <vt:lpstr>List.cpp</vt:lpstr>
      <vt:lpstr>List.cpp</vt:lpstr>
      <vt:lpstr>List.cpp</vt:lpstr>
      <vt:lpstr>Sample program using List ADT</vt:lpstr>
      <vt:lpstr>List.cpp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Pamela LOY-SIOW (NP)</cp:lastModifiedBy>
  <cp:revision>475</cp:revision>
  <cp:lastPrinted>2000-08-04T01:42:18Z</cp:lastPrinted>
  <dcterms:created xsi:type="dcterms:W3CDTF">1995-05-28T16:29:18Z</dcterms:created>
  <dcterms:modified xsi:type="dcterms:W3CDTF">2024-10-03T07:55:03Z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2023-04-20T15:31:18Z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8202dbda-e18f-45dd-bf5f-a32ec807d245</vt:lpwstr>
  </property>
  <property fmtid="{D5CDD505-2E9C-101B-9397-08002B2CF9AE}" pid="8" name="MSIP_Label_30286cb9-b49f-4646-87a5-340028348160_ContentBits">
    <vt:lpwstr>1</vt:lpwstr>
  </property>
</Properties>
</file>