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3"/>
  </p:sldMasterIdLst>
  <p:notesMasterIdLst>
    <p:notesMasterId r:id="rId28"/>
  </p:notesMasterIdLst>
  <p:handoutMasterIdLst>
    <p:handoutMasterId r:id="rId29"/>
  </p:handoutMasterIdLst>
  <p:sldIdLst>
    <p:sldId id="547" r:id="rId4"/>
    <p:sldId id="487" r:id="rId5"/>
    <p:sldId id="508" r:id="rId6"/>
    <p:sldId id="509" r:id="rId7"/>
    <p:sldId id="486" r:id="rId8"/>
    <p:sldId id="513" r:id="rId9"/>
    <p:sldId id="514" r:id="rId10"/>
    <p:sldId id="460" r:id="rId11"/>
    <p:sldId id="490" r:id="rId12"/>
    <p:sldId id="516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17" r:id="rId24"/>
    <p:sldId id="536" r:id="rId25"/>
    <p:sldId id="518" r:id="rId26"/>
    <p:sldId id="537" r:id="rId27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99"/>
    <a:srgbClr val="CCFFFF"/>
    <a:srgbClr val="FF6600"/>
    <a:srgbClr val="0033CC"/>
    <a:srgbClr val="99CCFF"/>
    <a:srgbClr val="0066FF"/>
    <a:srgbClr val="00CC00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484" autoAdjust="0"/>
  </p:normalViewPr>
  <p:slideViewPr>
    <p:cSldViewPr>
      <p:cViewPr varScale="1">
        <p:scale>
          <a:sx n="68" d="100"/>
          <a:sy n="68" d="100"/>
        </p:scale>
        <p:origin x="47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23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 Yun LEE (NP)" userId="9d06d9f4-cfeb-4a53-ab09-d24f5e015007" providerId="ADAL" clId="{7E93170A-D65F-48C0-9415-C3484DABA58A}"/>
    <pc:docChg chg="delSld modSld">
      <pc:chgData name="Ching Yun LEE (NP)" userId="9d06d9f4-cfeb-4a53-ab09-d24f5e015007" providerId="ADAL" clId="{7E93170A-D65F-48C0-9415-C3484DABA58A}" dt="2020-10-24T07:01:13.540" v="341" actId="20577"/>
      <pc:docMkLst>
        <pc:docMk/>
      </pc:docMkLst>
      <pc:sldChg chg="modSp">
        <pc:chgData name="Ching Yun LEE (NP)" userId="9d06d9f4-cfeb-4a53-ab09-d24f5e015007" providerId="ADAL" clId="{7E93170A-D65F-48C0-9415-C3484DABA58A}" dt="2020-10-24T06:51:56.648" v="76" actId="20577"/>
        <pc:sldMkLst>
          <pc:docMk/>
          <pc:sldMk cId="410145941" sldId="460"/>
        </pc:sldMkLst>
        <pc:spChg chg="mod">
          <ac:chgData name="Ching Yun LEE (NP)" userId="9d06d9f4-cfeb-4a53-ab09-d24f5e015007" providerId="ADAL" clId="{7E93170A-D65F-48C0-9415-C3484DABA58A}" dt="2020-10-24T06:51:56.648" v="76" actId="20577"/>
          <ac:spMkLst>
            <pc:docMk/>
            <pc:sldMk cId="410145941" sldId="460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45.818" v="103" actId="113"/>
        <pc:sldMkLst>
          <pc:docMk/>
          <pc:sldMk cId="149945442" sldId="486"/>
        </pc:sldMkLst>
        <pc:spChg chg="mod">
          <ac:chgData name="Ching Yun LEE (NP)" userId="9d06d9f4-cfeb-4a53-ab09-d24f5e015007" providerId="ADAL" clId="{7E93170A-D65F-48C0-9415-C3484DABA58A}" dt="2020-10-24T06:52:45.818" v="103" actId="113"/>
          <ac:spMkLst>
            <pc:docMk/>
            <pc:sldMk cId="149945442" sldId="486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2:07.557" v="94" actId="1036"/>
        <pc:sldMkLst>
          <pc:docMk/>
          <pc:sldMk cId="3927651172" sldId="490"/>
        </pc:sldMkLst>
        <pc:spChg chg="mod">
          <ac:chgData name="Ching Yun LEE (NP)" userId="9d06d9f4-cfeb-4a53-ab09-d24f5e015007" providerId="ADAL" clId="{7E93170A-D65F-48C0-9415-C3484DABA58A}" dt="2020-10-24T06:52:04.655" v="90" actId="20577"/>
          <ac:spMkLst>
            <pc:docMk/>
            <pc:sldMk cId="3927651172" sldId="490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2:07.557" v="94" actId="1036"/>
          <ac:spMkLst>
            <pc:docMk/>
            <pc:sldMk cId="3927651172" sldId="490"/>
            <ac:spMk id="5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0:46.793" v="54" actId="20577"/>
        <pc:sldMkLst>
          <pc:docMk/>
          <pc:sldMk cId="3057524407" sldId="509"/>
        </pc:sldMkLst>
        <pc:spChg chg="mod">
          <ac:chgData name="Ching Yun LEE (NP)" userId="9d06d9f4-cfeb-4a53-ab09-d24f5e015007" providerId="ADAL" clId="{7E93170A-D65F-48C0-9415-C3484DABA58A}" dt="2020-10-24T06:50:46.793" v="54" actId="20577"/>
          <ac:spMkLst>
            <pc:docMk/>
            <pc:sldMk cId="3057524407" sldId="509"/>
            <ac:spMk id="6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1:49.839" v="63" actId="20577"/>
        <pc:sldMkLst>
          <pc:docMk/>
          <pc:sldMk cId="2062878169" sldId="514"/>
        </pc:sldMkLst>
        <pc:spChg chg="mod">
          <ac:chgData name="Ching Yun LEE (NP)" userId="9d06d9f4-cfeb-4a53-ab09-d24f5e015007" providerId="ADAL" clId="{7E93170A-D65F-48C0-9415-C3484DABA58A}" dt="2020-10-24T06:51:49.839" v="63" actId="20577"/>
          <ac:spMkLst>
            <pc:docMk/>
            <pc:sldMk cId="2062878169" sldId="514"/>
            <ac:spMk id="4" creationId="{00000000-0000-0000-0000-000000000000}"/>
          </ac:spMkLst>
        </pc:spChg>
      </pc:sldChg>
      <pc:sldChg chg="modSp">
        <pc:chgData name="Ching Yun LEE (NP)" userId="9d06d9f4-cfeb-4a53-ab09-d24f5e015007" providerId="ADAL" clId="{7E93170A-D65F-48C0-9415-C3484DABA58A}" dt="2020-10-24T06:59:57.150" v="231" actId="20577"/>
        <pc:sldMkLst>
          <pc:docMk/>
          <pc:sldMk cId="1634037230" sldId="516"/>
        </pc:sldMkLst>
        <pc:spChg chg="mod">
          <ac:chgData name="Ching Yun LEE (NP)" userId="9d06d9f4-cfeb-4a53-ab09-d24f5e015007" providerId="ADAL" clId="{7E93170A-D65F-48C0-9415-C3484DABA58A}" dt="2020-10-24T06:59:57.150" v="231" actId="20577"/>
          <ac:spMkLst>
            <pc:docMk/>
            <pc:sldMk cId="1634037230" sldId="516"/>
            <ac:spMk id="5" creationId="{CD5EA34C-1B0A-4629-AC58-22326CD7AF2A}"/>
          </ac:spMkLst>
        </pc:spChg>
      </pc:sldChg>
      <pc:sldChg chg="modSp">
        <pc:chgData name="Ching Yun LEE (NP)" userId="9d06d9f4-cfeb-4a53-ab09-d24f5e015007" providerId="ADAL" clId="{7E93170A-D65F-48C0-9415-C3484DABA58A}" dt="2020-10-24T06:54:40.632" v="137" actId="20577"/>
        <pc:sldMkLst>
          <pc:docMk/>
          <pc:sldMk cId="2986007629" sldId="518"/>
        </pc:sldMkLst>
        <pc:spChg chg="mod">
          <ac:chgData name="Ching Yun LEE (NP)" userId="9d06d9f4-cfeb-4a53-ab09-d24f5e015007" providerId="ADAL" clId="{7E93170A-D65F-48C0-9415-C3484DABA58A}" dt="2020-10-24T06:54:40.632" v="137" actId="20577"/>
          <ac:spMkLst>
            <pc:docMk/>
            <pc:sldMk cId="2986007629" sldId="518"/>
            <ac:spMk id="5" creationId="{5CE6B00F-A47F-425E-B674-64FA0009C1E2}"/>
          </ac:spMkLst>
        </pc:spChg>
      </pc:sldChg>
      <pc:sldChg chg="modSp">
        <pc:chgData name="Ching Yun LEE (NP)" userId="9d06d9f4-cfeb-4a53-ab09-d24f5e015007" providerId="ADAL" clId="{7E93170A-D65F-48C0-9415-C3484DABA58A}" dt="2020-10-24T06:57:23.805" v="147" actId="20577"/>
        <pc:sldMkLst>
          <pc:docMk/>
          <pc:sldMk cId="3596021184" sldId="532"/>
        </pc:sldMkLst>
        <pc:spChg chg="mod">
          <ac:chgData name="Ching Yun LEE (NP)" userId="9d06d9f4-cfeb-4a53-ab09-d24f5e015007" providerId="ADAL" clId="{7E93170A-D65F-48C0-9415-C3484DABA58A}" dt="2020-10-24T06:57:23.805" v="147" actId="20577"/>
          <ac:spMkLst>
            <pc:docMk/>
            <pc:sldMk cId="3596021184" sldId="532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5:51.099" v="139" actId="20577"/>
          <ac:spMkLst>
            <pc:docMk/>
            <pc:sldMk cId="3596021184" sldId="532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6:58:16.573" v="213" actId="20577"/>
        <pc:sldMkLst>
          <pc:docMk/>
          <pc:sldMk cId="287660639" sldId="533"/>
        </pc:sldMkLst>
        <pc:spChg chg="mod">
          <ac:chgData name="Ching Yun LEE (NP)" userId="9d06d9f4-cfeb-4a53-ab09-d24f5e015007" providerId="ADAL" clId="{7E93170A-D65F-48C0-9415-C3484DABA58A}" dt="2020-10-24T06:58:16.573" v="213" actId="20577"/>
          <ac:spMkLst>
            <pc:docMk/>
            <pc:sldMk cId="287660639" sldId="533"/>
            <ac:spMk id="4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57:52.241" v="175" actId="20577"/>
          <ac:spMkLst>
            <pc:docMk/>
            <pc:sldMk cId="287660639" sldId="533"/>
            <ac:spMk id="5" creationId="{C3F2485D-96BC-40BE-9769-A86A25A93669}"/>
          </ac:spMkLst>
        </pc:spChg>
      </pc:sldChg>
      <pc:sldChg chg="modSp">
        <pc:chgData name="Ching Yun LEE (NP)" userId="9d06d9f4-cfeb-4a53-ab09-d24f5e015007" providerId="ADAL" clId="{7E93170A-D65F-48C0-9415-C3484DABA58A}" dt="2020-10-24T07:01:13.540" v="341" actId="20577"/>
        <pc:sldMkLst>
          <pc:docMk/>
          <pc:sldMk cId="993957727" sldId="535"/>
        </pc:sldMkLst>
        <pc:spChg chg="mod">
          <ac:chgData name="Ching Yun LEE (NP)" userId="9d06d9f4-cfeb-4a53-ab09-d24f5e015007" providerId="ADAL" clId="{7E93170A-D65F-48C0-9415-C3484DABA58A}" dt="2020-10-24T07:01:13.540" v="341" actId="20577"/>
          <ac:spMkLst>
            <pc:docMk/>
            <pc:sldMk cId="993957727" sldId="535"/>
            <ac:spMk id="30" creationId="{14BDAC0F-7EB4-4495-B41A-AC10E51CF393}"/>
          </ac:spMkLst>
        </pc:spChg>
      </pc:sldChg>
      <pc:sldChg chg="modSp">
        <pc:chgData name="Ching Yun LEE (NP)" userId="9d06d9f4-cfeb-4a53-ab09-d24f5e015007" providerId="ADAL" clId="{7E93170A-D65F-48C0-9415-C3484DABA58A}" dt="2020-10-24T06:54:48.953" v="138" actId="20577"/>
        <pc:sldMkLst>
          <pc:docMk/>
          <pc:sldMk cId="4043458761" sldId="537"/>
        </pc:sldMkLst>
        <pc:spChg chg="mod">
          <ac:chgData name="Ching Yun LEE (NP)" userId="9d06d9f4-cfeb-4a53-ab09-d24f5e015007" providerId="ADAL" clId="{7E93170A-D65F-48C0-9415-C3484DABA58A}" dt="2020-10-24T06:54:48.953" v="138" actId="20577"/>
          <ac:spMkLst>
            <pc:docMk/>
            <pc:sldMk cId="4043458761" sldId="537"/>
            <ac:spMk id="4" creationId="{00000000-0000-0000-0000-000000000000}"/>
          </ac:spMkLst>
        </pc:spChg>
      </pc:sldChg>
      <pc:sldChg chg="del">
        <pc:chgData name="Ching Yun LEE (NP)" userId="9d06d9f4-cfeb-4a53-ab09-d24f5e015007" providerId="ADAL" clId="{7E93170A-D65F-48C0-9415-C3484DABA58A}" dt="2020-10-24T06:59:22.585" v="229" actId="2696"/>
        <pc:sldMkLst>
          <pc:docMk/>
          <pc:sldMk cId="3389991687" sldId="541"/>
        </pc:sldMkLst>
      </pc:sldChg>
      <pc:sldChg chg="del">
        <pc:chgData name="Ching Yun LEE (NP)" userId="9d06d9f4-cfeb-4a53-ab09-d24f5e015007" providerId="ADAL" clId="{7E93170A-D65F-48C0-9415-C3484DABA58A}" dt="2020-10-24T06:53:53.103" v="104" actId="2696"/>
        <pc:sldMkLst>
          <pc:docMk/>
          <pc:sldMk cId="2966395565" sldId="542"/>
        </pc:sldMkLst>
      </pc:sldChg>
      <pc:sldChg chg="modSp">
        <pc:chgData name="Ching Yun LEE (NP)" userId="9d06d9f4-cfeb-4a53-ab09-d24f5e015007" providerId="ADAL" clId="{7E93170A-D65F-48C0-9415-C3484DABA58A}" dt="2020-10-24T06:49:59.464" v="45" actId="1037"/>
        <pc:sldMkLst>
          <pc:docMk/>
          <pc:sldMk cId="0" sldId="547"/>
        </pc:sldMkLst>
        <pc:spChg chg="mod">
          <ac:chgData name="Ching Yun LEE (NP)" userId="9d06d9f4-cfeb-4a53-ab09-d24f5e015007" providerId="ADAL" clId="{7E93170A-D65F-48C0-9415-C3484DABA58A}" dt="2020-10-24T06:49:59.464" v="45" actId="1037"/>
          <ac:spMkLst>
            <pc:docMk/>
            <pc:sldMk cId="0" sldId="547"/>
            <ac:spMk id="129027" creationId="{00000000-0000-0000-0000-000000000000}"/>
          </ac:spMkLst>
        </pc:spChg>
        <pc:spChg chg="mod">
          <ac:chgData name="Ching Yun LEE (NP)" userId="9d06d9f4-cfeb-4a53-ab09-d24f5e015007" providerId="ADAL" clId="{7E93170A-D65F-48C0-9415-C3484DABA58A}" dt="2020-10-24T06:49:49.349" v="32" actId="1076"/>
          <ac:spMkLst>
            <pc:docMk/>
            <pc:sldMk cId="0" sldId="547"/>
            <ac:spMk id="12904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9" y="4681539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7" y="9363076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6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Visual</a:t>
            </a:r>
            <a:r>
              <a:rPr lang="en-US" baseline="0" dirty="0"/>
              <a:t> C++ compiler by default has stack size of 1MB. Such small memory won’t be enough for all but simplest games!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031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2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70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6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931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4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097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4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4811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245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92217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103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32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0" dirty="0"/>
              <a:t> (precursor to C++) does not support references. Thus concept of passing by reference does not exist in C. Therefore, pointers must be used in C.</a:t>
            </a: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906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146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7965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745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61938" y="533400"/>
            <a:ext cx="7319963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4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0871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4073525" y="6362700"/>
            <a:ext cx="374014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(2024/25),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8839200" y="6311153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F3E0B38-47CB-4BB9-BE18-5CBAACDFAF4C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052A-E89E-A5D2-A998-181A1BC69FF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9" y="6287846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752600"/>
            <a:ext cx="5410200" cy="1295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 to Memory Management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33600" y="1066801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828800" y="5622926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91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V="1">
            <a:off x="1828800" y="1079212"/>
            <a:ext cx="10363200" cy="346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3994638" y="1944811"/>
            <a:ext cx="5682762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More on C++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524AB-94FA-38D0-D8B3-CCFA4E2C1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"/>
            <a:ext cx="3276600" cy="1089810"/>
          </a:xfrm>
          <a:prstGeom prst="rect">
            <a:avLst/>
          </a:prstGeom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5C5EEB76-ED8E-F93D-849D-5412A79B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6232525"/>
            <a:ext cx="185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 dirty="0"/>
              <a:t>  Last Update: 3 Oct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Static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820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As discussed earlier, memory allocation (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static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) for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variables </a:t>
            </a:r>
            <a:r>
              <a:rPr lang="en-US" altLang="zh-CN" sz="2400" b="0" dirty="0">
                <a:latin typeface="Arial" charset="0"/>
                <a:ea typeface="宋体" charset="-122"/>
              </a:rPr>
              <a:t>is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automatic </a:t>
            </a:r>
            <a:r>
              <a:rPr lang="en-US" altLang="zh-CN" sz="2400" b="0" dirty="0">
                <a:latin typeface="Arial" charset="0"/>
                <a:ea typeface="宋体" charset="-122"/>
              </a:rPr>
              <a:t>in C++. These variables end up in the memory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is great for temporary variables and function parameters.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However, sometimes this is not enough.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has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limited memory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– usually much less than memory required by an average program 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Local variables have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fixed lifetime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(only from point of declaration till end of scope)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5EA34C-1B0A-4629-AC58-22326CD7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671265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 x = 2;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Circle c2("Red", 2.34);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591800" cy="5334000"/>
          </a:xfrm>
        </p:spPr>
        <p:txBody>
          <a:bodyPr/>
          <a:lstStyle/>
          <a:p>
            <a:r>
              <a:rPr lang="en-US" altLang="zh-CN" sz="2400" b="0" dirty="0">
                <a:latin typeface="Arial" charset="0"/>
                <a:ea typeface="宋体" charset="-122"/>
              </a:rPr>
              <a:t>Modern OS divide the memory into different regions.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The region of interest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call stack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r>
              <a:rPr lang="en-US" altLang="zh-CN" sz="2400" b="0" dirty="0">
                <a:latin typeface="Arial" charset="0"/>
                <a:ea typeface="宋体" charset="-122"/>
              </a:rPr>
              <a:t>Every time when a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called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the OS will allocate some memory on the call stack.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is used to store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context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of the function, including the parameters passed in, the local variables declared.</a:t>
            </a:r>
          </a:p>
          <a:p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 memory allocated is called the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stack frame/ activation record.</a:t>
            </a:r>
          </a:p>
        </p:txBody>
      </p:sp>
    </p:spTree>
    <p:extLst>
      <p:ext uri="{BB962C8B-B14F-4D97-AF65-F5344CB8AC3E}">
        <p14:creationId xmlns:p14="http://schemas.microsoft.com/office/powerpoint/2010/main" val="23492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525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Consider this program.</a:t>
            </a: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OS runs the program, it calls the main() and a new stack frame is created for main() as follows: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79" y="1600201"/>
            <a:ext cx="3471421" cy="116955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A6D417-F7E2-4FA7-9585-F91CE0A88397}"/>
              </a:ext>
            </a:extLst>
          </p:cNvPr>
          <p:cNvSpPr/>
          <p:nvPr/>
        </p:nvSpPr>
        <p:spPr bwMode="auto">
          <a:xfrm>
            <a:off x="3657600" y="4419600"/>
            <a:ext cx="3124200" cy="1600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B3FE9-A098-43A5-876E-A6F8A673E26E}"/>
              </a:ext>
            </a:extLst>
          </p:cNvPr>
          <p:cNvSpPr/>
          <p:nvPr/>
        </p:nvSpPr>
        <p:spPr bwMode="auto">
          <a:xfrm>
            <a:off x="3962400" y="46482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080F8-E265-4518-B1B1-174D83F2C920}"/>
              </a:ext>
            </a:extLst>
          </p:cNvPr>
          <p:cNvSpPr/>
          <p:nvPr/>
        </p:nvSpPr>
        <p:spPr bwMode="auto">
          <a:xfrm>
            <a:off x="3962400" y="5334000"/>
            <a:ext cx="167640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E20EF-D1D7-4A7C-99D4-0CD7917C6CF8}"/>
              </a:ext>
            </a:extLst>
          </p:cNvPr>
          <p:cNvSpPr txBox="1"/>
          <p:nvPr/>
        </p:nvSpPr>
        <p:spPr>
          <a:xfrm>
            <a:off x="5791200" y="47244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FAA50-ED31-414F-B766-87B07414ED64}"/>
              </a:ext>
            </a:extLst>
          </p:cNvPr>
          <p:cNvSpPr txBox="1"/>
          <p:nvPr/>
        </p:nvSpPr>
        <p:spPr>
          <a:xfrm>
            <a:off x="5867400" y="53295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73E80-7A3F-4C34-B18A-DC184C1462C4}"/>
              </a:ext>
            </a:extLst>
          </p:cNvPr>
          <p:cNvSpPr txBox="1"/>
          <p:nvPr/>
        </p:nvSpPr>
        <p:spPr>
          <a:xfrm>
            <a:off x="4648200" y="46482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3666B-437F-4207-A006-B338F28A899F}"/>
              </a:ext>
            </a:extLst>
          </p:cNvPr>
          <p:cNvSpPr txBox="1"/>
          <p:nvPr/>
        </p:nvSpPr>
        <p:spPr>
          <a:xfrm>
            <a:off x="2286000" y="46482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51EBC-28F4-4D65-B701-E8C0D68921D2}"/>
              </a:ext>
            </a:extLst>
          </p:cNvPr>
          <p:cNvSpPr txBox="1"/>
          <p:nvPr/>
        </p:nvSpPr>
        <p:spPr>
          <a:xfrm>
            <a:off x="4648200" y="53295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61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525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Now consider this.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OS calls add(), another stack frame for add() is created. 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Stack frame for add() is placed on top of that for main().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00200"/>
            <a:ext cx="3700021" cy="267765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087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5325070"/>
            <a:ext cx="92202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the stack frame for add() is set up, the code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3421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10439400" cy="685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495800" cy="1600200"/>
              <a:chOff x="762000" y="4419600"/>
              <a:chExt cx="44958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1282" y="5325070"/>
            <a:ext cx="8974318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for sum is set to 11, and return statement executed.</a:t>
            </a:r>
          </a:p>
        </p:txBody>
      </p:sp>
    </p:spTree>
    <p:extLst>
      <p:ext uri="{BB962C8B-B14F-4D97-AF65-F5344CB8AC3E}">
        <p14:creationId xmlns:p14="http://schemas.microsoft.com/office/powerpoint/2010/main" val="349364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F93C7E-E4AB-4E55-975D-0DCA28137DCD}"/>
              </a:ext>
            </a:extLst>
          </p:cNvPr>
          <p:cNvGrpSpPr/>
          <p:nvPr/>
        </p:nvGrpSpPr>
        <p:grpSpPr>
          <a:xfrm>
            <a:off x="3581400" y="1219200"/>
            <a:ext cx="4495800" cy="1600200"/>
            <a:chOff x="762000" y="4419600"/>
            <a:chExt cx="4495800" cy="1600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ED2EDC-A489-41B9-B285-74DD318B0E55}"/>
                </a:ext>
              </a:extLst>
            </p:cNvPr>
            <p:cNvSpPr/>
            <p:nvPr/>
          </p:nvSpPr>
          <p:spPr bwMode="auto">
            <a:xfrm>
              <a:off x="2133600" y="4419600"/>
              <a:ext cx="3124200" cy="1600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C5208C-B5DF-46DC-8346-36E6AFE16145}"/>
                </a:ext>
              </a:extLst>
            </p:cNvPr>
            <p:cNvSpPr/>
            <p:nvPr/>
          </p:nvSpPr>
          <p:spPr bwMode="auto">
            <a:xfrm>
              <a:off x="2438400" y="46482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310008-E2C3-4AA5-BC93-23D7D5654D7B}"/>
                </a:ext>
              </a:extLst>
            </p:cNvPr>
            <p:cNvSpPr/>
            <p:nvPr/>
          </p:nvSpPr>
          <p:spPr bwMode="auto">
            <a:xfrm>
              <a:off x="2438400" y="5334000"/>
              <a:ext cx="1676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E58FED-520A-4894-9EFE-3058F1E358BA}"/>
                </a:ext>
              </a:extLst>
            </p:cNvPr>
            <p:cNvSpPr txBox="1"/>
            <p:nvPr/>
          </p:nvSpPr>
          <p:spPr>
            <a:xfrm>
              <a:off x="4267200" y="4724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E7B060-32D6-48C7-AA34-900BF817D4E4}"/>
                </a:ext>
              </a:extLst>
            </p:cNvPr>
            <p:cNvSpPr txBox="1"/>
            <p:nvPr/>
          </p:nvSpPr>
          <p:spPr>
            <a:xfrm>
              <a:off x="43434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B9AB43-6E4F-44C5-BE31-B76304B759F1}"/>
                </a:ext>
              </a:extLst>
            </p:cNvPr>
            <p:cNvSpPr txBox="1"/>
            <p:nvPr/>
          </p:nvSpPr>
          <p:spPr>
            <a:xfrm>
              <a:off x="3124200" y="4648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9BE9-CDF2-4C58-8ACA-1765936B32C8}"/>
                </a:ext>
              </a:extLst>
            </p:cNvPr>
            <p:cNvSpPr txBox="1"/>
            <p:nvPr/>
          </p:nvSpPr>
          <p:spPr>
            <a:xfrm>
              <a:off x="762000" y="46482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524E7-6B3E-416C-A34E-66AB070DDC4E}"/>
                </a:ext>
              </a:extLst>
            </p:cNvPr>
            <p:cNvSpPr txBox="1"/>
            <p:nvPr/>
          </p:nvSpPr>
          <p:spPr>
            <a:xfrm>
              <a:off x="3124200" y="53295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960513"/>
            <a:ext cx="104394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When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function is returned</a:t>
            </a:r>
            <a:r>
              <a:rPr lang="en-US" altLang="zh-CN" sz="2400" b="0" dirty="0">
                <a:latin typeface="Arial" charset="0"/>
                <a:ea typeface="宋体" charset="-122"/>
              </a:rPr>
              <a:t>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stack frame is removed</a:t>
            </a:r>
            <a:r>
              <a:rPr lang="en-US" altLang="zh-CN" sz="2400" b="0" dirty="0">
                <a:latin typeface="Arial" charset="0"/>
                <a:ea typeface="宋体" charset="-122"/>
              </a:rPr>
              <a:t>. 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value returned by add() is copied back into memory allocated for y.</a:t>
            </a:r>
          </a:p>
        </p:txBody>
      </p:sp>
    </p:spTree>
    <p:extLst>
      <p:ext uri="{BB962C8B-B14F-4D97-AF65-F5344CB8AC3E}">
        <p14:creationId xmlns:p14="http://schemas.microsoft.com/office/powerpoint/2010/main" val="76553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What happens if we change the value of a to 40: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This has no effect on main(). The changes apply only to stack frame of add().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855" y="1447800"/>
            <a:ext cx="3848100" cy="289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add(int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 = 40;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return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y;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y = add(x,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602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bug: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There are two versions of sum: one in stack frame of main(), one in stack frame of add(). Value of sum in main() is unmodified.</a:t>
            </a:r>
          </a:p>
          <a:p>
            <a:pPr marL="0" indent="0">
              <a:buNone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3F2485D-96BC-40BE-9769-A86A25A9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79" y="1371601"/>
            <a:ext cx="4995421" cy="246221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void add(int sum, int a, int b)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sum = a + b;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int main()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x =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int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add(sum, x, 10);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cout &lt;&lt; sum;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6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2EAE4-59D0-417D-896B-E7C3104DE594}"/>
              </a:ext>
            </a:extLst>
          </p:cNvPr>
          <p:cNvGrpSpPr/>
          <p:nvPr/>
        </p:nvGrpSpPr>
        <p:grpSpPr>
          <a:xfrm>
            <a:off x="3429000" y="969954"/>
            <a:ext cx="4800600" cy="4135446"/>
            <a:chOff x="914400" y="1884354"/>
            <a:chExt cx="4800600" cy="41354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A6D417-F7E2-4FA7-9585-F91CE0A88397}"/>
                </a:ext>
              </a:extLst>
            </p:cNvPr>
            <p:cNvSpPr/>
            <p:nvPr/>
          </p:nvSpPr>
          <p:spPr bwMode="auto">
            <a:xfrm>
              <a:off x="2286000" y="1884354"/>
              <a:ext cx="3124200" cy="2380221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6B3FE9-A098-43A5-876E-A6F8A673E26E}"/>
                </a:ext>
              </a:extLst>
            </p:cNvPr>
            <p:cNvSpPr/>
            <p:nvPr/>
          </p:nvSpPr>
          <p:spPr bwMode="auto">
            <a:xfrm>
              <a:off x="2590800" y="2699282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080F8-E265-4518-B1B1-174D83F2C920}"/>
                </a:ext>
              </a:extLst>
            </p:cNvPr>
            <p:cNvSpPr/>
            <p:nvPr/>
          </p:nvSpPr>
          <p:spPr bwMode="auto">
            <a:xfrm>
              <a:off x="2590800" y="3481929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E20EF-D1D7-4A7C-99D4-0CD7917C6CF8}"/>
                </a:ext>
              </a:extLst>
            </p:cNvPr>
            <p:cNvSpPr txBox="1"/>
            <p:nvPr/>
          </p:nvSpPr>
          <p:spPr>
            <a:xfrm>
              <a:off x="4495800" y="278624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FAA50-ED31-414F-B766-87B07414ED64}"/>
                </a:ext>
              </a:extLst>
            </p:cNvPr>
            <p:cNvSpPr txBox="1"/>
            <p:nvPr/>
          </p:nvSpPr>
          <p:spPr>
            <a:xfrm>
              <a:off x="44958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73E80-7A3F-4C34-B18A-DC184C1462C4}"/>
                </a:ext>
              </a:extLst>
            </p:cNvPr>
            <p:cNvSpPr txBox="1"/>
            <p:nvPr/>
          </p:nvSpPr>
          <p:spPr>
            <a:xfrm>
              <a:off x="3276600" y="269928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3666B-437F-4207-A006-B338F28A899F}"/>
                </a:ext>
              </a:extLst>
            </p:cNvPr>
            <p:cNvSpPr txBox="1"/>
            <p:nvPr/>
          </p:nvSpPr>
          <p:spPr>
            <a:xfrm>
              <a:off x="914400" y="2699282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1EBC-28F4-4D65-B701-E8C0D68921D2}"/>
                </a:ext>
              </a:extLst>
            </p:cNvPr>
            <p:cNvSpPr txBox="1"/>
            <p:nvPr/>
          </p:nvSpPr>
          <p:spPr>
            <a:xfrm>
              <a:off x="3276600" y="347683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F93C7E-E4AB-4E55-975D-0DCA28137DCD}"/>
                </a:ext>
              </a:extLst>
            </p:cNvPr>
            <p:cNvGrpSpPr/>
            <p:nvPr/>
          </p:nvGrpSpPr>
          <p:grpSpPr>
            <a:xfrm>
              <a:off x="914400" y="4419600"/>
              <a:ext cx="4724400" cy="1600200"/>
              <a:chOff x="762000" y="4419600"/>
              <a:chExt cx="4724400" cy="1600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ED2EDC-A489-41B9-B285-74DD318B0E55}"/>
                  </a:ext>
                </a:extLst>
              </p:cNvPr>
              <p:cNvSpPr/>
              <p:nvPr/>
            </p:nvSpPr>
            <p:spPr bwMode="auto">
              <a:xfrm>
                <a:off x="2133600" y="4419600"/>
                <a:ext cx="3124200" cy="1600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208C-B5DF-46DC-8346-36E6AFE16145}"/>
                  </a:ext>
                </a:extLst>
              </p:cNvPr>
              <p:cNvSpPr/>
              <p:nvPr/>
            </p:nvSpPr>
            <p:spPr bwMode="auto">
              <a:xfrm>
                <a:off x="2438400" y="46482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310008-E2C3-4AA5-BC93-23D7D5654D7B}"/>
                  </a:ext>
                </a:extLst>
              </p:cNvPr>
              <p:cNvSpPr/>
              <p:nvPr/>
            </p:nvSpPr>
            <p:spPr bwMode="auto">
              <a:xfrm>
                <a:off x="2438400" y="5334000"/>
                <a:ext cx="1676400" cy="4572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E58FED-520A-4894-9EFE-3058F1E358BA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sum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E7B060-32D6-48C7-AA34-900BF817D4E4}"/>
                  </a:ext>
                </a:extLst>
              </p:cNvPr>
              <p:cNvSpPr txBox="1"/>
              <p:nvPr/>
            </p:nvSpPr>
            <p:spPr>
              <a:xfrm>
                <a:off x="43434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9AB43-6E4F-44C5-BE31-B76304B759F1}"/>
                  </a:ext>
                </a:extLst>
              </p:cNvPr>
              <p:cNvSpPr txBox="1"/>
              <p:nvPr/>
            </p:nvSpPr>
            <p:spPr>
              <a:xfrm>
                <a:off x="3124200" y="4648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59BE9-CDF2-4C58-8ACA-1765936B32C8}"/>
                  </a:ext>
                </a:extLst>
              </p:cNvPr>
              <p:cNvSpPr txBox="1"/>
              <p:nvPr/>
            </p:nvSpPr>
            <p:spPr>
              <a:xfrm>
                <a:off x="762000" y="46482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main()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524E7-6B3E-416C-A34E-66AB070DDC4E}"/>
                  </a:ext>
                </a:extLst>
              </p:cNvPr>
              <p:cNvSpPr txBox="1"/>
              <p:nvPr/>
            </p:nvSpPr>
            <p:spPr>
              <a:xfrm>
                <a:off x="3124200" y="532953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784840-1AD6-48F7-9434-25381FAD1517}"/>
                </a:ext>
              </a:extLst>
            </p:cNvPr>
            <p:cNvSpPr/>
            <p:nvPr/>
          </p:nvSpPr>
          <p:spPr bwMode="auto">
            <a:xfrm>
              <a:off x="2590800" y="1981200"/>
              <a:ext cx="1676400" cy="5217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E5009F-14BA-4DA7-8B3F-C5C3D2BE65DF}"/>
                </a:ext>
              </a:extLst>
            </p:cNvPr>
            <p:cNvSpPr txBox="1"/>
            <p:nvPr/>
          </p:nvSpPr>
          <p:spPr>
            <a:xfrm>
              <a:off x="4419600" y="206816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2EFE8F-0A19-448D-AC54-394BBC5C3AE0}"/>
                </a:ext>
              </a:extLst>
            </p:cNvPr>
            <p:cNvSpPr txBox="1"/>
            <p:nvPr/>
          </p:nvSpPr>
          <p:spPr>
            <a:xfrm>
              <a:off x="3276600" y="1981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105400"/>
            <a:ext cx="10591800" cy="914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Any changes to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sum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add() is contained, we are changing the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local copy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stack frame for add(). It has no effect on </a:t>
            </a:r>
            <a:r>
              <a:rPr lang="en-US" altLang="zh-CN" sz="2400" b="0" dirty="0">
                <a:solidFill>
                  <a:srgbClr val="00B050"/>
                </a:solidFill>
                <a:latin typeface="Arial" charset="0"/>
                <a:ea typeface="宋体" charset="-122"/>
              </a:rPr>
              <a:t>sum</a:t>
            </a:r>
            <a:r>
              <a:rPr lang="en-US" altLang="zh-CN" sz="2400" b="0" dirty="0">
                <a:latin typeface="Arial" charset="0"/>
                <a:ea typeface="宋体" charset="-122"/>
              </a:rPr>
              <a:t> in main().</a:t>
            </a:r>
          </a:p>
        </p:txBody>
      </p:sp>
    </p:spTree>
    <p:extLst>
      <p:ext uri="{BB962C8B-B14F-4D97-AF65-F5344CB8AC3E}">
        <p14:creationId xmlns:p14="http://schemas.microsoft.com/office/powerpoint/2010/main" val="31364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14401"/>
            <a:ext cx="10668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In C++, </a:t>
            </a:r>
            <a:r>
              <a:rPr lang="en-US" altLang="zh-CN" dirty="0">
                <a:latin typeface="Arial" charset="0"/>
                <a:ea typeface="宋体" charset="-122"/>
              </a:rPr>
              <a:t>functions pass parameters, regardless of data type,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by value (pass-by-value), </a:t>
            </a:r>
            <a:r>
              <a:rPr lang="en-US" altLang="zh-CN" dirty="0">
                <a:latin typeface="Arial" charset="0"/>
                <a:ea typeface="宋体" charset="-122"/>
              </a:rPr>
              <a:t>meaning when the function is called, the parameter value copies to a new variable.</a:t>
            </a:r>
            <a:endParaRPr lang="en-US" altLang="zh-CN" u="sng" dirty="0">
              <a:latin typeface="Arial" charset="0"/>
              <a:ea typeface="宋体" charset="-122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Hence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modifications</a:t>
            </a:r>
            <a:r>
              <a:rPr lang="en-US" dirty="0">
                <a:latin typeface="Arial" charset="0"/>
                <a:ea typeface="宋体" charset="-122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to parameters do not persist </a:t>
            </a:r>
            <a:r>
              <a:rPr lang="en-US" dirty="0">
                <a:latin typeface="Arial" charset="0"/>
                <a:ea typeface="宋体" charset="-122"/>
              </a:rPr>
              <a:t>beyond function call.</a:t>
            </a:r>
          </a:p>
          <a:p>
            <a:r>
              <a:rPr lang="en-US" sz="800" dirty="0">
                <a:latin typeface="Arial" charset="0"/>
                <a:ea typeface="宋体" charset="-122"/>
              </a:rPr>
              <a:t>  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e.g. An incorrect implementation of swap function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swap(int a, int 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int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Problem with above is a and b are copies of the parameters passed in, therefore only these copies were swapped.</a:t>
            </a:r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5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Stack Frame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4BDAC0F-7EB4-4495-B41A-AC10E51CF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10515600" cy="1887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With the way that the variables 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 allocated and deallocated memory </a:t>
            </a:r>
            <a:r>
              <a:rPr lang="en-US" altLang="zh-CN" sz="2400" b="0" dirty="0">
                <a:latin typeface="Arial" charset="0"/>
                <a:ea typeface="宋体" charset="-122"/>
              </a:rPr>
              <a:t>when function is called and returned, the variables are sometimes called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automatic variables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More on memory stacks will be covered in the Recursion topic too.</a:t>
            </a:r>
          </a:p>
        </p:txBody>
      </p:sp>
    </p:spTree>
    <p:extLst>
      <p:ext uri="{BB962C8B-B14F-4D97-AF65-F5344CB8AC3E}">
        <p14:creationId xmlns:p14="http://schemas.microsoft.com/office/powerpoint/2010/main" val="9939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382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In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dynamic memory allocation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, allocation and deallocation of variables in memory is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programmer-controlled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Dynamic allocations go into the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heap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memory.</a:t>
            </a:r>
            <a:endParaRPr lang="en-US" altLang="zh-CN" sz="24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Heap is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large in size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(several GB on current machines) and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data on heap persists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until programmer deletes the data or program ends!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operators allocate and deallocate memory on the heap.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an int variable: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myPtr = new int;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</a:p>
          <a:p>
            <a:pPr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6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108204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A common bug is when a programmer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tries to access memory that has been freed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So it is good practice to 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set the pointer to NULL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after freeing up the memory as follows: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myPtr = NULL;</a:t>
            </a: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Another e.g.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dynamically allocate memory to a Circle object (assuming Circle class already declared):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Circle* myPtr2 = new Circle;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OR  Circle* myPtr3 = new Circle(“Red”, 2.34);</a:t>
            </a:r>
          </a:p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free the memory of a dynamically allocated variable,    	</a:t>
            </a:r>
          </a:p>
          <a:p>
            <a:pPr>
              <a:spcBef>
                <a:spcPts val="300"/>
              </a:spcBef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delete myPtr2; 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myPtr2 = NULL;</a:t>
            </a:r>
          </a:p>
          <a:p>
            <a:pPr>
              <a:buNone/>
              <a:defRPr/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78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7442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Forgetting to delete </a:t>
            </a:r>
            <a:r>
              <a:rPr lang="en-US" altLang="zh-CN" sz="2400" b="0" dirty="0">
                <a:latin typeface="Arial" charset="0"/>
                <a:ea typeface="宋体" charset="-122"/>
              </a:rPr>
              <a:t>a dynamically allocated variable </a:t>
            </a:r>
            <a:r>
              <a:rPr lang="en-US" altLang="zh-CN" sz="2400" b="0" dirty="0">
                <a:latin typeface="Arial" charset="0"/>
                <a:ea typeface="宋体" charset="-122"/>
                <a:sym typeface="Wingdings" panose="05000000000000000000" pitchFamily="2" charset="2"/>
              </a:rPr>
              <a:t>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LEAK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Memory will be unusable for the rest of program.</a:t>
            </a:r>
          </a:p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For program that runs for long time,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accumulation</a:t>
            </a:r>
            <a:r>
              <a:rPr lang="en-US" altLang="zh-CN" sz="2400" b="0" dirty="0">
                <a:latin typeface="Arial" charset="0"/>
                <a:ea typeface="宋体" charset="-122"/>
              </a:rPr>
              <a:t> of memory leaks will cause the heap to run out of memory </a:t>
            </a:r>
            <a:r>
              <a:rPr lang="en-US" altLang="zh-CN" sz="2400" b="0" dirty="0">
                <a:latin typeface="Arial" charset="0"/>
                <a:ea typeface="宋体" charset="-122"/>
                <a:sym typeface="Wingdings" panose="05000000000000000000" pitchFamily="2" charset="2"/>
              </a:rPr>
              <a:t>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program crashes</a:t>
            </a:r>
            <a:r>
              <a:rPr lang="en-US" altLang="zh-CN" sz="2400" b="0" dirty="0">
                <a:latin typeface="Arial" charset="0"/>
                <a:ea typeface="宋体" charset="-122"/>
              </a:rPr>
              <a:t>.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Another cause of memory leak is when the pointer is changed to point to another region in memory. </a:t>
            </a:r>
          </a:p>
          <a:p>
            <a:pPr marL="0" indent="0">
              <a:buNone/>
            </a:pPr>
            <a:endParaRPr lang="en-US" altLang="zh-CN" sz="16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Memory previously allocated</a:t>
            </a:r>
            <a:r>
              <a:rPr lang="en-US" altLang="zh-CN" sz="2400" b="0" dirty="0">
                <a:latin typeface="Arial" charset="0"/>
                <a:ea typeface="宋体" charset="-122"/>
              </a:rPr>
              <a:t> becomes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unreachable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and it is also not possible to free it!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6B00F-A47F-425E-B674-64FA0009C1E2}"/>
              </a:ext>
            </a:extLst>
          </p:cNvPr>
          <p:cNvSpPr/>
          <p:nvPr/>
        </p:nvSpPr>
        <p:spPr>
          <a:xfrm>
            <a:off x="2209800" y="373380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int* myPtr = new int;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int x = 3;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altLang="zh-CN" sz="18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myPtr = &amp;x;</a:t>
            </a:r>
          </a:p>
        </p:txBody>
      </p:sp>
    </p:spTree>
    <p:extLst>
      <p:ext uri="{BB962C8B-B14F-4D97-AF65-F5344CB8AC3E}">
        <p14:creationId xmlns:p14="http://schemas.microsoft.com/office/powerpoint/2010/main" val="298600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Dynamic Memory Allocation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10744200" cy="5334000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We can also dynamically allocate arrays: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char*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= new char[4*1024*1024];</a:t>
            </a:r>
          </a:p>
          <a:p>
            <a:pPr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[0] = 32; 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Unlike statically allocated array, size for a dynamically allocated array can be specified at runtime.</a:t>
            </a:r>
          </a:p>
          <a:p>
            <a:pPr marL="0" indent="0">
              <a:buNone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To delete a dynamically allocated array: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  delete[]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dynArray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4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Pass-by-value VS Pass-by-reference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905232"/>
            <a:ext cx="10820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To solve the problem the parameters should be declared with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 operator: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r>
              <a:rPr lang="en-SG" sz="2000" dirty="0">
                <a:latin typeface="Consolas" panose="020B0609020204030204" pitchFamily="49" charset="0"/>
              </a:rPr>
              <a:t>e.g. Example: A correct implementation of swap function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     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 swap(int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a, int 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b)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int temp = a;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	   a = b;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b = temp;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 this way, the parameters are passed by reference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(pass-by-reference)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any </a:t>
            </a:r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to the parameter will persist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after the function ends.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There is NO change in the way the function is called.</a:t>
            </a:r>
          </a:p>
          <a:p>
            <a:r>
              <a:rPr lang="en-SG" sz="1800" b="1" dirty="0">
                <a:latin typeface="Consolas" panose="020B0609020204030204" pitchFamily="49" charset="0"/>
              </a:rPr>
              <a:t>e.g. 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x = 10; y = 20; swap(x, y);</a:t>
            </a:r>
            <a:endParaRPr lang="en-SG" sz="1800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charset="-122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794802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宋体" charset="-122"/>
              </a:rPr>
              <a:t>Recall a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reference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dirty="0">
                <a:latin typeface="Arial" charset="0"/>
                <a:ea typeface="宋体" charset="-122"/>
              </a:rPr>
              <a:t>is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a variable that refers to another variable </a:t>
            </a:r>
            <a:r>
              <a:rPr lang="en-US" dirty="0">
                <a:latin typeface="Arial" charset="0"/>
                <a:ea typeface="宋体" charset="-122"/>
              </a:rPr>
              <a:t>that already exists. To denote a variable as reference, add an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&amp;</a:t>
            </a:r>
            <a:r>
              <a:rPr lang="en-US" dirty="0">
                <a:latin typeface="Arial" charset="0"/>
                <a:ea typeface="宋体" charset="-122"/>
              </a:rPr>
              <a:t> immediately after the type. </a:t>
            </a:r>
            <a:endParaRPr lang="en-US" sz="8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endParaRPr lang="en-SG" sz="2000" dirty="0">
              <a:latin typeface="Consolas" panose="020B0609020204030204" pitchFamily="49" charset="0"/>
            </a:endParaRP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r =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 //r refers to </a:t>
            </a:r>
            <a:r>
              <a:rPr lang="en-SG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endParaRPr lang="en-SG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SG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Arial" charset="0"/>
                <a:ea typeface="宋体" charset="-122"/>
              </a:rPr>
              <a:t>One caveat: references must refer to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existing variables. </a:t>
            </a:r>
            <a:r>
              <a:rPr lang="en-US" dirty="0">
                <a:latin typeface="Arial" charset="0"/>
                <a:ea typeface="宋体" charset="-122"/>
              </a:rPr>
              <a:t>In other words, literal values cannot be passed in as parameters: </a:t>
            </a:r>
            <a:r>
              <a:rPr lang="en-SG" sz="2000" b="1" dirty="0">
                <a:latin typeface="Consolas" panose="020B0609020204030204" pitchFamily="49" charset="0"/>
              </a:rPr>
              <a:t>e.g. </a:t>
            </a:r>
            <a:r>
              <a:rPr lang="en-SG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swap(10, 12); </a:t>
            </a:r>
            <a:r>
              <a:rPr lang="en-US" dirty="0">
                <a:latin typeface="Arial" charset="0"/>
                <a:ea typeface="宋体" charset="-122"/>
              </a:rPr>
              <a:t>would be invalid.</a:t>
            </a:r>
            <a:endParaRPr lang="en-SG" b="1" dirty="0">
              <a:latin typeface="Consolas" panose="020B0609020204030204" pitchFamily="49" charset="0"/>
            </a:endParaRPr>
          </a:p>
          <a:p>
            <a:endParaRPr lang="en-SG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990600"/>
            <a:ext cx="10744201" cy="53340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To understand pointers, it helps to remember the way computers store variables in memory.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During program execution,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when entering a function, local variables 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are </a:t>
            </a:r>
            <a:r>
              <a:rPr lang="en-US" altLang="zh-CN" sz="24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automatically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 allocated memory in a memory segment called the</a:t>
            </a: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宋体" charset="-122"/>
              </a:rPr>
              <a:t>memory stack</a:t>
            </a: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. </a:t>
            </a:r>
          </a:p>
          <a:p>
            <a:pPr marL="0" indent="0" algn="just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Therefore, all local variables have memory addresses known to the program.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1400" b="0" dirty="0">
                <a:solidFill>
                  <a:schemeClr val="tx2"/>
                </a:solidFill>
                <a:latin typeface="Arial" charset="0"/>
                <a:ea typeface="宋体" charset="-122"/>
              </a:rPr>
              <a:t>Each variable has an associated memory address. Memory address in hex which is typical notation for memory addresses.</a:t>
            </a:r>
          </a:p>
          <a:p>
            <a:pPr marL="0" indent="0" algn="just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18954"/>
              </p:ext>
            </p:extLst>
          </p:nvPr>
        </p:nvGraphicFramePr>
        <p:xfrm>
          <a:off x="1152525" y="3657600"/>
          <a:ext cx="9401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x 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50;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y = 100;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= 200;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address-of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operator (also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 queries the address of a variable. </a:t>
            </a:r>
          </a:p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To get address of variable, place &amp; in front of it.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57400" y="2057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std::cout &lt;&lt; &amp;y;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outputs 0xC234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</a:t>
            </a: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8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10668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Recall 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is a variable used to store a memory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address.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a pointer is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8953500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DataType*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pointerName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81743" y="3124200"/>
            <a:ext cx="1028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e.g. int* numberPtr; 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an integer variable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string* namePtr; </a:t>
            </a:r>
            <a:r>
              <a:rPr kumimoji="1" lang="en-US" altLang="zh-CN" sz="2000" dirty="0">
                <a:latin typeface="Calibri" panose="020F0502020204030204" pitchFamily="34" charset="0"/>
                <a:ea typeface="宋体" charset="-122"/>
                <a:cs typeface="Courier New" pitchFamily="49" charset="0"/>
              </a:rPr>
              <a:t>// store the address of a string variable</a:t>
            </a:r>
            <a:endParaRPr kumimoji="1" lang="en-US" altLang="zh-CN" sz="2000" dirty="0">
              <a:latin typeface="Consolas" panose="020B0609020204030204" pitchFamily="49" charset="0"/>
              <a:ea typeface="宋体" charset="-122"/>
              <a:cs typeface="Courier New" pitchFamily="49" charset="0"/>
            </a:endParaRP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p1;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宋体" charset="-122"/>
                <a:cs typeface="Courier New" pitchFamily="49" charset="0"/>
              </a:rPr>
              <a:t>     int* p2;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en-US" altLang="zh-CN" sz="1000" b="1" i="1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000" u="sng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DataType is the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data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the pointer is pointing to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(not the type of pointer)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endParaRPr kumimoji="1" lang="en-US" altLang="zh-CN" sz="2200" dirty="0">
              <a:solidFill>
                <a:schemeClr val="bg1">
                  <a:lumMod val="5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Initialization of Pointers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399"/>
            <a:ext cx="9372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format for initializing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6027" y="1600200"/>
            <a:ext cx="9041833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pointerName =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&amp;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variableName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;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816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438400" y="2595265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438400" y="206186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41668" y="3581400"/>
            <a:ext cx="93828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int* y = &amp;x;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y stores the address of x (NOT its value 10)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OR	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   int* y;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 y = &amp;x;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61215" y="2667001"/>
            <a:ext cx="886664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u="sng" dirty="0">
                <a:latin typeface="Arial" charset="0"/>
                <a:ea typeface="宋体" charset="-122"/>
              </a:rPr>
              <a:t>address</a:t>
            </a:r>
            <a:r>
              <a:rPr lang="en-US" altLang="zh-CN" sz="2000" dirty="0">
                <a:latin typeface="Arial" charset="0"/>
                <a:ea typeface="宋体" charset="-122"/>
              </a:rPr>
              <a:t> (not value) of the variable is assigned to the pointer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address-of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of a variable)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4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Retrieving the value pointed by Pointers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94488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Recall the  format for retrieving the </a:t>
            </a:r>
            <a:r>
              <a:rPr lang="en-US" altLang="zh-CN" sz="2400" b="0" u="sng" dirty="0">
                <a:latin typeface="Arial" charset="0"/>
                <a:ea typeface="宋体" charset="-122"/>
              </a:rPr>
              <a:t>value</a:t>
            </a:r>
            <a:r>
              <a:rPr lang="en-US" altLang="zh-CN" sz="2400" b="0" dirty="0">
                <a:latin typeface="Arial" charset="0"/>
                <a:ea typeface="宋体" charset="-122"/>
              </a:rPr>
              <a:t> pointed to by a pointer is</a:t>
            </a:r>
          </a:p>
          <a:p>
            <a:endParaRPr lang="en-US" altLang="zh-CN" sz="2400" b="0" dirty="0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77617" y="1611762"/>
            <a:ext cx="9030943" cy="46166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 value = </a:t>
            </a:r>
            <a:r>
              <a:rPr lang="en-SG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charset="-122"/>
              </a:rPr>
              <a:t>pointerName;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49908" y="2976265"/>
            <a:ext cx="9395262" cy="292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e.g.    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int x = 10;</a:t>
            </a: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int* y;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y = &amp;x;</a:t>
            </a: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cout &lt;&lt; y &lt;&lt;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endl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;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address of x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	  cout &lt;&lt;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y &lt;&lt; </a:t>
            </a:r>
            <a:r>
              <a:rPr lang="en-US" altLang="zh-CN" sz="2000" b="0" kern="0" dirty="0" err="1">
                <a:latin typeface="Consolas" panose="020B0609020204030204" pitchFamily="49" charset="0"/>
                <a:ea typeface="宋体" charset="-122"/>
              </a:rPr>
              <a:t>endl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;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display the value pointed to by y (i.e. x) 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None/>
              <a:defRPr/>
            </a:pP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  	 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charset="-122"/>
              </a:rPr>
              <a:t>*</a:t>
            </a:r>
            <a:r>
              <a:rPr lang="en-US" altLang="zh-CN" sz="2000" b="0" kern="0" dirty="0">
                <a:latin typeface="Consolas" panose="020B0609020204030204" pitchFamily="49" charset="0"/>
                <a:ea typeface="宋体" charset="-122"/>
              </a:rPr>
              <a:t>y = 20;            </a:t>
            </a:r>
            <a:r>
              <a:rPr lang="en-US" altLang="zh-CN" sz="2000" b="0" kern="0" dirty="0">
                <a:solidFill>
                  <a:srgbClr val="009999"/>
                </a:solidFill>
                <a:latin typeface="Calibri" panose="020F0502020204030204" pitchFamily="34" charset="0"/>
                <a:ea typeface="宋体" charset="-122"/>
              </a:rPr>
              <a:t>// what will happen ?</a:t>
            </a: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endParaRPr lang="en-US" altLang="zh-CN" sz="2000" b="0" kern="0" dirty="0">
              <a:latin typeface="Consolas" panose="020B0609020204030204" pitchFamily="49" charset="0"/>
              <a:ea typeface="宋体" charset="-122"/>
            </a:endParaRPr>
          </a:p>
          <a:p>
            <a:pPr>
              <a:buSzTx/>
              <a:buFont typeface="Wingdings" pitchFamily="2" charset="2"/>
              <a:buNone/>
              <a:defRPr/>
            </a:pPr>
            <a:r>
              <a:rPr lang="en-US" altLang="zh-CN" sz="2800" b="0" i="1" kern="0" dirty="0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		</a:t>
            </a:r>
            <a:endParaRPr lang="en-US" altLang="zh-CN" sz="1200" b="0" i="1" kern="0" dirty="0">
              <a:solidFill>
                <a:srgbClr val="0000FF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23329" y="2423084"/>
            <a:ext cx="9239871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SG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operator (retrieves the </a:t>
            </a:r>
            <a:r>
              <a:rPr lang="en-SG" sz="2000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SG" sz="2000">
                <a:latin typeface="Arial" panose="020B0604020202020204" pitchFamily="34" charset="0"/>
                <a:cs typeface="Arial" panose="020B0604020202020204" pitchFamily="34" charset="0"/>
              </a:rPr>
              <a:t> pointed to by a pointer)</a:t>
            </a:r>
          </a:p>
          <a:p>
            <a:pPr algn="l"/>
            <a:endParaRPr lang="en-US" altLang="zh-CN" sz="20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6511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5" ma:contentTypeDescription="Create a new document." ma:contentTypeScope="" ma:versionID="b50e62bb8af338cfa1e56ab6f704d944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b7fd74865d684d29b5d05a540b961d35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7E0F0D-1F82-48B7-A927-9BC356AEB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6F5B34-CC4F-4D8A-B7C8-32F219F6D8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9189</TotalTime>
  <Words>2312</Words>
  <Application>Microsoft Office PowerPoint</Application>
  <PresentationFormat>Widescreen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Pass-by-Value VS Pass-by-Reference</vt:lpstr>
      <vt:lpstr>Pass-by-value VS Pass-by-reference</vt:lpstr>
      <vt:lpstr>References</vt:lpstr>
      <vt:lpstr>Pointers</vt:lpstr>
      <vt:lpstr>Pointers</vt:lpstr>
      <vt:lpstr>Pointers</vt:lpstr>
      <vt:lpstr>Initialization of Pointers</vt:lpstr>
      <vt:lpstr>Retrieving the value pointed by Pointers</vt:lpstr>
      <vt:lpstr>Static Memory Allocation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Stack Frame</vt:lpstr>
      <vt:lpstr>Dynamic Memory Allocation</vt:lpstr>
      <vt:lpstr>Dynamic Memory Allocation</vt:lpstr>
      <vt:lpstr>Dynamic Memory Allocation</vt:lpstr>
      <vt:lpstr>Dynamic Memory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1074</cp:revision>
  <cp:lastPrinted>2019-10-10T02:06:26Z</cp:lastPrinted>
  <dcterms:created xsi:type="dcterms:W3CDTF">1995-05-28T16:29:18Z</dcterms:created>
  <dcterms:modified xsi:type="dcterms:W3CDTF">2024-10-03T08:14:53Z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2023-04-20T15:32:29Z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6a70cb95-882f-4cb9-8a94-dee02b77023e</vt:lpwstr>
  </property>
  <property fmtid="{D5CDD505-2E9C-101B-9397-08002B2CF9AE}" pid="8" name="MSIP_Label_30286cb9-b49f-4646-87a5-340028348160_ContentBits">
    <vt:lpwstr>1</vt:lpwstr>
  </property>
</Properties>
</file>