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76" r:id="rId5"/>
    <p:sldId id="377" r:id="rId6"/>
    <p:sldId id="379" r:id="rId7"/>
    <p:sldId id="380" r:id="rId8"/>
    <p:sldId id="381" r:id="rId9"/>
    <p:sldId id="387" r:id="rId10"/>
    <p:sldId id="382" r:id="rId11"/>
    <p:sldId id="388" r:id="rId12"/>
    <p:sldId id="389" r:id="rId13"/>
    <p:sldId id="383" r:id="rId14"/>
    <p:sldId id="384" r:id="rId15"/>
    <p:sldId id="385" r:id="rId16"/>
    <p:sldId id="386" r:id="rId17"/>
    <p:sldId id="378" r:id="rId1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FF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268" autoAdjust="0"/>
  </p:normalViewPr>
  <p:slideViewPr>
    <p:cSldViewPr>
      <p:cViewPr varScale="1">
        <p:scale>
          <a:sx n="68" d="100"/>
          <a:sy n="68" d="100"/>
        </p:scale>
        <p:origin x="11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3228" y="-6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70909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14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6281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453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797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3017044" y="6362700"/>
            <a:ext cx="28813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CSF,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(2024/25), Semester 3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3EB05-1B94-C3D3-473A-BC817B01A96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79" y="6287846"/>
            <a:ext cx="1676400" cy="557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(2024/25), Semester 3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Big-O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F7539-75BC-31F6-CE41-21567F5EC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190"/>
            <a:ext cx="3124200" cy="1039121"/>
          </a:xfrm>
          <a:prstGeom prst="rect">
            <a:avLst/>
          </a:prstGeom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3E3F15EB-4742-86A9-2A37-520C0EE9D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404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16 Oc</a:t>
            </a:r>
            <a:r>
              <a:rPr lang="en-US" dirty="0"/>
              <a:t>t 2024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0" y="1133168"/>
            <a:ext cx="804393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O(1)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constant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does not grow at all as a function of n, i.e., it is a constant.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array access is independent of size of the array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O(n)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linear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linearly or proportionally with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looping through all elements in a 1-D array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</a:t>
            </a:r>
            <a:r>
              <a:rPr kumimoji="1" lang="en-SG" b="1" i="1" kern="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1" lang="en-SG" b="1" i="1" kern="0" baseline="300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polynomial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proportionally to the k-</a:t>
            </a:r>
            <a:r>
              <a:rPr kumimoji="1" lang="en-SG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power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selection sort algorithm is O(n</a:t>
            </a:r>
            <a:r>
              <a:rPr kumimoji="1" lang="en-SG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4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14" y="838200"/>
            <a:ext cx="8771586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O(log n)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logarithmic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proportional to base 2 logarithm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Binary Search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O(n log n)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log linear/ linearithmic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linearly or proportionally to n times base 2 logarithm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Merge Sort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O(2</a:t>
            </a:r>
            <a:r>
              <a:rPr kumimoji="1" lang="en-SG" b="1" i="1" kern="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exponential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exponentially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Most feared growth pattern in CS!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Brute-force/Exhaustive search, Travelling Salesman problem 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098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14" y="684002"/>
            <a:ext cx="8771586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Arranged In </a:t>
            </a:r>
            <a:r>
              <a:rPr kumimoji="1" lang="en-SG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increasing order</a:t>
            </a: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pt-BR" dirty="0"/>
              <a:t>O(1), O(log(n)), O(n log(n)), O(n</a:t>
            </a:r>
            <a:r>
              <a:rPr lang="pt-BR" baseline="30000" dirty="0"/>
              <a:t>2</a:t>
            </a:r>
            <a:r>
              <a:rPr lang="pt-BR" dirty="0"/>
              <a:t>), O(n</a:t>
            </a:r>
            <a:r>
              <a:rPr lang="pt-BR" baseline="30000" dirty="0"/>
              <a:t>3</a:t>
            </a:r>
            <a:r>
              <a:rPr lang="pt-BR" dirty="0"/>
              <a:t>), ... , O(2</a:t>
            </a:r>
            <a:r>
              <a:rPr lang="pt-BR" baseline="30000" dirty="0"/>
              <a:t>n</a:t>
            </a:r>
            <a:r>
              <a:rPr lang="pt-BR" dirty="0"/>
              <a:t>). </a:t>
            </a:r>
            <a:endParaRPr kumimoji="1" lang="en-SG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6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nsscreencast.s3.amazonaws.com/072-objective-c-collections/bigo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9721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Big O Notation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Asymptotic Analysis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Asymptotic Analysis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Big-O Notation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8382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 Structures and Algorithms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the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efficiency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can be measured in terms of: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 Complexity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 Complexity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Sometimes we need to seek a tradeoff between the two.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Complexity: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Rate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at which the storage or time grows as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 function of the problem size.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Complexity is dependent on several factors.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Machine used to execute the program, compiler used to construct the program, etc.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 DSA, we are interested in the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inherent complexity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the program.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Asymptotic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As the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problem size grows to infinity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the complexity can be expressed as a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simple proportion to some known function.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Describes limiting behaviour </a:t>
            </a: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Allows for classification based on growth rates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Definition: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000" b="0" dirty="0"/>
              <a:t>Given T(n) and f(n) are functions mapping non-negative integers to real numbers, we say that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SG" sz="2400" i="1" dirty="0">
                <a:solidFill>
                  <a:srgbClr val="FF0000"/>
                </a:solidFill>
              </a:rPr>
              <a:t>T(n) = O(f(n))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if and only if there are constants c</a:t>
            </a:r>
            <a:r>
              <a:rPr lang="en-SG" sz="2400" baseline="-25000" dirty="0"/>
              <a:t>0</a:t>
            </a:r>
            <a:r>
              <a:rPr lang="en-SG" sz="2400" dirty="0"/>
              <a:t> and n</a:t>
            </a:r>
            <a:r>
              <a:rPr lang="en-SG" sz="2400" baseline="-25000" dirty="0"/>
              <a:t>0</a:t>
            </a:r>
            <a:r>
              <a:rPr lang="en-SG" sz="2400" dirty="0"/>
              <a:t> such that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T(n) &lt;= c</a:t>
            </a:r>
            <a:r>
              <a:rPr lang="en-SG" sz="2400" baseline="-25000" dirty="0"/>
              <a:t>0</a:t>
            </a:r>
            <a:r>
              <a:rPr lang="en-SG" sz="2400" dirty="0"/>
              <a:t> f(n) for all n &gt;= n</a:t>
            </a:r>
            <a:r>
              <a:rPr lang="en-SG" sz="2400" baseline="-25000" dirty="0"/>
              <a:t>0</a:t>
            </a:r>
            <a:r>
              <a:rPr lang="en-SG" sz="2400" dirty="0"/>
              <a:t> ( where c</a:t>
            </a:r>
            <a:r>
              <a:rPr lang="en-SG" sz="2400" baseline="-25000" dirty="0"/>
              <a:t>0</a:t>
            </a:r>
            <a:r>
              <a:rPr lang="en-SG" sz="2400" dirty="0"/>
              <a:t> &gt; 0 and  n</a:t>
            </a:r>
            <a:r>
              <a:rPr lang="en-SG" sz="2400" baseline="-25000" dirty="0"/>
              <a:t>0</a:t>
            </a:r>
            <a:r>
              <a:rPr lang="en-SG" sz="2400" dirty="0"/>
              <a:t>  &gt;= 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Read as </a:t>
            </a:r>
            <a:r>
              <a:rPr lang="en-SG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"T of n is Big Oh of f of n.“</a:t>
            </a: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Big-O is sometimes known as an “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upper bound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” on the complexity.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3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36DDE7-475E-4EB2-9517-5BE952FEF2E7}"/>
              </a:ext>
            </a:extLst>
          </p:cNvPr>
          <p:cNvCxnSpPr/>
          <p:nvPr/>
        </p:nvCxnSpPr>
        <p:spPr bwMode="auto">
          <a:xfrm flipV="1">
            <a:off x="2438400" y="1371600"/>
            <a:ext cx="0" cy="3352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147E64-7C18-4855-BB0E-116AEA843E68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95800"/>
            <a:ext cx="5791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3B6A97-72B3-42DA-9A2D-B64CFF91CEBF}"/>
              </a:ext>
            </a:extLst>
          </p:cNvPr>
          <p:cNvSpPr txBox="1"/>
          <p:nvPr/>
        </p:nvSpPr>
        <p:spPr>
          <a:xfrm>
            <a:off x="6019803" y="4724400"/>
            <a:ext cx="251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size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9BBCC-4C65-4369-85CC-ADEF0AB59A9C}"/>
              </a:ext>
            </a:extLst>
          </p:cNvPr>
          <p:cNvSpPr txBox="1"/>
          <p:nvPr/>
        </p:nvSpPr>
        <p:spPr>
          <a:xfrm>
            <a:off x="152400" y="2224990"/>
            <a:ext cx="251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time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61B24E-76E2-4D62-A335-43D4CF06D125}"/>
              </a:ext>
            </a:extLst>
          </p:cNvPr>
          <p:cNvSpPr/>
          <p:nvPr/>
        </p:nvSpPr>
        <p:spPr bwMode="auto">
          <a:xfrm>
            <a:off x="2451369" y="2286000"/>
            <a:ext cx="5388973" cy="2122252"/>
          </a:xfrm>
          <a:custGeom>
            <a:avLst/>
            <a:gdLst>
              <a:gd name="connsiteX0" fmla="*/ 0 w 5369668"/>
              <a:gd name="connsiteY0" fmla="*/ 2081719 h 2081719"/>
              <a:gd name="connsiteX1" fmla="*/ 1001949 w 5369668"/>
              <a:gd name="connsiteY1" fmla="*/ 1245140 h 2081719"/>
              <a:gd name="connsiteX2" fmla="*/ 1896894 w 5369668"/>
              <a:gd name="connsiteY2" fmla="*/ 1050587 h 2081719"/>
              <a:gd name="connsiteX3" fmla="*/ 2373549 w 5369668"/>
              <a:gd name="connsiteY3" fmla="*/ 632298 h 2081719"/>
              <a:gd name="connsiteX4" fmla="*/ 3161490 w 5369668"/>
              <a:gd name="connsiteY4" fmla="*/ 447472 h 2081719"/>
              <a:gd name="connsiteX5" fmla="*/ 4085617 w 5369668"/>
              <a:gd name="connsiteY5" fmla="*/ 496111 h 2081719"/>
              <a:gd name="connsiteX6" fmla="*/ 4756826 w 5369668"/>
              <a:gd name="connsiteY6" fmla="*/ 155642 h 2081719"/>
              <a:gd name="connsiteX7" fmla="*/ 5369668 w 5369668"/>
              <a:gd name="connsiteY7" fmla="*/ 0 h 2081719"/>
              <a:gd name="connsiteX8" fmla="*/ 5369668 w 5369668"/>
              <a:gd name="connsiteY8" fmla="*/ 0 h 208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9668" h="2081719">
                <a:moveTo>
                  <a:pt x="0" y="2081719"/>
                </a:moveTo>
                <a:cubicBezTo>
                  <a:pt x="342900" y="1749357"/>
                  <a:pt x="685800" y="1416995"/>
                  <a:pt x="1001949" y="1245140"/>
                </a:cubicBezTo>
                <a:cubicBezTo>
                  <a:pt x="1318098" y="1073285"/>
                  <a:pt x="1668294" y="1152727"/>
                  <a:pt x="1896894" y="1050587"/>
                </a:cubicBezTo>
                <a:cubicBezTo>
                  <a:pt x="2125494" y="948447"/>
                  <a:pt x="2162783" y="732817"/>
                  <a:pt x="2373549" y="632298"/>
                </a:cubicBezTo>
                <a:cubicBezTo>
                  <a:pt x="2584315" y="531779"/>
                  <a:pt x="2876145" y="470170"/>
                  <a:pt x="3161490" y="447472"/>
                </a:cubicBezTo>
                <a:cubicBezTo>
                  <a:pt x="3446835" y="424774"/>
                  <a:pt x="3819728" y="544749"/>
                  <a:pt x="4085617" y="496111"/>
                </a:cubicBezTo>
                <a:cubicBezTo>
                  <a:pt x="4351506" y="447473"/>
                  <a:pt x="4542818" y="238327"/>
                  <a:pt x="4756826" y="155642"/>
                </a:cubicBezTo>
                <a:cubicBezTo>
                  <a:pt x="4970834" y="72957"/>
                  <a:pt x="5369668" y="0"/>
                  <a:pt x="5369668" y="0"/>
                </a:cubicBezTo>
                <a:lnTo>
                  <a:pt x="5369668" y="0"/>
                </a:ln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79164-CC0D-4B94-B528-734794E20839}"/>
              </a:ext>
            </a:extLst>
          </p:cNvPr>
          <p:cNvSpPr txBox="1"/>
          <p:nvPr/>
        </p:nvSpPr>
        <p:spPr>
          <a:xfrm>
            <a:off x="7543800" y="1828800"/>
            <a:ext cx="1142996" cy="46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f(n)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AF44F9-8C0B-4337-83ED-B5C66C446870}"/>
              </a:ext>
            </a:extLst>
          </p:cNvPr>
          <p:cNvSpPr/>
          <p:nvPr/>
        </p:nvSpPr>
        <p:spPr bwMode="auto">
          <a:xfrm>
            <a:off x="2441643" y="1867711"/>
            <a:ext cx="5398851" cy="2577829"/>
          </a:xfrm>
          <a:custGeom>
            <a:avLst/>
            <a:gdLst>
              <a:gd name="connsiteX0" fmla="*/ 0 w 5398851"/>
              <a:gd name="connsiteY0" fmla="*/ 2577829 h 2577829"/>
              <a:gd name="connsiteX1" fmla="*/ 505838 w 5398851"/>
              <a:gd name="connsiteY1" fmla="*/ 1770434 h 2577829"/>
              <a:gd name="connsiteX2" fmla="*/ 1099225 w 5398851"/>
              <a:gd name="connsiteY2" fmla="*/ 1702340 h 2577829"/>
              <a:gd name="connsiteX3" fmla="*/ 1789889 w 5398851"/>
              <a:gd name="connsiteY3" fmla="*/ 1342417 h 2577829"/>
              <a:gd name="connsiteX4" fmla="*/ 2412459 w 5398851"/>
              <a:gd name="connsiteY4" fmla="*/ 1060315 h 2577829"/>
              <a:gd name="connsiteX5" fmla="*/ 3239310 w 5398851"/>
              <a:gd name="connsiteY5" fmla="*/ 836578 h 2577829"/>
              <a:gd name="connsiteX6" fmla="*/ 3998068 w 5398851"/>
              <a:gd name="connsiteY6" fmla="*/ 496110 h 2577829"/>
              <a:gd name="connsiteX7" fmla="*/ 4688731 w 5398851"/>
              <a:gd name="connsiteY7" fmla="*/ 496110 h 2577829"/>
              <a:gd name="connsiteX8" fmla="*/ 5398851 w 5398851"/>
              <a:gd name="connsiteY8" fmla="*/ 0 h 2577829"/>
              <a:gd name="connsiteX9" fmla="*/ 5398851 w 5398851"/>
              <a:gd name="connsiteY9" fmla="*/ 0 h 25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8851" h="2577829">
                <a:moveTo>
                  <a:pt x="0" y="2577829"/>
                </a:moveTo>
                <a:cubicBezTo>
                  <a:pt x="161317" y="2247089"/>
                  <a:pt x="322634" y="1916349"/>
                  <a:pt x="505838" y="1770434"/>
                </a:cubicBezTo>
                <a:cubicBezTo>
                  <a:pt x="689042" y="1624519"/>
                  <a:pt x="885217" y="1773676"/>
                  <a:pt x="1099225" y="1702340"/>
                </a:cubicBezTo>
                <a:cubicBezTo>
                  <a:pt x="1313233" y="1631004"/>
                  <a:pt x="1571017" y="1449421"/>
                  <a:pt x="1789889" y="1342417"/>
                </a:cubicBezTo>
                <a:cubicBezTo>
                  <a:pt x="2008761" y="1235413"/>
                  <a:pt x="2170889" y="1144621"/>
                  <a:pt x="2412459" y="1060315"/>
                </a:cubicBezTo>
                <a:cubicBezTo>
                  <a:pt x="2654029" y="976009"/>
                  <a:pt x="2975042" y="930612"/>
                  <a:pt x="3239310" y="836578"/>
                </a:cubicBezTo>
                <a:cubicBezTo>
                  <a:pt x="3503578" y="742544"/>
                  <a:pt x="3756498" y="552855"/>
                  <a:pt x="3998068" y="496110"/>
                </a:cubicBezTo>
                <a:cubicBezTo>
                  <a:pt x="4239638" y="439365"/>
                  <a:pt x="4455267" y="578795"/>
                  <a:pt x="4688731" y="496110"/>
                </a:cubicBezTo>
                <a:cubicBezTo>
                  <a:pt x="4922195" y="413425"/>
                  <a:pt x="5398851" y="0"/>
                  <a:pt x="5398851" y="0"/>
                </a:cubicBezTo>
                <a:lnTo>
                  <a:pt x="5398851" y="0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79C36-179D-422C-85A7-19B11BE4F3E0}"/>
              </a:ext>
            </a:extLst>
          </p:cNvPr>
          <p:cNvSpPr txBox="1"/>
          <p:nvPr/>
        </p:nvSpPr>
        <p:spPr>
          <a:xfrm>
            <a:off x="7391396" y="1321340"/>
            <a:ext cx="121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392365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There are other related notations: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o, 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Ω, ω,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to describe other types of bounds on the asymptotic growth rate</a:t>
            </a: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0" y="1133168"/>
            <a:ext cx="8043930" cy="359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Definition: </a:t>
            </a: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O(f(n))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and only if there are constants c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such that T(n) &lt;= c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f(n) for all n &gt;= n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en-US" dirty="0">
                <a:latin typeface="Arial" pitchFamily="34" charset="0"/>
                <a:cs typeface="Arial" pitchFamily="34" charset="0"/>
              </a:rPr>
              <a:t>Eventually,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f(n) will exceed T(n) for some constant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We can say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+ 2n =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but we usually choose the limiting function f(n) to be as small as possible, i.e.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+ 2n =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as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will dominate the growth as n increases.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Figuring out the Big-O Notation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043930" cy="408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en-US" dirty="0">
                <a:latin typeface="Arial" pitchFamily="34" charset="0"/>
                <a:cs typeface="Arial" pitchFamily="34" charset="0"/>
              </a:rPr>
              <a:t>Algorithm Analysis: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sz="18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sz="18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sz="18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When figuring out the Big-O for a function or algorithm, simplify until you reach one of the terms in the function and that is the answer!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A248FF-4D67-4BF7-A30A-6B11FC6D2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41211"/>
              </p:ext>
            </p:extLst>
          </p:nvPr>
        </p:nvGraphicFramePr>
        <p:xfrm>
          <a:off x="1485900" y="16877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62014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200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Big-O?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0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3n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+ 6n + 9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9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+ 17n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6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log n + 4 n log n + 10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log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8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59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Figuring out the Big-O Notation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043930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en-US" dirty="0">
                <a:latin typeface="Arial" pitchFamily="34" charset="0"/>
                <a:cs typeface="Arial" pitchFamily="34" charset="0"/>
              </a:rPr>
              <a:t>Consider these three algorithms with their computation time T(n), how do they compare? Is the one with T(n) = 1000n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+ 17n most expensive?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sz="18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sz="18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sz="1800" kern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No! The first 2 algorithms are both in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and therefore are comparable. The 3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algorithm is however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so it is the most costly! </a:t>
            </a: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(note that we are talking about large n in complexity considerations)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A248FF-4D67-4BF7-A30A-6B11FC6D2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34623"/>
              </p:ext>
            </p:extLst>
          </p:nvPr>
        </p:nvGraphicFramePr>
        <p:xfrm>
          <a:off x="1485900" y="238492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62014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200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Big-O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0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+ 6n + 9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29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+ 17n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6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8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425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85F69D653FFC498C5B62DC284AD614" ma:contentTypeVersion="2" ma:contentTypeDescription="Create a new document." ma:contentTypeScope="" ma:versionID="48dc797a0516df685c3b509ba6b8ab0b">
  <xsd:schema xmlns:xsd="http://www.w3.org/2001/XMLSchema" xmlns:xs="http://www.w3.org/2001/XMLSchema" xmlns:p="http://schemas.microsoft.com/office/2006/metadata/properties" xmlns:ns2="8427fc75-6ae4-45b2-9755-322221e904e6" targetNamespace="http://schemas.microsoft.com/office/2006/metadata/properties" ma:root="true" ma:fieldsID="0a422581314704669cefb13492feacea" ns2:_="">
    <xsd:import namespace="8427fc75-6ae4-45b2-9755-322221e90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7fc75-6ae4-45b2-9755-322221e904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F72B0-9BAF-4DF1-8ADD-9F2363A10686}">
  <ds:schemaRefs>
    <ds:schemaRef ds:uri="8427fc75-6ae4-45b2-9755-322221e904e6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EC55DA9-3FDF-4F93-8534-76B6F4F162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7B39AE-C8E3-412E-B01E-CA2F2CAB2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7fc75-6ae4-45b2-9755-322221e90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6007</TotalTime>
  <Words>1335</Words>
  <Application>Microsoft Office PowerPoint</Application>
  <PresentationFormat>On-screen Show (4:3)</PresentationFormat>
  <Paragraphs>196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宋体</vt:lpstr>
      <vt:lpstr>Arial</vt:lpstr>
      <vt:lpstr>Arial Narrow</vt:lpstr>
      <vt:lpstr>Calibri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1. Introduction to Asymptotic Analysis</vt:lpstr>
      <vt:lpstr>1. Introduction to Asymptotic Analysis</vt:lpstr>
      <vt:lpstr>1. Introduction to Asymptotic Analysis</vt:lpstr>
      <vt:lpstr>1. Introduction to Asymptotic Analysis</vt:lpstr>
      <vt:lpstr>2. Big-O Notation</vt:lpstr>
      <vt:lpstr>2. Figuring out the Big-O Notation </vt:lpstr>
      <vt:lpstr>2. Figuring out the Big-O Notation </vt:lpstr>
      <vt:lpstr>2. Big-O Notation: Common Functions</vt:lpstr>
      <vt:lpstr>2. Big-O Notation: Common Functions</vt:lpstr>
      <vt:lpstr>2. Big-O Notation: Common Functions</vt:lpstr>
      <vt:lpstr>2. Big-O Notation: Common Functions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Pamela LOY-SIOW (NP)</cp:lastModifiedBy>
  <cp:revision>329</cp:revision>
  <cp:lastPrinted>2000-08-04T01:42:18Z</cp:lastPrinted>
  <dcterms:created xsi:type="dcterms:W3CDTF">1995-05-28T16:29:18Z</dcterms:created>
  <dcterms:modified xsi:type="dcterms:W3CDTF">2024-10-16T04:03:00Z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0x0101002D85F69D653FFC498C5B62DC284AD614</vt:lpwstr>
  </property>
  <property fmtid="{D5CDD505-2E9C-101B-9397-08002B2CF9AE}" pid="3" name="MSIP_Label_30286cb9-b49f-4646-87a5-340028348160_Enabled">
    <vt:lpwstr>true</vt:lpwstr>
  </property>
  <property fmtid="{D5CDD505-2E9C-101B-9397-08002B2CF9AE}" pid="4" name="MSIP_Label_30286cb9-b49f-4646-87a5-340028348160_SetDate">
    <vt:lpwstr>2023-05-03T05:48:29Z</vt:lpwstr>
  </property>
  <property fmtid="{D5CDD505-2E9C-101B-9397-08002B2CF9AE}" pid="5" name="MSIP_Label_30286cb9-b49f-4646-87a5-340028348160_Method">
    <vt:lpwstr>Standard</vt:lpwstr>
  </property>
  <property fmtid="{D5CDD505-2E9C-101B-9397-08002B2CF9AE}" pid="6" name="MSIP_Label_30286cb9-b49f-4646-87a5-340028348160_Name">
    <vt:lpwstr>30286cb9-b49f-4646-87a5-340028348160</vt:lpwstr>
  </property>
  <property fmtid="{D5CDD505-2E9C-101B-9397-08002B2CF9AE}" pid="7" name="MSIP_Label_30286cb9-b49f-4646-87a5-340028348160_SiteId">
    <vt:lpwstr>cba9e115-3016-4462-a1ab-a565cba0cdf1</vt:lpwstr>
  </property>
  <property fmtid="{D5CDD505-2E9C-101B-9397-08002B2CF9AE}" pid="8" name="MSIP_Label_30286cb9-b49f-4646-87a5-340028348160_ActionId">
    <vt:lpwstr>dc9f2710-7324-4155-91dd-2af3571d5c9b</vt:lpwstr>
  </property>
  <property fmtid="{D5CDD505-2E9C-101B-9397-08002B2CF9AE}" pid="9" name="MSIP_Label_30286cb9-b49f-4646-87a5-340028348160_ContentBits">
    <vt:lpwstr>1</vt:lpwstr>
  </property>
</Properties>
</file>