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60" r:id="rId3"/>
    <p:sldId id="264" r:id="rId4"/>
    <p:sldId id="266" r:id="rId5"/>
    <p:sldId id="269" r:id="rId6"/>
    <p:sldId id="267" r:id="rId7"/>
    <p:sldId id="262" r:id="rId8"/>
    <p:sldId id="270" r:id="rId9"/>
    <p:sldId id="271" r:id="rId10"/>
    <p:sldId id="272" r:id="rId11"/>
    <p:sldId id="27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BD469D-1645-4F2D-8695-6DF423469102}">
  <a:tblStyle styleId="{81BD469D-1645-4F2D-8695-6DF4234691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271a73f6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271a73f6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271a73f6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271a73f6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bb8aca98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bb8aca98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bb8aca985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bb8aca985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bb8aca985_2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bb8aca985_2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47517dc7c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47517dc7c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bb8aca985_2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bb8aca985_2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bb8aca985_2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fbb8aca985_2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271a73f6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271a73f6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271a73f6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0271a73f6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48444" y="2052900"/>
            <a:ext cx="6047100" cy="16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400" b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548444" y="4232325"/>
            <a:ext cx="6047100" cy="3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1548448" y="666825"/>
            <a:ext cx="3650100" cy="7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400" b="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/>
          <p:nvPr/>
        </p:nvSpPr>
        <p:spPr>
          <a:xfrm>
            <a:off x="650700" y="527825"/>
            <a:ext cx="7842600" cy="588000"/>
          </a:xfrm>
          <a:prstGeom prst="roundRect">
            <a:avLst>
              <a:gd name="adj" fmla="val 2835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 hasCustomPrompt="1"/>
          </p:nvPr>
        </p:nvSpPr>
        <p:spPr>
          <a:xfrm>
            <a:off x="771750" y="2448225"/>
            <a:ext cx="2301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1"/>
          </p:nvPr>
        </p:nvSpPr>
        <p:spPr>
          <a:xfrm>
            <a:off x="771750" y="3352725"/>
            <a:ext cx="23013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 idx="2" hasCustomPrompt="1"/>
          </p:nvPr>
        </p:nvSpPr>
        <p:spPr>
          <a:xfrm>
            <a:off x="6064475" y="2448225"/>
            <a:ext cx="2301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3"/>
          </p:nvPr>
        </p:nvSpPr>
        <p:spPr>
          <a:xfrm>
            <a:off x="6064475" y="3352725"/>
            <a:ext cx="23013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title" idx="4" hasCustomPrompt="1"/>
          </p:nvPr>
        </p:nvSpPr>
        <p:spPr>
          <a:xfrm>
            <a:off x="3421350" y="2448225"/>
            <a:ext cx="2301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5"/>
          </p:nvPr>
        </p:nvSpPr>
        <p:spPr>
          <a:xfrm>
            <a:off x="3421350" y="3352725"/>
            <a:ext cx="23013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title" idx="6"/>
          </p:nvPr>
        </p:nvSpPr>
        <p:spPr>
          <a:xfrm>
            <a:off x="1250100" y="578675"/>
            <a:ext cx="6643800" cy="4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7"/>
          </p:nvPr>
        </p:nvSpPr>
        <p:spPr>
          <a:xfrm>
            <a:off x="771750" y="1845063"/>
            <a:ext cx="2301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title" idx="8"/>
          </p:nvPr>
        </p:nvSpPr>
        <p:spPr>
          <a:xfrm>
            <a:off x="3421350" y="1845063"/>
            <a:ext cx="2301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 idx="9"/>
          </p:nvPr>
        </p:nvSpPr>
        <p:spPr>
          <a:xfrm>
            <a:off x="6064475" y="1845063"/>
            <a:ext cx="2301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/>
          <p:nvPr/>
        </p:nvSpPr>
        <p:spPr>
          <a:xfrm>
            <a:off x="1009200" y="1155900"/>
            <a:ext cx="7125600" cy="3508200"/>
          </a:xfrm>
          <a:prstGeom prst="roundRect">
            <a:avLst>
              <a:gd name="adj" fmla="val 52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650700" y="1194425"/>
            <a:ext cx="7842600" cy="3508200"/>
          </a:xfrm>
          <a:prstGeom prst="roundRect">
            <a:avLst>
              <a:gd name="adj" fmla="val 527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650700" y="527825"/>
            <a:ext cx="7842600" cy="588000"/>
          </a:xfrm>
          <a:prstGeom prst="roundRect">
            <a:avLst>
              <a:gd name="adj" fmla="val 2835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/>
          <p:nvPr/>
        </p:nvSpPr>
        <p:spPr>
          <a:xfrm>
            <a:off x="650700" y="1194425"/>
            <a:ext cx="7842600" cy="3508200"/>
          </a:xfrm>
          <a:prstGeom prst="roundRect">
            <a:avLst>
              <a:gd name="adj" fmla="val 527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650700" y="527825"/>
            <a:ext cx="7842600" cy="588000"/>
          </a:xfrm>
          <a:prstGeom prst="roundRect">
            <a:avLst>
              <a:gd name="adj" fmla="val 2835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250100" y="578675"/>
            <a:ext cx="6643800" cy="4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/>
          <p:nvPr/>
        </p:nvSpPr>
        <p:spPr>
          <a:xfrm>
            <a:off x="650700" y="527825"/>
            <a:ext cx="7842600" cy="588000"/>
          </a:xfrm>
          <a:prstGeom prst="roundRect">
            <a:avLst>
              <a:gd name="adj" fmla="val 2835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925950" y="1934525"/>
            <a:ext cx="3331500" cy="20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250100" y="578675"/>
            <a:ext cx="6643800" cy="4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SECTION_TITLE_AND_DESCRIPTION_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340000" y="1015800"/>
            <a:ext cx="446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2340000" y="2623350"/>
            <a:ext cx="44640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subTitle" idx="1"/>
          </p:nvPr>
        </p:nvSpPr>
        <p:spPr>
          <a:xfrm>
            <a:off x="1455050" y="2315950"/>
            <a:ext cx="2517900" cy="13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1243700" y="799500"/>
            <a:ext cx="29406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650700" y="527825"/>
            <a:ext cx="7842600" cy="588000"/>
          </a:xfrm>
          <a:prstGeom prst="roundRect">
            <a:avLst>
              <a:gd name="adj" fmla="val 2835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650700" y="1194425"/>
            <a:ext cx="7842600" cy="3508200"/>
          </a:xfrm>
          <a:prstGeom prst="roundRect">
            <a:avLst>
              <a:gd name="adj" fmla="val 527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44500" y="3184900"/>
            <a:ext cx="214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1"/>
          </p:nvPr>
        </p:nvSpPr>
        <p:spPr>
          <a:xfrm>
            <a:off x="1044500" y="3650213"/>
            <a:ext cx="21426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 idx="2"/>
          </p:nvPr>
        </p:nvSpPr>
        <p:spPr>
          <a:xfrm>
            <a:off x="3499700" y="3184900"/>
            <a:ext cx="214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3"/>
          </p:nvPr>
        </p:nvSpPr>
        <p:spPr>
          <a:xfrm>
            <a:off x="3499704" y="3650213"/>
            <a:ext cx="21426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 idx="4"/>
          </p:nvPr>
        </p:nvSpPr>
        <p:spPr>
          <a:xfrm>
            <a:off x="5956874" y="3184900"/>
            <a:ext cx="214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5"/>
          </p:nvPr>
        </p:nvSpPr>
        <p:spPr>
          <a:xfrm>
            <a:off x="5956882" y="3650213"/>
            <a:ext cx="21426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6"/>
          </p:nvPr>
        </p:nvSpPr>
        <p:spPr>
          <a:xfrm>
            <a:off x="1250100" y="578675"/>
            <a:ext cx="6643800" cy="4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/>
          <p:nvPr/>
        </p:nvSpPr>
        <p:spPr>
          <a:xfrm>
            <a:off x="650700" y="527825"/>
            <a:ext cx="7842600" cy="588000"/>
          </a:xfrm>
          <a:prstGeom prst="roundRect">
            <a:avLst>
              <a:gd name="adj" fmla="val 2835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650700" y="1194425"/>
            <a:ext cx="3882000" cy="3508200"/>
          </a:xfrm>
          <a:prstGeom prst="roundRect">
            <a:avLst>
              <a:gd name="adj" fmla="val 527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4611300" y="1194425"/>
            <a:ext cx="3882000" cy="3508200"/>
          </a:xfrm>
          <a:prstGeom prst="roundRect">
            <a:avLst>
              <a:gd name="adj" fmla="val 527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1391975" y="1548025"/>
            <a:ext cx="2397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1391975" y="1992632"/>
            <a:ext cx="23970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 idx="2"/>
          </p:nvPr>
        </p:nvSpPr>
        <p:spPr>
          <a:xfrm>
            <a:off x="5352575" y="1548025"/>
            <a:ext cx="2397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3"/>
          </p:nvPr>
        </p:nvSpPr>
        <p:spPr>
          <a:xfrm>
            <a:off x="5352575" y="1992636"/>
            <a:ext cx="23946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 idx="4"/>
          </p:nvPr>
        </p:nvSpPr>
        <p:spPr>
          <a:xfrm>
            <a:off x="1394425" y="3000375"/>
            <a:ext cx="2397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5"/>
          </p:nvPr>
        </p:nvSpPr>
        <p:spPr>
          <a:xfrm>
            <a:off x="1394425" y="3444982"/>
            <a:ext cx="23970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 idx="6"/>
          </p:nvPr>
        </p:nvSpPr>
        <p:spPr>
          <a:xfrm>
            <a:off x="5355025" y="3000375"/>
            <a:ext cx="2397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7"/>
          </p:nvPr>
        </p:nvSpPr>
        <p:spPr>
          <a:xfrm>
            <a:off x="5355100" y="3444986"/>
            <a:ext cx="23946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title" idx="8"/>
          </p:nvPr>
        </p:nvSpPr>
        <p:spPr>
          <a:xfrm>
            <a:off x="1250100" y="578675"/>
            <a:ext cx="6643800" cy="4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/>
          <p:nvPr/>
        </p:nvSpPr>
        <p:spPr>
          <a:xfrm>
            <a:off x="650700" y="527825"/>
            <a:ext cx="7842600" cy="588000"/>
          </a:xfrm>
          <a:prstGeom prst="roundRect">
            <a:avLst>
              <a:gd name="adj" fmla="val 2835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650700" y="1194425"/>
            <a:ext cx="7842600" cy="3508200"/>
          </a:xfrm>
          <a:prstGeom prst="roundRect">
            <a:avLst>
              <a:gd name="adj" fmla="val 527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905513" y="1784100"/>
            <a:ext cx="20457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905525" y="2178545"/>
            <a:ext cx="2045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 idx="2"/>
          </p:nvPr>
        </p:nvSpPr>
        <p:spPr>
          <a:xfrm>
            <a:off x="3549150" y="1784100"/>
            <a:ext cx="20457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3"/>
          </p:nvPr>
        </p:nvSpPr>
        <p:spPr>
          <a:xfrm>
            <a:off x="3549162" y="2178545"/>
            <a:ext cx="2045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4"/>
          </p:nvPr>
        </p:nvSpPr>
        <p:spPr>
          <a:xfrm>
            <a:off x="905513" y="3253674"/>
            <a:ext cx="20457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5"/>
          </p:nvPr>
        </p:nvSpPr>
        <p:spPr>
          <a:xfrm>
            <a:off x="905525" y="3679167"/>
            <a:ext cx="2045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title" idx="6"/>
          </p:nvPr>
        </p:nvSpPr>
        <p:spPr>
          <a:xfrm>
            <a:off x="3549150" y="3253674"/>
            <a:ext cx="20457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7"/>
          </p:nvPr>
        </p:nvSpPr>
        <p:spPr>
          <a:xfrm>
            <a:off x="3549162" y="3679167"/>
            <a:ext cx="2045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title" idx="8"/>
          </p:nvPr>
        </p:nvSpPr>
        <p:spPr>
          <a:xfrm>
            <a:off x="6192788" y="1784100"/>
            <a:ext cx="20457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9"/>
          </p:nvPr>
        </p:nvSpPr>
        <p:spPr>
          <a:xfrm>
            <a:off x="6192800" y="2178545"/>
            <a:ext cx="2045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 idx="13"/>
          </p:nvPr>
        </p:nvSpPr>
        <p:spPr>
          <a:xfrm>
            <a:off x="6192788" y="3253674"/>
            <a:ext cx="20457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14"/>
          </p:nvPr>
        </p:nvSpPr>
        <p:spPr>
          <a:xfrm>
            <a:off x="6192800" y="3679167"/>
            <a:ext cx="2045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title" idx="15"/>
          </p:nvPr>
        </p:nvSpPr>
        <p:spPr>
          <a:xfrm>
            <a:off x="1250100" y="578675"/>
            <a:ext cx="6643800" cy="4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Kanit"/>
              <a:buNone/>
              <a:defRPr sz="3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Kanit"/>
              <a:buNone/>
              <a:defRPr sz="3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Kanit"/>
              <a:buNone/>
              <a:defRPr sz="3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Kanit"/>
              <a:buNone/>
              <a:defRPr sz="3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Kanit"/>
              <a:buNone/>
              <a:defRPr sz="3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Kanit"/>
              <a:buNone/>
              <a:defRPr sz="3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Kanit"/>
              <a:buNone/>
              <a:defRPr sz="3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Kanit"/>
              <a:buNone/>
              <a:defRPr sz="3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Kanit"/>
              <a:buNone/>
              <a:defRPr sz="3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60" r:id="rId5"/>
    <p:sldLayoutId id="2147483662" r:id="rId6"/>
    <p:sldLayoutId id="2147483664" r:id="rId7"/>
    <p:sldLayoutId id="2147483666" r:id="rId8"/>
    <p:sldLayoutId id="2147483667" r:id="rId9"/>
    <p:sldLayoutId id="2147483668" r:id="rId10"/>
    <p:sldLayoutId id="2147483670" r:id="rId11"/>
    <p:sldLayoutId id="2147483671" r:id="rId12"/>
    <p:sldLayoutId id="214748367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/>
          <p:nvPr/>
        </p:nvSpPr>
        <p:spPr>
          <a:xfrm>
            <a:off x="1253688" y="4131075"/>
            <a:ext cx="6636600" cy="509700"/>
          </a:xfrm>
          <a:prstGeom prst="roundRect">
            <a:avLst>
              <a:gd name="adj" fmla="val 2898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subTitle" idx="1"/>
          </p:nvPr>
        </p:nvSpPr>
        <p:spPr>
          <a:xfrm>
            <a:off x="1548444" y="4232325"/>
            <a:ext cx="6047100" cy="3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Instructor: Ma’am Ma. Grace Carpizo</a:t>
            </a:r>
            <a:endParaRPr dirty="0"/>
          </a:p>
        </p:txBody>
      </p:sp>
      <p:sp>
        <p:nvSpPr>
          <p:cNvPr id="184" name="Google Shape;184;p30"/>
          <p:cNvSpPr/>
          <p:nvPr/>
        </p:nvSpPr>
        <p:spPr>
          <a:xfrm>
            <a:off x="1253675" y="1742686"/>
            <a:ext cx="6636600" cy="2219700"/>
          </a:xfrm>
          <a:prstGeom prst="roundRect">
            <a:avLst>
              <a:gd name="adj" fmla="val 848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0"/>
          <p:cNvSpPr/>
          <p:nvPr/>
        </p:nvSpPr>
        <p:spPr>
          <a:xfrm>
            <a:off x="1212748" y="502725"/>
            <a:ext cx="4321500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ctrTitle" idx="2"/>
          </p:nvPr>
        </p:nvSpPr>
        <p:spPr>
          <a:xfrm>
            <a:off x="1681938" y="666825"/>
            <a:ext cx="3650100" cy="7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Pitch Deck</a:t>
            </a:r>
            <a:endParaRPr dirty="0"/>
          </a:p>
        </p:txBody>
      </p:sp>
      <p:sp>
        <p:nvSpPr>
          <p:cNvPr id="188" name="Google Shape;188;p30"/>
          <p:cNvSpPr/>
          <p:nvPr/>
        </p:nvSpPr>
        <p:spPr>
          <a:xfrm>
            <a:off x="5721575" y="502725"/>
            <a:ext cx="2168700" cy="109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 dirty="0">
                <a:latin typeface="Abel"/>
              </a:rPr>
              <a:t>ITE 351</a:t>
            </a:r>
            <a:endParaRPr sz="2400" dirty="0">
              <a:latin typeface="Abe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A9E020-872A-4566-B838-E0F2F7E305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>
                <a:latin typeface="Abel"/>
              </a:rPr>
              <a:t>Team </a:t>
            </a:r>
            <a:r>
              <a:rPr lang="en-PH" dirty="0" err="1">
                <a:latin typeface="Abel"/>
              </a:rPr>
              <a:t>LinTech</a:t>
            </a:r>
            <a:endParaRPr lang="en-PH" dirty="0">
              <a:latin typeface="A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"/>
          <p:cNvSpPr txBox="1">
            <a:spLocks noGrp="1"/>
          </p:cNvSpPr>
          <p:nvPr>
            <p:ph type="title"/>
          </p:nvPr>
        </p:nvSpPr>
        <p:spPr>
          <a:xfrm>
            <a:off x="1250100" y="578675"/>
            <a:ext cx="6643800" cy="4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Raising Capital</a:t>
            </a:r>
            <a:endParaRPr dirty="0"/>
          </a:p>
        </p:txBody>
      </p:sp>
      <p:sp>
        <p:nvSpPr>
          <p:cNvPr id="394" name="Google Shape;394;p46"/>
          <p:cNvSpPr txBox="1"/>
          <p:nvPr/>
        </p:nvSpPr>
        <p:spPr>
          <a:xfrm>
            <a:off x="3926777" y="1799259"/>
            <a:ext cx="25056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Bootstrapping</a:t>
            </a:r>
            <a:endParaRPr sz="2600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97" name="Google Shape;397;p46"/>
          <p:cNvSpPr txBox="1"/>
          <p:nvPr/>
        </p:nvSpPr>
        <p:spPr>
          <a:xfrm>
            <a:off x="3926777" y="2712420"/>
            <a:ext cx="25056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Personal Funds</a:t>
            </a:r>
            <a:endParaRPr sz="2600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99" name="Google Shape;399;p46"/>
          <p:cNvSpPr txBox="1"/>
          <p:nvPr/>
        </p:nvSpPr>
        <p:spPr>
          <a:xfrm>
            <a:off x="3926777" y="3560025"/>
            <a:ext cx="25056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Family </a:t>
            </a:r>
            <a:endParaRPr sz="2600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01" name="Google Shape;401;p46"/>
          <p:cNvSpPr/>
          <p:nvPr/>
        </p:nvSpPr>
        <p:spPr>
          <a:xfrm>
            <a:off x="3190789" y="3546684"/>
            <a:ext cx="698100" cy="486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02" name="Google Shape;402;p46"/>
          <p:cNvSpPr/>
          <p:nvPr/>
        </p:nvSpPr>
        <p:spPr>
          <a:xfrm>
            <a:off x="3190789" y="1848334"/>
            <a:ext cx="698100" cy="486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03" name="Google Shape;403;p46"/>
          <p:cNvSpPr/>
          <p:nvPr/>
        </p:nvSpPr>
        <p:spPr>
          <a:xfrm>
            <a:off x="3190789" y="2697509"/>
            <a:ext cx="698100" cy="486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7"/>
          <p:cNvSpPr txBox="1">
            <a:spLocks noGrp="1"/>
          </p:cNvSpPr>
          <p:nvPr>
            <p:ph type="title"/>
          </p:nvPr>
        </p:nvSpPr>
        <p:spPr>
          <a:xfrm>
            <a:off x="1250100" y="578675"/>
            <a:ext cx="6643800" cy="4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159251-F73E-4D9E-85E1-CD8507083596}"/>
              </a:ext>
            </a:extLst>
          </p:cNvPr>
          <p:cNvSpPr txBox="1"/>
          <p:nvPr/>
        </p:nvSpPr>
        <p:spPr>
          <a:xfrm>
            <a:off x="2319373" y="1981231"/>
            <a:ext cx="49591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Abel"/>
              </a:rPr>
              <a:t>MMDG is simple but profitable.</a:t>
            </a:r>
            <a:br>
              <a:rPr lang="en-PH" dirty="0">
                <a:latin typeface="Abel"/>
              </a:rPr>
            </a:br>
            <a:endParaRPr lang="en-PH" dirty="0">
              <a:latin typeface="Abel"/>
            </a:endParaRPr>
          </a:p>
          <a:p>
            <a:r>
              <a:rPr lang="en-PH" dirty="0">
                <a:latin typeface="Abel"/>
              </a:rPr>
              <a:t>The MMDG management team is complete and equipped for the services that we offered.</a:t>
            </a:r>
          </a:p>
          <a:p>
            <a:endParaRPr lang="en-PH" dirty="0">
              <a:latin typeface="Abel"/>
            </a:endParaRPr>
          </a:p>
          <a:p>
            <a:r>
              <a:rPr lang="en-PH" dirty="0">
                <a:latin typeface="Abel"/>
              </a:rPr>
              <a:t>MMDG target customers are everywhere.</a:t>
            </a:r>
          </a:p>
          <a:p>
            <a:endParaRPr lang="en-PH" dirty="0">
              <a:latin typeface="Abel"/>
            </a:endParaRPr>
          </a:p>
          <a:p>
            <a:endParaRPr lang="en-PH" dirty="0">
              <a:latin typeface="A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/>
          <p:nvPr/>
        </p:nvSpPr>
        <p:spPr>
          <a:xfrm>
            <a:off x="636604" y="1194425"/>
            <a:ext cx="3882000" cy="3508200"/>
          </a:xfrm>
          <a:prstGeom prst="roundRect">
            <a:avLst>
              <a:gd name="adj" fmla="val 527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 txBox="1">
            <a:spLocks noGrp="1"/>
          </p:cNvSpPr>
          <p:nvPr>
            <p:ph type="body" idx="1"/>
          </p:nvPr>
        </p:nvSpPr>
        <p:spPr>
          <a:xfrm>
            <a:off x="991071" y="2364920"/>
            <a:ext cx="3047693" cy="19045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33333"/>
                </a:solidFill>
                <a:latin typeface="Open Sans" panose="020B0606030504020204" pitchFamily="34" charset="0"/>
              </a:rPr>
              <a:t>MSMEs closing and bankruptcy rates are still going high. </a:t>
            </a:r>
            <a:endParaRPr sz="2000" dirty="0"/>
          </a:p>
        </p:txBody>
      </p:sp>
      <p:sp>
        <p:nvSpPr>
          <p:cNvPr id="243" name="Google Shape;243;p34"/>
          <p:cNvSpPr txBox="1">
            <a:spLocks noGrp="1"/>
          </p:cNvSpPr>
          <p:nvPr>
            <p:ph type="title"/>
          </p:nvPr>
        </p:nvSpPr>
        <p:spPr>
          <a:xfrm>
            <a:off x="1250100" y="578675"/>
            <a:ext cx="6643800" cy="4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997424-7E36-4400-867F-50138E9A5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168" y="1194425"/>
            <a:ext cx="4641794" cy="3508200"/>
          </a:xfrm>
          <a:prstGeom prst="rect">
            <a:avLst/>
          </a:prstGeom>
          <a:effectLst>
            <a:softEdge rad="1016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1253700" y="798300"/>
            <a:ext cx="6636600" cy="1276800"/>
          </a:xfrm>
          <a:prstGeom prst="roundRect">
            <a:avLst>
              <a:gd name="adj" fmla="val 147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8"/>
          <p:cNvSpPr/>
          <p:nvPr/>
        </p:nvSpPr>
        <p:spPr>
          <a:xfrm>
            <a:off x="1253700" y="2231700"/>
            <a:ext cx="6636600" cy="2113500"/>
          </a:xfrm>
          <a:prstGeom prst="roundRect">
            <a:avLst>
              <a:gd name="adj" fmla="val 88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8"/>
          <p:cNvSpPr txBox="1">
            <a:spLocks noGrp="1"/>
          </p:cNvSpPr>
          <p:nvPr>
            <p:ph type="title"/>
          </p:nvPr>
        </p:nvSpPr>
        <p:spPr>
          <a:xfrm>
            <a:off x="2340000" y="1015800"/>
            <a:ext cx="446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294" name="Google Shape;294;p38"/>
          <p:cNvSpPr txBox="1">
            <a:spLocks noGrp="1"/>
          </p:cNvSpPr>
          <p:nvPr>
            <p:ph type="subTitle" idx="1"/>
          </p:nvPr>
        </p:nvSpPr>
        <p:spPr>
          <a:xfrm>
            <a:off x="2340000" y="2623350"/>
            <a:ext cx="4464000" cy="1330200"/>
          </a:xfrm>
          <a:prstGeom prst="rect">
            <a:avLst/>
          </a:prstGeom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PH" sz="1800" b="1" i="0" u="none" strike="noStrike" dirty="0">
                <a:solidFill>
                  <a:schemeClr val="bg1"/>
                </a:solidFill>
                <a:effectLst/>
              </a:rPr>
              <a:t>Business owners are struggling to market their businesses. 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/>
          <p:nvPr/>
        </p:nvSpPr>
        <p:spPr>
          <a:xfrm>
            <a:off x="1253700" y="2231700"/>
            <a:ext cx="6636600" cy="2113500"/>
          </a:xfrm>
          <a:prstGeom prst="roundRect">
            <a:avLst>
              <a:gd name="adj" fmla="val 88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40"/>
          <p:cNvSpPr/>
          <p:nvPr/>
        </p:nvSpPr>
        <p:spPr>
          <a:xfrm>
            <a:off x="1253700" y="798300"/>
            <a:ext cx="6636600" cy="1276800"/>
          </a:xfrm>
          <a:prstGeom prst="roundRect">
            <a:avLst>
              <a:gd name="adj" fmla="val 147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title"/>
          </p:nvPr>
        </p:nvSpPr>
        <p:spPr>
          <a:xfrm>
            <a:off x="2340000" y="1015800"/>
            <a:ext cx="446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2" name="Google Shape;312;p40"/>
          <p:cNvSpPr txBox="1">
            <a:spLocks noGrp="1"/>
          </p:cNvSpPr>
          <p:nvPr>
            <p:ph type="subTitle" idx="1"/>
          </p:nvPr>
        </p:nvSpPr>
        <p:spPr>
          <a:xfrm>
            <a:off x="2340000" y="2623350"/>
            <a:ext cx="4464000" cy="13302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Media Marketing</a:t>
            </a:r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"/>
          <p:cNvSpPr txBox="1">
            <a:spLocks noGrp="1"/>
          </p:cNvSpPr>
          <p:nvPr>
            <p:ph type="title" idx="15"/>
          </p:nvPr>
        </p:nvSpPr>
        <p:spPr>
          <a:xfrm>
            <a:off x="1250100" y="578675"/>
            <a:ext cx="6643800" cy="4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The Business</a:t>
            </a:r>
            <a:endParaRPr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AD2D58A-DD20-4EB5-8D19-B267D7EA4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725" y="821825"/>
            <a:ext cx="3530556" cy="40155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AB31DFB-038A-455B-A882-71EF032C4BFE}"/>
              </a:ext>
            </a:extLst>
          </p:cNvPr>
          <p:cNvSpPr txBox="1"/>
          <p:nvPr/>
        </p:nvSpPr>
        <p:spPr>
          <a:xfrm>
            <a:off x="6167195" y="1319319"/>
            <a:ext cx="185549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Abel"/>
              </a:rPr>
              <a:t>MMDG offers:</a:t>
            </a:r>
          </a:p>
          <a:p>
            <a:endParaRPr lang="en-PH" dirty="0">
              <a:latin typeface="Abel"/>
            </a:endParaRPr>
          </a:p>
          <a:p>
            <a:pPr marL="342900" lvl="0" indent="-342900" fontAlgn="base"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PH" sz="900" dirty="0">
                <a:solidFill>
                  <a:srgbClr val="000000"/>
                </a:solidFill>
                <a:effectLst/>
                <a:latin typeface="Abel"/>
                <a:ea typeface="Times New Roman" panose="02020603050405020304" pitchFamily="18" charset="0"/>
                <a:cs typeface="Times New Roman" panose="02020603050405020304" pitchFamily="18" charset="0"/>
              </a:rPr>
              <a:t>Commercial video (animated or recorded)</a:t>
            </a:r>
            <a:endParaRPr lang="en-PH" sz="900" dirty="0">
              <a:effectLst/>
              <a:latin typeface="Abe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PH" sz="900" dirty="0">
                <a:solidFill>
                  <a:srgbClr val="000000"/>
                </a:solidFill>
                <a:effectLst/>
                <a:latin typeface="Abel"/>
                <a:ea typeface="Times New Roman" panose="02020603050405020304" pitchFamily="18" charset="0"/>
                <a:cs typeface="Times New Roman" panose="02020603050405020304" pitchFamily="18" charset="0"/>
              </a:rPr>
              <a:t>Product photography</a:t>
            </a:r>
            <a:endParaRPr lang="en-PH" sz="900" dirty="0">
              <a:effectLst/>
              <a:latin typeface="Abe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PH" sz="900" dirty="0">
                <a:solidFill>
                  <a:srgbClr val="000000"/>
                </a:solidFill>
                <a:effectLst/>
                <a:latin typeface="Abel"/>
                <a:ea typeface="Times New Roman" panose="02020603050405020304" pitchFamily="18" charset="0"/>
                <a:cs typeface="Times New Roman" panose="02020603050405020304" pitchFamily="18" charset="0"/>
              </a:rPr>
              <a:t>Drawing (digital or any canvas)</a:t>
            </a:r>
            <a:endParaRPr lang="en-PH" sz="900" dirty="0">
              <a:effectLst/>
              <a:latin typeface="Abe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PH" sz="900" dirty="0">
                <a:solidFill>
                  <a:srgbClr val="000000"/>
                </a:solidFill>
                <a:effectLst/>
                <a:latin typeface="Abel"/>
                <a:ea typeface="Times New Roman" panose="02020603050405020304" pitchFamily="18" charset="0"/>
                <a:cs typeface="Times New Roman" panose="02020603050405020304" pitchFamily="18" charset="0"/>
              </a:rPr>
              <a:t>Banner or tarpaulin designing</a:t>
            </a:r>
            <a:endParaRPr lang="en-PH" sz="900" dirty="0">
              <a:effectLst/>
              <a:latin typeface="Abe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PH" sz="900" dirty="0">
                <a:solidFill>
                  <a:srgbClr val="000000"/>
                </a:solidFill>
                <a:effectLst/>
                <a:latin typeface="Abel"/>
                <a:ea typeface="Times New Roman" panose="02020603050405020304" pitchFamily="18" charset="0"/>
                <a:cs typeface="Times New Roman" panose="02020603050405020304" pitchFamily="18" charset="0"/>
              </a:rPr>
              <a:t>Logo Making</a:t>
            </a:r>
            <a:endParaRPr lang="en-PH" sz="900" dirty="0">
              <a:effectLst/>
              <a:latin typeface="Abe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PH" sz="900" dirty="0">
                <a:solidFill>
                  <a:srgbClr val="000000"/>
                </a:solidFill>
                <a:effectLst/>
                <a:latin typeface="Abel"/>
                <a:ea typeface="Times New Roman" panose="02020603050405020304" pitchFamily="18" charset="0"/>
                <a:cs typeface="Times New Roman" panose="02020603050405020304" pitchFamily="18" charset="0"/>
              </a:rPr>
              <a:t>Social media platforms making and admin</a:t>
            </a:r>
            <a:endParaRPr lang="en-PH" sz="900" dirty="0">
              <a:effectLst/>
              <a:latin typeface="Abe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PH" sz="900" dirty="0">
                <a:solidFill>
                  <a:srgbClr val="000000"/>
                </a:solidFill>
                <a:effectLst/>
                <a:latin typeface="Abel"/>
                <a:ea typeface="Times New Roman" panose="02020603050405020304" pitchFamily="18" charset="0"/>
                <a:cs typeface="Times New Roman" panose="02020603050405020304" pitchFamily="18" charset="0"/>
              </a:rPr>
              <a:t>T-shirts designing</a:t>
            </a:r>
            <a:endParaRPr lang="en-PH" sz="900" dirty="0">
              <a:effectLst/>
              <a:latin typeface="Abe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PH" sz="900" dirty="0">
                <a:solidFill>
                  <a:srgbClr val="000000"/>
                </a:solidFill>
                <a:effectLst/>
                <a:latin typeface="Abel"/>
                <a:ea typeface="Times New Roman" panose="02020603050405020304" pitchFamily="18" charset="0"/>
                <a:cs typeface="Times New Roman" panose="02020603050405020304" pitchFamily="18" charset="0"/>
              </a:rPr>
              <a:t>Sticker designing</a:t>
            </a:r>
            <a:endParaRPr lang="en-PH" sz="900" dirty="0">
              <a:effectLst/>
              <a:latin typeface="Abe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PH" sz="900" dirty="0">
                <a:solidFill>
                  <a:srgbClr val="000000"/>
                </a:solidFill>
                <a:effectLst/>
                <a:latin typeface="Abel"/>
                <a:ea typeface="Times New Roman" panose="02020603050405020304" pitchFamily="18" charset="0"/>
                <a:cs typeface="Times New Roman" panose="02020603050405020304" pitchFamily="18" charset="0"/>
              </a:rPr>
              <a:t>Other media art (digital or canvas)</a:t>
            </a:r>
            <a:endParaRPr lang="en-PH" sz="900" dirty="0">
              <a:effectLst/>
              <a:latin typeface="Abe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PH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554926-52F6-493E-9423-6C95D1EB9934}"/>
              </a:ext>
            </a:extLst>
          </p:cNvPr>
          <p:cNvSpPr txBox="1"/>
          <p:nvPr/>
        </p:nvSpPr>
        <p:spPr>
          <a:xfrm>
            <a:off x="900554" y="1409249"/>
            <a:ext cx="2189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b="1" dirty="0">
                <a:latin typeface="Abel"/>
              </a:rPr>
              <a:t>Business Form</a:t>
            </a:r>
            <a:endParaRPr lang="en-PH" sz="1200" b="1" dirty="0">
              <a:latin typeface="Abel"/>
            </a:endParaRPr>
          </a:p>
          <a:p>
            <a:r>
              <a:rPr lang="en-PH" sz="1200" dirty="0">
                <a:latin typeface="Abel"/>
              </a:rPr>
              <a:t> </a:t>
            </a:r>
          </a:p>
          <a:p>
            <a:r>
              <a:rPr lang="en-PH" sz="1200" dirty="0">
                <a:latin typeface="Abel"/>
              </a:rPr>
              <a:t>General Partnership. </a:t>
            </a:r>
            <a:endParaRPr lang="en-PH" sz="1000" dirty="0">
              <a:latin typeface="Abe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22FFE8-DCEC-4317-AAC9-0CF937E35611}"/>
              </a:ext>
            </a:extLst>
          </p:cNvPr>
          <p:cNvSpPr txBox="1"/>
          <p:nvPr/>
        </p:nvSpPr>
        <p:spPr>
          <a:xfrm>
            <a:off x="833314" y="2471305"/>
            <a:ext cx="2542967" cy="219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PH" sz="1200" b="1" dirty="0">
                <a:solidFill>
                  <a:srgbClr val="000000"/>
                </a:solidFill>
                <a:effectLst/>
                <a:latin typeface="Abel"/>
                <a:ea typeface="Times New Roman" panose="02020603050405020304" pitchFamily="18" charset="0"/>
                <a:cs typeface="Times New Roman" panose="02020603050405020304" pitchFamily="18" charset="0"/>
              </a:rPr>
              <a:t>Company Description</a:t>
            </a:r>
            <a:endParaRPr lang="en-PH" sz="1200" dirty="0">
              <a:effectLst/>
              <a:latin typeface="Abe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PH" sz="1200" dirty="0">
                <a:solidFill>
                  <a:srgbClr val="000000"/>
                </a:solidFill>
                <a:effectLst/>
                <a:latin typeface="Abel"/>
                <a:ea typeface="Times New Roman" panose="02020603050405020304" pitchFamily="18" charset="0"/>
                <a:cs typeface="Times New Roman" panose="02020603050405020304" pitchFamily="18" charset="0"/>
              </a:rPr>
              <a:t>Within this global economy, small and medium-scale businesses need the right information and the right contacts for access and success. Media Mastery Digital Group offers all elements of entertainment in your product or service. </a:t>
            </a:r>
            <a:endParaRPr lang="en-PH" sz="1200" dirty="0">
              <a:effectLst/>
              <a:latin typeface="Abe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PH" sz="1200" dirty="0">
                <a:solidFill>
                  <a:srgbClr val="000000"/>
                </a:solidFill>
                <a:effectLst/>
                <a:latin typeface="Abel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PH" sz="1200" dirty="0">
              <a:effectLst/>
              <a:latin typeface="Abe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>
            <a:spLocks noGrp="1"/>
          </p:cNvSpPr>
          <p:nvPr>
            <p:ph type="title"/>
          </p:nvPr>
        </p:nvSpPr>
        <p:spPr>
          <a:xfrm>
            <a:off x="1391975" y="1548025"/>
            <a:ext cx="2397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</a:t>
            </a:r>
            <a:endParaRPr/>
          </a:p>
        </p:txBody>
      </p:sp>
      <p:sp>
        <p:nvSpPr>
          <p:cNvPr id="318" name="Google Shape;318;p41"/>
          <p:cNvSpPr txBox="1">
            <a:spLocks noGrp="1"/>
          </p:cNvSpPr>
          <p:nvPr>
            <p:ph type="subTitle" idx="1"/>
          </p:nvPr>
        </p:nvSpPr>
        <p:spPr>
          <a:xfrm>
            <a:off x="1485418" y="2019304"/>
            <a:ext cx="2686115" cy="884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Skilled Employees</a:t>
            </a:r>
          </a:p>
          <a:p>
            <a:pPr marL="171450" lvl="0" indent="-171450" algn="l">
              <a:spcBef>
                <a:spcPts val="65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  <a:tabLst>
                <a:tab pos="111125" algn="l"/>
              </a:tabLst>
            </a:pPr>
            <a:r>
              <a:rPr lang="en-PH" sz="1200" dirty="0">
                <a:effectLst/>
                <a:ea typeface="Calibri" panose="020F0502020204030204" pitchFamily="34" charset="0"/>
              </a:rPr>
              <a:t>Providing Excellent Customer Service</a:t>
            </a:r>
          </a:p>
          <a:p>
            <a:pPr marL="171450" lvl="0" indent="-171450" algn="l">
              <a:buSzPts val="1100"/>
              <a:buFont typeface="Arial" panose="020B0604020202020204" pitchFamily="34" charset="0"/>
              <a:buChar char="•"/>
              <a:tabLst>
                <a:tab pos="111125" algn="l"/>
              </a:tabLst>
            </a:pPr>
            <a:r>
              <a:rPr lang="en-US" sz="1200" dirty="0">
                <a:effectLst/>
                <a:ea typeface="Calibri" panose="020F0502020204030204" pitchFamily="34" charset="0"/>
              </a:rPr>
              <a:t>Employees</a:t>
            </a:r>
            <a:r>
              <a:rPr lang="en-US" sz="1200" spc="-10" dirty="0">
                <a:effectLst/>
                <a:ea typeface="Calibri" panose="020F0502020204030204" pitchFamily="34" charset="0"/>
              </a:rPr>
              <a:t> </a:t>
            </a:r>
            <a:r>
              <a:rPr lang="en-US" sz="1200" dirty="0">
                <a:effectLst/>
                <a:ea typeface="Calibri" panose="020F0502020204030204" pitchFamily="34" charset="0"/>
              </a:rPr>
              <a:t>are</a:t>
            </a:r>
            <a:r>
              <a:rPr lang="en-US" sz="1200" spc="-20" dirty="0">
                <a:effectLst/>
                <a:ea typeface="Calibri" panose="020F0502020204030204" pitchFamily="34" charset="0"/>
              </a:rPr>
              <a:t> </a:t>
            </a:r>
            <a:r>
              <a:rPr lang="en-US" sz="1200" dirty="0">
                <a:effectLst/>
                <a:ea typeface="Calibri" panose="020F0502020204030204" pitchFamily="34" charset="0"/>
              </a:rPr>
              <a:t>Adaptive</a:t>
            </a:r>
            <a:endParaRPr lang="en-PH" sz="1200" dirty="0">
              <a:effectLst/>
              <a:ea typeface="Calibri" panose="020F0502020204030204" pitchFamily="34" charset="0"/>
            </a:endParaRPr>
          </a:p>
          <a:p>
            <a:pPr marL="171450" lvl="0" indent="-171450" algn="l">
              <a:buSzPts val="1100"/>
              <a:buFont typeface="Arial" panose="020B0604020202020204" pitchFamily="34" charset="0"/>
              <a:buChar char="•"/>
              <a:tabLst>
                <a:tab pos="111125" algn="l"/>
              </a:tabLst>
            </a:pPr>
            <a:r>
              <a:rPr lang="en-PH" sz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Personnel with Technical Expertise</a:t>
            </a:r>
            <a:endParaRPr lang="en-PH" sz="12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9" name="Google Shape;319;p41"/>
          <p:cNvSpPr txBox="1">
            <a:spLocks noGrp="1"/>
          </p:cNvSpPr>
          <p:nvPr>
            <p:ph type="title" idx="2"/>
          </p:nvPr>
        </p:nvSpPr>
        <p:spPr>
          <a:xfrm>
            <a:off x="5352575" y="1548025"/>
            <a:ext cx="2397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Weaknesses</a:t>
            </a:r>
            <a:endParaRPr/>
          </a:p>
        </p:txBody>
      </p:sp>
      <p:sp>
        <p:nvSpPr>
          <p:cNvPr id="320" name="Google Shape;320;p41"/>
          <p:cNvSpPr txBox="1">
            <a:spLocks noGrp="1"/>
          </p:cNvSpPr>
          <p:nvPr>
            <p:ph type="subTitle" idx="3"/>
          </p:nvPr>
        </p:nvSpPr>
        <p:spPr>
          <a:xfrm>
            <a:off x="5905498" y="1978707"/>
            <a:ext cx="2244010" cy="924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>
              <a:buSzPts val="1100"/>
              <a:buFont typeface="Arial" panose="020B0604020202020204" pitchFamily="34" charset="0"/>
              <a:buChar char="•"/>
              <a:tabLst>
                <a:tab pos="111125" algn="l"/>
              </a:tabLst>
            </a:pPr>
            <a:r>
              <a:rPr lang="en-PH" sz="1200" dirty="0">
                <a:effectLst/>
                <a:ea typeface="Calibri" panose="020F0502020204030204" pitchFamily="34" charset="0"/>
              </a:rPr>
              <a:t>Limited spending</a:t>
            </a:r>
            <a:endParaRPr lang="en-PH" sz="1200" dirty="0">
              <a:ea typeface="Calibri" panose="020F0502020204030204" pitchFamily="34" charset="0"/>
            </a:endParaRPr>
          </a:p>
          <a:p>
            <a:pPr marL="171450" lvl="0" indent="-171450" algn="l">
              <a:buSzPts val="1100"/>
              <a:buFont typeface="Arial" panose="020B0604020202020204" pitchFamily="34" charset="0"/>
              <a:buChar char="•"/>
              <a:tabLst>
                <a:tab pos="111125" algn="l"/>
              </a:tabLst>
            </a:pPr>
            <a:r>
              <a:rPr lang="en-US" sz="1200" dirty="0">
                <a:effectLst/>
                <a:ea typeface="Calibri" panose="020F0502020204030204" pitchFamily="34" charset="0"/>
              </a:rPr>
              <a:t>Less</a:t>
            </a:r>
            <a:r>
              <a:rPr lang="en-US" sz="1200" spc="-15" dirty="0">
                <a:effectLst/>
                <a:ea typeface="Calibri" panose="020F0502020204030204" pitchFamily="34" charset="0"/>
              </a:rPr>
              <a:t> </a:t>
            </a:r>
            <a:r>
              <a:rPr lang="en-US" sz="1200" dirty="0">
                <a:effectLst/>
                <a:ea typeface="Calibri" panose="020F0502020204030204" pitchFamily="34" charset="0"/>
              </a:rPr>
              <a:t>Popularity</a:t>
            </a:r>
            <a:endParaRPr lang="en-PH" sz="1200" dirty="0">
              <a:effectLst/>
              <a:ea typeface="Calibri" panose="020F0502020204030204" pitchFamily="34" charset="0"/>
            </a:endParaRPr>
          </a:p>
        </p:txBody>
      </p:sp>
      <p:sp>
        <p:nvSpPr>
          <p:cNvPr id="321" name="Google Shape;321;p41"/>
          <p:cNvSpPr txBox="1">
            <a:spLocks noGrp="1"/>
          </p:cNvSpPr>
          <p:nvPr>
            <p:ph type="title" idx="4"/>
          </p:nvPr>
        </p:nvSpPr>
        <p:spPr>
          <a:xfrm>
            <a:off x="1394425" y="3000375"/>
            <a:ext cx="2397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Opportunities</a:t>
            </a:r>
            <a:endParaRPr dirty="0"/>
          </a:p>
        </p:txBody>
      </p:sp>
      <p:sp>
        <p:nvSpPr>
          <p:cNvPr id="322" name="Google Shape;322;p41"/>
          <p:cNvSpPr txBox="1">
            <a:spLocks noGrp="1"/>
          </p:cNvSpPr>
          <p:nvPr>
            <p:ph type="subTitle" idx="5"/>
          </p:nvPr>
        </p:nvSpPr>
        <p:spPr>
          <a:xfrm>
            <a:off x="1394425" y="3444982"/>
            <a:ext cx="2465858" cy="1247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Businesses (product or service) New or Old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Rise for the Needs of our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2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Social Media Era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Events a</a:t>
            </a:r>
            <a:r>
              <a:rPr lang="en-PH" sz="12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nd Occasions</a:t>
            </a:r>
            <a:endParaRPr lang="en-PH" sz="12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PH" sz="12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" name="Google Shape;323;p41"/>
          <p:cNvSpPr txBox="1">
            <a:spLocks noGrp="1"/>
          </p:cNvSpPr>
          <p:nvPr>
            <p:ph type="title" idx="6"/>
          </p:nvPr>
        </p:nvSpPr>
        <p:spPr>
          <a:xfrm>
            <a:off x="5355025" y="3000375"/>
            <a:ext cx="2397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Threats</a:t>
            </a:r>
            <a:endParaRPr dirty="0"/>
          </a:p>
        </p:txBody>
      </p:sp>
      <p:sp>
        <p:nvSpPr>
          <p:cNvPr id="324" name="Google Shape;324;p41"/>
          <p:cNvSpPr txBox="1">
            <a:spLocks noGrp="1"/>
          </p:cNvSpPr>
          <p:nvPr>
            <p:ph type="subTitle" idx="7"/>
          </p:nvPr>
        </p:nvSpPr>
        <p:spPr>
          <a:xfrm>
            <a:off x="5355100" y="3444986"/>
            <a:ext cx="23946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Competitors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Natural Disasters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p41"/>
          <p:cNvSpPr txBox="1">
            <a:spLocks noGrp="1"/>
          </p:cNvSpPr>
          <p:nvPr>
            <p:ph type="title" idx="8"/>
          </p:nvPr>
        </p:nvSpPr>
        <p:spPr>
          <a:xfrm>
            <a:off x="1250100" y="578675"/>
            <a:ext cx="6643800" cy="4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title"/>
          </p:nvPr>
        </p:nvSpPr>
        <p:spPr>
          <a:xfrm>
            <a:off x="1044500" y="3184900"/>
            <a:ext cx="214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Doe</a:t>
            </a:r>
            <a:endParaRPr/>
          </a:p>
        </p:txBody>
      </p:sp>
      <p:sp>
        <p:nvSpPr>
          <p:cNvPr id="263" name="Google Shape;263;p36"/>
          <p:cNvSpPr txBox="1">
            <a:spLocks noGrp="1"/>
          </p:cNvSpPr>
          <p:nvPr>
            <p:ph type="subTitle" idx="1"/>
          </p:nvPr>
        </p:nvSpPr>
        <p:spPr>
          <a:xfrm>
            <a:off x="1044500" y="3650213"/>
            <a:ext cx="21426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speak a bit about this person here</a:t>
            </a:r>
            <a:endParaRPr/>
          </a:p>
        </p:txBody>
      </p:sp>
      <p:sp>
        <p:nvSpPr>
          <p:cNvPr id="264" name="Google Shape;264;p36"/>
          <p:cNvSpPr txBox="1">
            <a:spLocks noGrp="1"/>
          </p:cNvSpPr>
          <p:nvPr>
            <p:ph type="title" idx="2"/>
          </p:nvPr>
        </p:nvSpPr>
        <p:spPr>
          <a:xfrm>
            <a:off x="3499700" y="3184900"/>
            <a:ext cx="214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 Jimmy</a:t>
            </a:r>
            <a:endParaRPr/>
          </a:p>
        </p:txBody>
      </p:sp>
      <p:sp>
        <p:nvSpPr>
          <p:cNvPr id="265" name="Google Shape;265;p36"/>
          <p:cNvSpPr txBox="1">
            <a:spLocks noGrp="1"/>
          </p:cNvSpPr>
          <p:nvPr>
            <p:ph type="subTitle" idx="3"/>
          </p:nvPr>
        </p:nvSpPr>
        <p:spPr>
          <a:xfrm>
            <a:off x="3499704" y="3650213"/>
            <a:ext cx="21426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speak a bit about this person here</a:t>
            </a:r>
            <a:endParaRPr/>
          </a:p>
        </p:txBody>
      </p:sp>
      <p:sp>
        <p:nvSpPr>
          <p:cNvPr id="266" name="Google Shape;266;p36"/>
          <p:cNvSpPr txBox="1">
            <a:spLocks noGrp="1"/>
          </p:cNvSpPr>
          <p:nvPr>
            <p:ph type="title" idx="4"/>
          </p:nvPr>
        </p:nvSpPr>
        <p:spPr>
          <a:xfrm>
            <a:off x="5956874" y="3184900"/>
            <a:ext cx="214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Bones</a:t>
            </a:r>
            <a:endParaRPr/>
          </a:p>
        </p:txBody>
      </p:sp>
      <p:sp>
        <p:nvSpPr>
          <p:cNvPr id="267" name="Google Shape;267;p36"/>
          <p:cNvSpPr txBox="1">
            <a:spLocks noGrp="1"/>
          </p:cNvSpPr>
          <p:nvPr>
            <p:ph type="subTitle" idx="5"/>
          </p:nvPr>
        </p:nvSpPr>
        <p:spPr>
          <a:xfrm>
            <a:off x="5956882" y="3650213"/>
            <a:ext cx="21426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speak a bit about this person here</a:t>
            </a:r>
            <a:endParaRPr/>
          </a:p>
        </p:txBody>
      </p:sp>
      <p:sp>
        <p:nvSpPr>
          <p:cNvPr id="268" name="Google Shape;268;p36"/>
          <p:cNvSpPr txBox="1">
            <a:spLocks noGrp="1"/>
          </p:cNvSpPr>
          <p:nvPr>
            <p:ph type="title" idx="6"/>
          </p:nvPr>
        </p:nvSpPr>
        <p:spPr>
          <a:xfrm>
            <a:off x="1250100" y="578675"/>
            <a:ext cx="6643800" cy="4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Management Team/Employees</a:t>
            </a:r>
            <a:endParaRPr dirty="0"/>
          </a:p>
        </p:txBody>
      </p:sp>
      <p:pic>
        <p:nvPicPr>
          <p:cNvPr id="269" name="Google Shape;269;p36"/>
          <p:cNvPicPr preferRelativeResize="0"/>
          <p:nvPr/>
        </p:nvPicPr>
        <p:blipFill rotWithShape="1">
          <a:blip r:embed="rId3">
            <a:alphaModFix/>
          </a:blip>
          <a:srcRect t="-710" b="40484"/>
          <a:stretch/>
        </p:blipFill>
        <p:spPr>
          <a:xfrm>
            <a:off x="1376600" y="1805423"/>
            <a:ext cx="1478400" cy="1335900"/>
          </a:xfrm>
          <a:prstGeom prst="roundRect">
            <a:avLst>
              <a:gd name="adj" fmla="val 697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0" name="Google Shape;270;p36"/>
          <p:cNvPicPr preferRelativeResize="0"/>
          <p:nvPr/>
        </p:nvPicPr>
        <p:blipFill rotWithShape="1">
          <a:blip r:embed="rId4">
            <a:alphaModFix/>
          </a:blip>
          <a:srcRect t="2722" b="37051"/>
          <a:stretch/>
        </p:blipFill>
        <p:spPr>
          <a:xfrm>
            <a:off x="3928700" y="1805423"/>
            <a:ext cx="1478400" cy="1335900"/>
          </a:xfrm>
          <a:prstGeom prst="roundRect">
            <a:avLst>
              <a:gd name="adj" fmla="val 697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1" name="Google Shape;271;p36"/>
          <p:cNvPicPr preferRelativeResize="0"/>
          <p:nvPr/>
        </p:nvPicPr>
        <p:blipFill rotWithShape="1">
          <a:blip r:embed="rId5">
            <a:alphaModFix/>
          </a:blip>
          <a:srcRect l="60036" t="6967" b="38852"/>
          <a:stretch/>
        </p:blipFill>
        <p:spPr>
          <a:xfrm>
            <a:off x="6288975" y="1805423"/>
            <a:ext cx="1478400" cy="1335900"/>
          </a:xfrm>
          <a:prstGeom prst="roundRect">
            <a:avLst>
              <a:gd name="adj" fmla="val 697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/>
          <p:nvPr/>
        </p:nvSpPr>
        <p:spPr>
          <a:xfrm>
            <a:off x="3286500" y="1194425"/>
            <a:ext cx="2571000" cy="3421500"/>
          </a:xfrm>
          <a:prstGeom prst="roundRect">
            <a:avLst>
              <a:gd name="adj" fmla="val 740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4"/>
          <p:cNvSpPr/>
          <p:nvPr/>
        </p:nvSpPr>
        <p:spPr>
          <a:xfrm>
            <a:off x="666450" y="1194425"/>
            <a:ext cx="2556300" cy="3421500"/>
          </a:xfrm>
          <a:prstGeom prst="roundRect">
            <a:avLst>
              <a:gd name="adj" fmla="val 740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4"/>
          <p:cNvSpPr/>
          <p:nvPr/>
        </p:nvSpPr>
        <p:spPr>
          <a:xfrm>
            <a:off x="5921250" y="1194425"/>
            <a:ext cx="2556300" cy="3421500"/>
          </a:xfrm>
          <a:prstGeom prst="roundRect">
            <a:avLst>
              <a:gd name="adj" fmla="val 740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4"/>
          <p:cNvSpPr txBox="1">
            <a:spLocks noGrp="1"/>
          </p:cNvSpPr>
          <p:nvPr>
            <p:ph type="subTitle" idx="1"/>
          </p:nvPr>
        </p:nvSpPr>
        <p:spPr>
          <a:xfrm>
            <a:off x="778225" y="1659445"/>
            <a:ext cx="2294825" cy="331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Depends on the duration and elements of the video: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PH" sz="11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PH" sz="11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PH" sz="11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PH" sz="11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PH" sz="11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PH" sz="11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364" name="Google Shape;364;p44"/>
          <p:cNvSpPr txBox="1">
            <a:spLocks noGrp="1"/>
          </p:cNvSpPr>
          <p:nvPr>
            <p:ph type="title" idx="2"/>
          </p:nvPr>
        </p:nvSpPr>
        <p:spPr>
          <a:xfrm>
            <a:off x="5722650" y="1765085"/>
            <a:ext cx="3021847" cy="806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 dirty="0">
                <a:solidFill>
                  <a:schemeClr val="bg1"/>
                </a:solidFill>
                <a:effectLst/>
                <a:latin typeface="Abel"/>
                <a:ea typeface="Times New Roman" panose="02020603050405020304" pitchFamily="18" charset="0"/>
              </a:rPr>
              <a:t>₱100- ₱ 1,500</a:t>
            </a:r>
            <a:endParaRPr lang="en-PH" sz="2400" dirty="0"/>
          </a:p>
        </p:txBody>
      </p:sp>
      <p:sp>
        <p:nvSpPr>
          <p:cNvPr id="365" name="Google Shape;365;p44"/>
          <p:cNvSpPr txBox="1">
            <a:spLocks noGrp="1"/>
          </p:cNvSpPr>
          <p:nvPr>
            <p:ph type="subTitle" idx="3"/>
          </p:nvPr>
        </p:nvSpPr>
        <p:spPr>
          <a:xfrm>
            <a:off x="6082923" y="2353085"/>
            <a:ext cx="23013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Depends on customization request</a:t>
            </a:r>
          </a:p>
        </p:txBody>
      </p:sp>
      <p:sp>
        <p:nvSpPr>
          <p:cNvPr id="366" name="Google Shape;366;p44"/>
          <p:cNvSpPr txBox="1">
            <a:spLocks noGrp="1"/>
          </p:cNvSpPr>
          <p:nvPr>
            <p:ph type="title" idx="4"/>
          </p:nvPr>
        </p:nvSpPr>
        <p:spPr>
          <a:xfrm>
            <a:off x="3421350" y="2247991"/>
            <a:ext cx="2301300" cy="1500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dirty="0">
                <a:solidFill>
                  <a:schemeClr val="bg1"/>
                </a:solidFill>
                <a:effectLst/>
                <a:latin typeface="Abel"/>
                <a:ea typeface="Times New Roman" panose="02020603050405020304" pitchFamily="18" charset="0"/>
              </a:rPr>
              <a:t>Per-Image   </a:t>
            </a:r>
            <a:br>
              <a:rPr lang="en-PH" sz="1800" dirty="0">
                <a:solidFill>
                  <a:schemeClr val="bg1"/>
                </a:solidFill>
                <a:effectLst/>
                <a:latin typeface="Abel"/>
                <a:ea typeface="Times New Roman" panose="02020603050405020304" pitchFamily="18" charset="0"/>
              </a:rPr>
            </a:br>
            <a:r>
              <a:rPr lang="en-PH" sz="1800" dirty="0">
                <a:solidFill>
                  <a:schemeClr val="bg1"/>
                </a:solidFill>
                <a:effectLst/>
                <a:latin typeface="Abel"/>
                <a:ea typeface="Times New Roman" panose="02020603050405020304" pitchFamily="18" charset="0"/>
              </a:rPr>
              <a:t>(₱20 to ₱200, depending on the quality and difficulty to take the shot)</a:t>
            </a:r>
            <a:endParaRPr dirty="0">
              <a:solidFill>
                <a:schemeClr val="bg1"/>
              </a:solidFill>
              <a:latin typeface="Abel"/>
            </a:endParaRPr>
          </a:p>
        </p:txBody>
      </p:sp>
      <p:sp>
        <p:nvSpPr>
          <p:cNvPr id="368" name="Google Shape;368;p44"/>
          <p:cNvSpPr txBox="1">
            <a:spLocks noGrp="1"/>
          </p:cNvSpPr>
          <p:nvPr>
            <p:ph type="title" idx="6"/>
          </p:nvPr>
        </p:nvSpPr>
        <p:spPr>
          <a:xfrm>
            <a:off x="1250100" y="578675"/>
            <a:ext cx="6643800" cy="4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Sample Pricing</a:t>
            </a:r>
            <a:endParaRPr dirty="0"/>
          </a:p>
        </p:txBody>
      </p:sp>
      <p:sp>
        <p:nvSpPr>
          <p:cNvPr id="369" name="Google Shape;369;p44"/>
          <p:cNvSpPr txBox="1">
            <a:spLocks noGrp="1"/>
          </p:cNvSpPr>
          <p:nvPr>
            <p:ph type="title" idx="7"/>
          </p:nvPr>
        </p:nvSpPr>
        <p:spPr>
          <a:xfrm>
            <a:off x="821409" y="1477879"/>
            <a:ext cx="2294825" cy="3313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Abel"/>
              </a:rPr>
              <a:t>Commercial Video (Recorded)</a:t>
            </a:r>
            <a:endParaRPr sz="1800" b="1" dirty="0">
              <a:latin typeface="Abel"/>
            </a:endParaRPr>
          </a:p>
        </p:txBody>
      </p:sp>
      <p:sp>
        <p:nvSpPr>
          <p:cNvPr id="370" name="Google Shape;370;p44"/>
          <p:cNvSpPr txBox="1">
            <a:spLocks noGrp="1"/>
          </p:cNvSpPr>
          <p:nvPr>
            <p:ph type="title" idx="8"/>
          </p:nvPr>
        </p:nvSpPr>
        <p:spPr>
          <a:xfrm>
            <a:off x="3389279" y="1581213"/>
            <a:ext cx="2301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bel"/>
              </a:rPr>
              <a:t>Product Photography</a:t>
            </a:r>
            <a:endParaRPr dirty="0">
              <a:latin typeface="Abel"/>
            </a:endParaRPr>
          </a:p>
        </p:txBody>
      </p:sp>
      <p:sp>
        <p:nvSpPr>
          <p:cNvPr id="371" name="Google Shape;371;p44"/>
          <p:cNvSpPr txBox="1">
            <a:spLocks noGrp="1"/>
          </p:cNvSpPr>
          <p:nvPr>
            <p:ph type="title" idx="9"/>
          </p:nvPr>
        </p:nvSpPr>
        <p:spPr>
          <a:xfrm>
            <a:off x="6064475" y="1252486"/>
            <a:ext cx="2301300" cy="5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Logo Making</a:t>
            </a:r>
            <a:endParaRPr b="1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C93DF20-DC3F-4ACD-AC1F-2CDED4EB1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644464"/>
              </p:ext>
            </p:extLst>
          </p:nvPr>
        </p:nvGraphicFramePr>
        <p:xfrm>
          <a:off x="752143" y="1998735"/>
          <a:ext cx="2433358" cy="1242441"/>
        </p:xfrm>
        <a:graphic>
          <a:graphicData uri="http://schemas.openxmlformats.org/drawingml/2006/table">
            <a:tbl>
              <a:tblPr>
                <a:tableStyleId>{81BD469D-1645-4F2D-8695-6DF423469102}</a:tableStyleId>
              </a:tblPr>
              <a:tblGrid>
                <a:gridCol w="2433358">
                  <a:extLst>
                    <a:ext uri="{9D8B030D-6E8A-4147-A177-3AD203B41FA5}">
                      <a16:colId xmlns:a16="http://schemas.microsoft.com/office/drawing/2014/main" val="3114625589"/>
                    </a:ext>
                  </a:extLst>
                </a:gridCol>
              </a:tblGrid>
              <a:tr h="1087305">
                <a:tc>
                  <a:txBody>
                    <a:bodyPr/>
                    <a:lstStyle/>
                    <a:p>
                      <a:pPr algn="l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H" sz="1200" dirty="0">
                          <a:effectLst/>
                          <a:latin typeface="Abel"/>
                        </a:rPr>
                        <a:t>10 seconds commercial video (approx.₱500 – ₱1000)</a:t>
                      </a:r>
                      <a:endParaRPr lang="en-PH" sz="1100" dirty="0">
                        <a:effectLst/>
                        <a:latin typeface="Abel"/>
                      </a:endParaRPr>
                    </a:p>
                    <a:p>
                      <a:pPr algn="l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H" sz="1200" dirty="0">
                          <a:effectLst/>
                          <a:latin typeface="Abel"/>
                        </a:rPr>
                        <a:t>20 seconds commercial video</a:t>
                      </a:r>
                      <a:br>
                        <a:rPr lang="en-PH" sz="1200" dirty="0">
                          <a:effectLst/>
                          <a:latin typeface="Abel"/>
                        </a:rPr>
                      </a:br>
                      <a:r>
                        <a:rPr lang="en-PH" sz="1200" dirty="0">
                          <a:effectLst/>
                          <a:latin typeface="Abel"/>
                        </a:rPr>
                        <a:t>(approx. ₱1,200 – ₱2,500)</a:t>
                      </a:r>
                      <a:endParaRPr lang="en-PH" sz="1100" dirty="0">
                        <a:effectLst/>
                        <a:latin typeface="Abel"/>
                      </a:endParaRPr>
                    </a:p>
                    <a:p>
                      <a:pPr algn="l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H" sz="1200" dirty="0">
                          <a:effectLst/>
                          <a:latin typeface="Abel"/>
                        </a:rPr>
                        <a:t> </a:t>
                      </a:r>
                      <a:endParaRPr lang="en-PH" sz="1100" dirty="0">
                        <a:effectLst/>
                        <a:latin typeface="Abe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307356352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14C5C028-524D-4679-91A1-F1D2CDEDF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388221"/>
              </p:ext>
            </p:extLst>
          </p:nvPr>
        </p:nvGraphicFramePr>
        <p:xfrm>
          <a:off x="755219" y="3257070"/>
          <a:ext cx="2433358" cy="1242441"/>
        </p:xfrm>
        <a:graphic>
          <a:graphicData uri="http://schemas.openxmlformats.org/drawingml/2006/table">
            <a:tbl>
              <a:tblPr>
                <a:tableStyleId>{81BD469D-1645-4F2D-8695-6DF423469102}</a:tableStyleId>
              </a:tblPr>
              <a:tblGrid>
                <a:gridCol w="2433358">
                  <a:extLst>
                    <a:ext uri="{9D8B030D-6E8A-4147-A177-3AD203B41FA5}">
                      <a16:colId xmlns:a16="http://schemas.microsoft.com/office/drawing/2014/main" val="3114625589"/>
                    </a:ext>
                  </a:extLst>
                </a:gridCol>
              </a:tblGrid>
              <a:tr h="1087305">
                <a:tc>
                  <a:txBody>
                    <a:bodyPr/>
                    <a:lstStyle/>
                    <a:p>
                      <a:pPr algn="l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H" sz="1200" dirty="0">
                          <a:effectLst/>
                          <a:latin typeface="Abel"/>
                        </a:rPr>
                        <a:t>10 seconds commercial video (approx.₱500 – ₱1000)</a:t>
                      </a:r>
                      <a:endParaRPr lang="en-PH" sz="1100" dirty="0">
                        <a:effectLst/>
                        <a:latin typeface="Abel"/>
                      </a:endParaRPr>
                    </a:p>
                    <a:p>
                      <a:pPr algn="l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H" sz="1200" dirty="0">
                          <a:effectLst/>
                          <a:latin typeface="Abel"/>
                        </a:rPr>
                        <a:t>20 seconds commercial video</a:t>
                      </a:r>
                      <a:br>
                        <a:rPr lang="en-PH" sz="1200" dirty="0">
                          <a:effectLst/>
                          <a:latin typeface="Abel"/>
                        </a:rPr>
                      </a:br>
                      <a:r>
                        <a:rPr lang="en-PH" sz="1200" dirty="0">
                          <a:effectLst/>
                          <a:latin typeface="Abel"/>
                        </a:rPr>
                        <a:t>(approx. ₱1,200 – ₱2,500)</a:t>
                      </a:r>
                      <a:endParaRPr lang="en-PH" sz="1100" dirty="0">
                        <a:effectLst/>
                        <a:latin typeface="Abel"/>
                      </a:endParaRPr>
                    </a:p>
                    <a:p>
                      <a:pPr algn="l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H" sz="1200" dirty="0">
                          <a:effectLst/>
                          <a:latin typeface="Abel"/>
                        </a:rPr>
                        <a:t> </a:t>
                      </a:r>
                      <a:endParaRPr lang="en-PH" sz="1100" dirty="0">
                        <a:effectLst/>
                        <a:latin typeface="Abe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3073563520"/>
                  </a:ext>
                </a:extLst>
              </a:tr>
            </a:tbl>
          </a:graphicData>
        </a:graphic>
      </p:graphicFrame>
      <p:sp>
        <p:nvSpPr>
          <p:cNvPr id="41" name="Google Shape;364;p44">
            <a:extLst>
              <a:ext uri="{FF2B5EF4-FFF2-40B4-BE49-F238E27FC236}">
                <a16:creationId xmlns:a16="http://schemas.microsoft.com/office/drawing/2014/main" id="{06CDB186-76C9-4CF9-B882-4A2027C0624E}"/>
              </a:ext>
            </a:extLst>
          </p:cNvPr>
          <p:cNvSpPr txBox="1">
            <a:spLocks/>
          </p:cNvSpPr>
          <p:nvPr/>
        </p:nvSpPr>
        <p:spPr>
          <a:xfrm>
            <a:off x="5688476" y="3071626"/>
            <a:ext cx="3021847" cy="80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Kanit"/>
              <a:buNone/>
              <a:defRPr sz="6200" b="0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Kanit"/>
              <a:buNone/>
              <a:defRPr sz="6200" b="0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Kanit"/>
              <a:buNone/>
              <a:defRPr sz="6200" b="0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Kanit"/>
              <a:buNone/>
              <a:defRPr sz="6200" b="0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Kanit"/>
              <a:buNone/>
              <a:defRPr sz="6200" b="0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Kanit"/>
              <a:buNone/>
              <a:defRPr sz="6200" b="0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Kanit"/>
              <a:buNone/>
              <a:defRPr sz="6200" b="0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Kanit"/>
              <a:buNone/>
              <a:defRPr sz="6200" b="0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Kanit"/>
              <a:buNone/>
              <a:defRPr sz="6200" b="0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rPr lang="en-PH" sz="2400" dirty="0">
                <a:solidFill>
                  <a:schemeClr val="bg1"/>
                </a:solidFill>
                <a:latin typeface="Abel"/>
                <a:ea typeface="Times New Roman" panose="02020603050405020304" pitchFamily="18" charset="0"/>
              </a:rPr>
              <a:t>₱100- ₱ 1,000</a:t>
            </a:r>
            <a:endParaRPr lang="en-PH" sz="2400" dirty="0"/>
          </a:p>
        </p:txBody>
      </p:sp>
      <p:sp>
        <p:nvSpPr>
          <p:cNvPr id="42" name="Google Shape;365;p44">
            <a:extLst>
              <a:ext uri="{FF2B5EF4-FFF2-40B4-BE49-F238E27FC236}">
                <a16:creationId xmlns:a16="http://schemas.microsoft.com/office/drawing/2014/main" id="{65B393AF-795F-4F3E-BAAA-F6383B31FE18}"/>
              </a:ext>
            </a:extLst>
          </p:cNvPr>
          <p:cNvSpPr txBox="1">
            <a:spLocks/>
          </p:cNvSpPr>
          <p:nvPr/>
        </p:nvSpPr>
        <p:spPr>
          <a:xfrm>
            <a:off x="5992350" y="3597014"/>
            <a:ext cx="2301300" cy="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-PH" dirty="0"/>
              <a:t>Revision request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/>
          <p:nvPr/>
        </p:nvSpPr>
        <p:spPr>
          <a:xfrm>
            <a:off x="934250" y="681750"/>
            <a:ext cx="3559500" cy="653700"/>
          </a:xfrm>
          <a:prstGeom prst="roundRect">
            <a:avLst>
              <a:gd name="adj" fmla="val 2562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5"/>
          <p:cNvSpPr/>
          <p:nvPr/>
        </p:nvSpPr>
        <p:spPr>
          <a:xfrm>
            <a:off x="934250" y="1487950"/>
            <a:ext cx="3559500" cy="2973900"/>
          </a:xfrm>
          <a:prstGeom prst="roundRect">
            <a:avLst>
              <a:gd name="adj" fmla="val 729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5"/>
          <p:cNvSpPr/>
          <p:nvPr/>
        </p:nvSpPr>
        <p:spPr>
          <a:xfrm>
            <a:off x="4650275" y="681750"/>
            <a:ext cx="3559500" cy="3780000"/>
          </a:xfrm>
          <a:prstGeom prst="roundRect">
            <a:avLst>
              <a:gd name="adj" fmla="val 740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5"/>
          <p:cNvSpPr txBox="1">
            <a:spLocks noGrp="1"/>
          </p:cNvSpPr>
          <p:nvPr>
            <p:ph type="title"/>
          </p:nvPr>
        </p:nvSpPr>
        <p:spPr>
          <a:xfrm>
            <a:off x="1243700" y="799500"/>
            <a:ext cx="29406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demo</a:t>
            </a:r>
            <a:endParaRPr dirty="0"/>
          </a:p>
        </p:txBody>
      </p:sp>
      <p:sp>
        <p:nvSpPr>
          <p:cNvPr id="380" name="Google Shape;380;p45"/>
          <p:cNvSpPr txBox="1">
            <a:spLocks noGrp="1"/>
          </p:cNvSpPr>
          <p:nvPr>
            <p:ph type="subTitle" idx="1"/>
          </p:nvPr>
        </p:nvSpPr>
        <p:spPr>
          <a:xfrm>
            <a:off x="1455050" y="2315950"/>
            <a:ext cx="2517900" cy="13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grpSp>
        <p:nvGrpSpPr>
          <p:cNvPr id="381" name="Google Shape;381;p45"/>
          <p:cNvGrpSpPr/>
          <p:nvPr/>
        </p:nvGrpSpPr>
        <p:grpSpPr>
          <a:xfrm>
            <a:off x="4936995" y="1671526"/>
            <a:ext cx="2986034" cy="1800433"/>
            <a:chOff x="4139436" y="1590925"/>
            <a:chExt cx="4179779" cy="2519850"/>
          </a:xfrm>
        </p:grpSpPr>
        <p:sp>
          <p:nvSpPr>
            <p:cNvPr id="382" name="Google Shape;382;p45"/>
            <p:cNvSpPr/>
            <p:nvPr/>
          </p:nvSpPr>
          <p:spPr>
            <a:xfrm>
              <a:off x="4388352" y="1590925"/>
              <a:ext cx="3685075" cy="2265094"/>
            </a:xfrm>
            <a:custGeom>
              <a:avLst/>
              <a:gdLst/>
              <a:ahLst/>
              <a:cxnLst/>
              <a:rect l="l" t="t" r="r" b="b"/>
              <a:pathLst>
                <a:path w="89449" h="53084" extrusionOk="0">
                  <a:moveTo>
                    <a:pt x="3139" y="0"/>
                  </a:moveTo>
                  <a:cubicBezTo>
                    <a:pt x="1528" y="0"/>
                    <a:pt x="0" y="775"/>
                    <a:pt x="0" y="2407"/>
                  </a:cubicBezTo>
                  <a:lnTo>
                    <a:pt x="0" y="53084"/>
                  </a:lnTo>
                  <a:lnTo>
                    <a:pt x="89449" y="53084"/>
                  </a:lnTo>
                  <a:lnTo>
                    <a:pt x="89449" y="2407"/>
                  </a:lnTo>
                  <a:cubicBezTo>
                    <a:pt x="89449" y="775"/>
                    <a:pt x="88549" y="0"/>
                    <a:pt x="8693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5"/>
            <p:cNvSpPr/>
            <p:nvPr/>
          </p:nvSpPr>
          <p:spPr>
            <a:xfrm rot="10800000">
              <a:off x="4139436" y="4006075"/>
              <a:ext cx="4175400" cy="104700"/>
            </a:xfrm>
            <a:prstGeom prst="trapezoid">
              <a:avLst>
                <a:gd name="adj" fmla="val 150191"/>
              </a:avLst>
            </a:prstGeom>
            <a:solidFill>
              <a:schemeClr val="dk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5"/>
            <p:cNvSpPr/>
            <p:nvPr/>
          </p:nvSpPr>
          <p:spPr>
            <a:xfrm>
              <a:off x="4143814" y="3858925"/>
              <a:ext cx="4175400" cy="147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5" name="Google Shape;385;p45"/>
          <p:cNvPicPr preferRelativeResize="0"/>
          <p:nvPr/>
        </p:nvPicPr>
        <p:blipFill rotWithShape="1">
          <a:blip r:embed="rId3">
            <a:alphaModFix/>
          </a:blip>
          <a:srcRect l="1895" r="1885"/>
          <a:stretch/>
        </p:blipFill>
        <p:spPr>
          <a:xfrm>
            <a:off x="5237561" y="1789894"/>
            <a:ext cx="2385091" cy="1394365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itch Deck on Stock Management System Projects by Slidesgo">
  <a:themeElements>
    <a:clrScheme name="Simple Light">
      <a:dk1>
        <a:srgbClr val="000000"/>
      </a:dk1>
      <a:lt1>
        <a:srgbClr val="FFFFFF"/>
      </a:lt1>
      <a:dk2>
        <a:srgbClr val="6AA84F"/>
      </a:dk2>
      <a:lt2>
        <a:srgbClr val="EEEEEE"/>
      </a:lt2>
      <a:accent1>
        <a:srgbClr val="434343"/>
      </a:accent1>
      <a:accent2>
        <a:srgbClr val="CCCCC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351</TotalTime>
  <Words>385</Words>
  <Application>Microsoft Office PowerPoint</Application>
  <PresentationFormat>On-screen Show (16:9)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Abel</vt:lpstr>
      <vt:lpstr>Arial</vt:lpstr>
      <vt:lpstr>Kanit</vt:lpstr>
      <vt:lpstr>Open Sans</vt:lpstr>
      <vt:lpstr>Wingdings</vt:lpstr>
      <vt:lpstr>Pitch Deck on Stock Management System Projects by Slidesgo</vt:lpstr>
      <vt:lpstr>Pitch Deck</vt:lpstr>
      <vt:lpstr>Introduction</vt:lpstr>
      <vt:lpstr>Problem</vt:lpstr>
      <vt:lpstr>Solution</vt:lpstr>
      <vt:lpstr>The Business</vt:lpstr>
      <vt:lpstr>SWOT analysis</vt:lpstr>
      <vt:lpstr>The Management Team/Employees</vt:lpstr>
      <vt:lpstr>Logo Making</vt:lpstr>
      <vt:lpstr>Product demo</vt:lpstr>
      <vt:lpstr>Raising Capital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Management System Projects</dc:title>
  <dc:creator>midnightsnow</dc:creator>
  <cp:lastModifiedBy>AJEYA</cp:lastModifiedBy>
  <cp:revision>17</cp:revision>
  <dcterms:modified xsi:type="dcterms:W3CDTF">2022-10-19T12:30:30Z</dcterms:modified>
</cp:coreProperties>
</file>