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19"/>
  </p:notesMasterIdLst>
  <p:sldIdLst>
    <p:sldId id="256" r:id="rId2"/>
    <p:sldId id="257" r:id="rId3"/>
    <p:sldId id="356" r:id="rId4"/>
    <p:sldId id="359" r:id="rId5"/>
    <p:sldId id="355" r:id="rId6"/>
    <p:sldId id="358" r:id="rId7"/>
    <p:sldId id="360" r:id="rId8"/>
    <p:sldId id="357" r:id="rId9"/>
    <p:sldId id="361" r:id="rId10"/>
    <p:sldId id="348" r:id="rId11"/>
    <p:sldId id="362" r:id="rId12"/>
    <p:sldId id="349" r:id="rId13"/>
    <p:sldId id="352" r:id="rId14"/>
    <p:sldId id="351" r:id="rId15"/>
    <p:sldId id="353" r:id="rId16"/>
    <p:sldId id="335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0"/>
    <p:restoredTop sz="94580"/>
  </p:normalViewPr>
  <p:slideViewPr>
    <p:cSldViewPr snapToGrid="0" snapToObjects="1" showGuides="1">
      <p:cViewPr varScale="1">
        <p:scale>
          <a:sx n="80" d="100"/>
          <a:sy n="80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概念是新出现的，事情是一直都在做的。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25" y="4391527"/>
            <a:ext cx="2708224" cy="6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9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0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38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1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25" y="4391527"/>
            <a:ext cx="2708224" cy="6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25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703652" y="2073779"/>
            <a:ext cx="6701513" cy="6463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514350">
              <a:defRPr sz="49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基于NB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-IoT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的车辆追踪报警系统</a:t>
            </a:r>
          </a:p>
        </p:txBody>
      </p:sp>
      <p:sp>
        <p:nvSpPr>
          <p:cNvPr id="209" name="Shape 209"/>
          <p:cNvSpPr/>
          <p:nvPr/>
        </p:nvSpPr>
        <p:spPr>
          <a:xfrm>
            <a:off x="2489386" y="2744059"/>
            <a:ext cx="5011423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4918" y="906087"/>
            <a:ext cx="8330566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27660" indent="-285750">
              <a:lnSpc>
                <a:spcPts val="2000"/>
              </a:lnSpc>
              <a:buFont typeface="Arial" charset="0"/>
              <a:buChar char="•"/>
              <a:defRPr sz="1400">
                <a:solidFill>
                  <a:schemeClr val="bg1"/>
                </a:solidFill>
                <a:latin typeface="Times New Roman" charset="0"/>
                <a:ea typeface="仿宋_GB2312" charset="0"/>
                <a:cs typeface="Times New Roman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所有设备</a:t>
            </a: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健康状态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位置信息</a:t>
            </a: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通信调度</a:t>
            </a: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进行统一管理。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对每个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上传的数据进行逐个解析并存储到数据库。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96FB333-D6DD-45D6-B8F1-E0002BB4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2" y="1860194"/>
            <a:ext cx="4381034" cy="2299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61D00A3B-15D3-4A67-BB06-E8D61FAE3FAD}"/>
              </a:ext>
            </a:extLst>
          </p:cNvPr>
          <p:cNvSpPr txBox="1">
            <a:spLocks/>
          </p:cNvSpPr>
          <p:nvPr/>
        </p:nvSpPr>
        <p:spPr>
          <a:xfrm>
            <a:off x="382986" y="310393"/>
            <a:ext cx="6000750" cy="7885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后台管理软件</a:t>
            </a:r>
            <a:endParaRPr lang="en-US" sz="405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-48127" y="1233487"/>
            <a:ext cx="9144000" cy="2581276"/>
          </a:xfrm>
          <a:prstGeom prst="rect">
            <a:avLst/>
          </a:prstGeom>
          <a:solidFill>
            <a:srgbClr val="202C36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020762" y="1962150"/>
            <a:ext cx="1309689" cy="1309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06" y="10800"/>
                </a:moveTo>
                <a:cubicBezTo>
                  <a:pt x="3806" y="14663"/>
                  <a:pt x="6937" y="17794"/>
                  <a:pt x="10800" y="17794"/>
                </a:cubicBezTo>
                <a:cubicBezTo>
                  <a:pt x="14663" y="17794"/>
                  <a:pt x="17794" y="14663"/>
                  <a:pt x="17794" y="10800"/>
                </a:cubicBezTo>
                <a:cubicBezTo>
                  <a:pt x="17794" y="6937"/>
                  <a:pt x="14663" y="3806"/>
                  <a:pt x="10800" y="3806"/>
                </a:cubicBezTo>
                <a:cubicBezTo>
                  <a:pt x="6937" y="3806"/>
                  <a:pt x="3806" y="6937"/>
                  <a:pt x="3806" y="10800"/>
                </a:cubicBezTo>
                <a:close/>
              </a:path>
            </a:pathLst>
          </a:custGeom>
          <a:solidFill>
            <a:srgbClr val="137EEC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514610" y="2268855"/>
            <a:ext cx="340797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217" name="Shape 217"/>
          <p:cNvSpPr/>
          <p:nvPr/>
        </p:nvSpPr>
        <p:spPr>
          <a:xfrm>
            <a:off x="3741968" y="2268855"/>
            <a:ext cx="223772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pP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endParaRPr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61166" y="2893483"/>
            <a:ext cx="5010130" cy="3085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3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244B63-E2A2-4842-9934-D509765A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96" y="0"/>
            <a:ext cx="2873599" cy="5143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BD6212E-160F-4371-8F05-C4E2E1B891EC}"/>
              </a:ext>
            </a:extLst>
          </p:cNvPr>
          <p:cNvSpPr/>
          <p:nvPr/>
        </p:nvSpPr>
        <p:spPr>
          <a:xfrm>
            <a:off x="4158964" y="809954"/>
            <a:ext cx="233028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首页：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2AD3BC6D-BAA3-4539-A80B-AE8516784F2B}"/>
              </a:ext>
            </a:extLst>
          </p:cNvPr>
          <p:cNvSpPr>
            <a:spLocks noGrp="1"/>
          </p:cNvSpPr>
          <p:nvPr/>
        </p:nvSpPr>
        <p:spPr>
          <a:xfrm>
            <a:off x="5740106" y="1227604"/>
            <a:ext cx="1498285" cy="198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75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主要功能有：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电子围栏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报警模式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导航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544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F5101C4-4BF5-469A-8F48-19F56342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29" y="-699"/>
            <a:ext cx="2908636" cy="5144199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xmlns="" id="{8B9D0920-0987-4331-B418-C3B9F042E7FC}"/>
              </a:ext>
            </a:extLst>
          </p:cNvPr>
          <p:cNvSpPr/>
          <p:nvPr/>
        </p:nvSpPr>
        <p:spPr>
          <a:xfrm>
            <a:off x="4158966" y="801761"/>
            <a:ext cx="117102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电子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围栏：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Times New Roman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3B10AEA-7091-41AC-BD03-96E13D3EE30B}"/>
              </a:ext>
            </a:extLst>
          </p:cNvPr>
          <p:cNvSpPr>
            <a:spLocks noGrp="1"/>
          </p:cNvSpPr>
          <p:nvPr/>
        </p:nvSpPr>
        <p:spPr>
          <a:xfrm>
            <a:off x="4158965" y="1506603"/>
            <a:ext cx="4840656" cy="152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75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当用户来的陌生的地方等需要实时侦测车辆是否丢失的情况时，可开启电子围栏功能。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开启后该车辆一旦发生移动用户就会收到报警短信。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再次按下车辆保护按键时，车辆解除移动监测保护，同时用信息通知用户。</a:t>
            </a:r>
          </a:p>
          <a:p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82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BF2B4B-C889-4912-9745-52776AF8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74" y="0"/>
            <a:ext cx="2931694" cy="51787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B9D0920-0987-4331-B418-C3B9F042E7FC}"/>
              </a:ext>
            </a:extLst>
          </p:cNvPr>
          <p:cNvSpPr/>
          <p:nvPr/>
        </p:nvSpPr>
        <p:spPr>
          <a:xfrm>
            <a:off x="3933449" y="774618"/>
            <a:ext cx="233028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报警模式：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3B10AEA-7091-41AC-BD03-96E13D3EE30B}"/>
              </a:ext>
            </a:extLst>
          </p:cNvPr>
          <p:cNvSpPr>
            <a:spLocks noGrp="1"/>
          </p:cNvSpPr>
          <p:nvPr/>
        </p:nvSpPr>
        <p:spPr>
          <a:xfrm>
            <a:off x="5098591" y="1302824"/>
            <a:ext cx="3172026" cy="1344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当用户发现车辆丢失时，可通过手机触发报警模式。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进入报警模式后，本系统将频频繁上报车辆的位置信息，直到用户取消报警模式。</a:t>
            </a:r>
          </a:p>
          <a:p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33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010592-59C5-4977-AA2D-7739FC60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23" y="0"/>
            <a:ext cx="2891223" cy="51435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3742174-BB4C-4F98-8CF1-87710C95EA0F}"/>
              </a:ext>
            </a:extLst>
          </p:cNvPr>
          <p:cNvSpPr>
            <a:spLocks noGrp="1"/>
          </p:cNvSpPr>
          <p:nvPr/>
        </p:nvSpPr>
        <p:spPr>
          <a:xfrm>
            <a:off x="5295480" y="1554730"/>
            <a:ext cx="2820675" cy="7506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75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监控记录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：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用户了解车辆出行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25" y="4391527"/>
            <a:ext cx="2708224" cy="6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56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1233487"/>
            <a:ext cx="9144000" cy="2581276"/>
          </a:xfrm>
          <a:prstGeom prst="rect">
            <a:avLst/>
          </a:prstGeom>
          <a:solidFill>
            <a:srgbClr val="202C36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020762" y="1962150"/>
            <a:ext cx="1309689" cy="1309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06" y="10800"/>
                </a:moveTo>
                <a:cubicBezTo>
                  <a:pt x="3806" y="14663"/>
                  <a:pt x="6937" y="17794"/>
                  <a:pt x="10800" y="17794"/>
                </a:cubicBezTo>
                <a:cubicBezTo>
                  <a:pt x="14663" y="17794"/>
                  <a:pt x="17794" y="14663"/>
                  <a:pt x="17794" y="10800"/>
                </a:cubicBezTo>
                <a:cubicBezTo>
                  <a:pt x="17794" y="6937"/>
                  <a:pt x="14663" y="3806"/>
                  <a:pt x="10800" y="3806"/>
                </a:cubicBezTo>
                <a:cubicBezTo>
                  <a:pt x="6937" y="3806"/>
                  <a:pt x="3806" y="6937"/>
                  <a:pt x="3806" y="10800"/>
                </a:cubicBezTo>
                <a:close/>
              </a:path>
            </a:pathLst>
          </a:custGeom>
          <a:solidFill>
            <a:srgbClr val="137EEC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503604" y="2231737"/>
            <a:ext cx="344003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217" name="Shape 217"/>
          <p:cNvSpPr/>
          <p:nvPr/>
        </p:nvSpPr>
        <p:spPr>
          <a:xfrm>
            <a:off x="3597696" y="2231737"/>
            <a:ext cx="2564161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其它应用场景</a:t>
            </a:r>
            <a:endParaRPr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61166" y="2893483"/>
            <a:ext cx="5010130" cy="3085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2252" y="2041107"/>
            <a:ext cx="422540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charset="0"/>
              </a:rPr>
              <a:t>除了车辆，本系统还可用于其它需要防盗的设施，应用广泛。</a:t>
            </a:r>
            <a:endParaRPr lang="zh-CN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1233487"/>
            <a:ext cx="9144000" cy="2581276"/>
          </a:xfrm>
          <a:prstGeom prst="rect">
            <a:avLst/>
          </a:prstGeom>
          <a:solidFill>
            <a:srgbClr val="202C36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020762" y="1962150"/>
            <a:ext cx="1309689" cy="1309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06" y="10800"/>
                </a:moveTo>
                <a:cubicBezTo>
                  <a:pt x="3806" y="14663"/>
                  <a:pt x="6937" y="17794"/>
                  <a:pt x="10800" y="17794"/>
                </a:cubicBezTo>
                <a:cubicBezTo>
                  <a:pt x="14663" y="17794"/>
                  <a:pt x="17794" y="14663"/>
                  <a:pt x="17794" y="10800"/>
                </a:cubicBezTo>
                <a:cubicBezTo>
                  <a:pt x="17794" y="6937"/>
                  <a:pt x="14663" y="3806"/>
                  <a:pt x="10800" y="3806"/>
                </a:cubicBezTo>
                <a:cubicBezTo>
                  <a:pt x="6937" y="3806"/>
                  <a:pt x="3806" y="6937"/>
                  <a:pt x="3806" y="10800"/>
                </a:cubicBezTo>
                <a:close/>
              </a:path>
            </a:pathLst>
          </a:custGeom>
          <a:solidFill>
            <a:srgbClr val="137EEC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510525" y="2283397"/>
            <a:ext cx="330161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2561166" y="2893483"/>
            <a:ext cx="5010130" cy="3085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217"/>
          <p:cNvSpPr/>
          <p:nvPr/>
        </p:nvSpPr>
        <p:spPr>
          <a:xfrm>
            <a:off x="3884338" y="2231737"/>
            <a:ext cx="2363787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NB-</a:t>
            </a:r>
            <a:r>
              <a:rPr lang="en-US" sz="3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oT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B9C71-E763-4B7E-8CD4-B50EDEC4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26" y="587229"/>
            <a:ext cx="6000750" cy="83051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NB-I</a:t>
            </a:r>
            <a:r>
              <a:rPr lang="en-US" altLang="zh-CN" b="1" dirty="0">
                <a:solidFill>
                  <a:schemeClr val="tx1"/>
                </a:solidFill>
              </a:rPr>
              <a:t>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51E8BA-BFD1-4CED-9C88-E3A2CD687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76" y="1816769"/>
            <a:ext cx="4800600" cy="1139478"/>
          </a:xfrm>
        </p:spPr>
        <p:txBody>
          <a:bodyPr>
            <a:norm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基于蜂窝的窄带物联网成为万物互联网络的一个重要分支。</a:t>
            </a:r>
            <a:r>
              <a:rPr 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NB-IoT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构建于蜂窝网络，只消耗很小的带宽，可直接部署于手机网络，以降低部署成本、实现平滑升级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5CA9B-B6FF-4C15-8F50-8F7920CF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89499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NB-</a:t>
            </a:r>
            <a:r>
              <a:rPr lang="en-US" b="1" dirty="0" err="1" smtClean="0">
                <a:latin typeface="+mn-lt"/>
              </a:rPr>
              <a:t>I</a:t>
            </a:r>
            <a:r>
              <a:rPr lang="en-US" altLang="zh-CN" b="1" dirty="0" err="1" smtClean="0">
                <a:latin typeface="+mn-lt"/>
              </a:rPr>
              <a:t>oT</a:t>
            </a:r>
            <a:r>
              <a:rPr lang="zh-CN" altLang="en-US" b="1" dirty="0" smtClean="0">
                <a:latin typeface="+mn-lt"/>
              </a:rPr>
              <a:t>优势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A04648-5A20-4325-9CD0-E062B985C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191" y="2270107"/>
            <a:ext cx="6516816" cy="1499863"/>
          </a:xfrm>
        </p:spPr>
        <p:txBody>
          <a:bodyPr>
            <a:norm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广覆盖：提供改进的室内覆盖，提升了现有网络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倍覆盖区域的能力。</a:t>
            </a:r>
          </a:p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大容量：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NB-IoT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一个扇区能够支持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万个连接，多种网络架构。</a:t>
            </a:r>
          </a:p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低成本：企业预期的单个接连模块不超过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美元。</a:t>
            </a:r>
          </a:p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低功耗：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NB-IoT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终端模块的待机时间非常长。</a:t>
            </a:r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6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1233487"/>
            <a:ext cx="9144000" cy="2581276"/>
          </a:xfrm>
          <a:prstGeom prst="rect">
            <a:avLst/>
          </a:prstGeom>
          <a:solidFill>
            <a:srgbClr val="202C36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5" name="Shape 215"/>
          <p:cNvSpPr/>
          <p:nvPr/>
        </p:nvSpPr>
        <p:spPr>
          <a:xfrm>
            <a:off x="1020762" y="1962150"/>
            <a:ext cx="1309689" cy="1309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06" y="10800"/>
                </a:moveTo>
                <a:cubicBezTo>
                  <a:pt x="3806" y="14663"/>
                  <a:pt x="6937" y="17794"/>
                  <a:pt x="10800" y="17794"/>
                </a:cubicBezTo>
                <a:cubicBezTo>
                  <a:pt x="14663" y="17794"/>
                  <a:pt x="17794" y="14663"/>
                  <a:pt x="17794" y="10800"/>
                </a:cubicBezTo>
                <a:cubicBezTo>
                  <a:pt x="17794" y="6937"/>
                  <a:pt x="14663" y="3806"/>
                  <a:pt x="10800" y="3806"/>
                </a:cubicBezTo>
                <a:cubicBezTo>
                  <a:pt x="6937" y="3806"/>
                  <a:pt x="3806" y="6937"/>
                  <a:pt x="3806" y="10800"/>
                </a:cubicBezTo>
                <a:close/>
              </a:path>
            </a:pathLst>
          </a:custGeom>
          <a:solidFill>
            <a:srgbClr val="137EEC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506810" y="2302571"/>
            <a:ext cx="337591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17" name="Shape 217"/>
          <p:cNvSpPr/>
          <p:nvPr/>
        </p:nvSpPr>
        <p:spPr>
          <a:xfrm>
            <a:off x="3736382" y="2231737"/>
            <a:ext cx="174021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方正兰亭黑_GBK"/>
                <a:ea typeface="方正兰亭黑_GBK"/>
                <a:cs typeface="方正兰亭黑_GBK"/>
                <a:sym typeface="方正兰亭黑_GBK"/>
              </a:defRPr>
            </a:pPr>
            <a:r>
              <a:rPr lang="zh-CN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兰亭黑_GBK"/>
              </a:rPr>
              <a:t>产品</a:t>
            </a:r>
            <a:r>
              <a:rPr 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兰亭黑_GBK"/>
              </a:rPr>
              <a:t>介绍</a:t>
            </a:r>
            <a:endParaRPr lang="zh-CN" sz="3200" dirty="0">
              <a:ea typeface="宋体" charset="-122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61166" y="2893483"/>
            <a:ext cx="5010130" cy="30855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4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27D2E-55A4-4295-9880-7AA5EFA6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38" y="704676"/>
            <a:ext cx="6000750" cy="78856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</a:rPr>
              <a:t>简介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3BC6D-BAA3-4539-A80B-AE85167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354" y="2178887"/>
            <a:ext cx="4800600" cy="1093702"/>
          </a:xfrm>
        </p:spPr>
        <p:txBody>
          <a:bodyPr>
            <a:norm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本产品提供卫星定位，采用电池供电，无线上报，无需改造车辆就可快速安装。用户安装我们的设备后即可使用客户端查看车辆位置信息，客户端提供多种功能以保证车辆的安全。</a:t>
            </a:r>
            <a:endParaRPr 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9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27D2E-55A4-4295-9880-7AA5EFA6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38" y="704676"/>
            <a:ext cx="6000750" cy="78856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</a:rPr>
              <a:t>硬件设备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3BC6D-BAA3-4539-A80B-AE85167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588" y="2215567"/>
            <a:ext cx="4800600" cy="600408"/>
          </a:xfrm>
        </p:spPr>
        <p:txBody>
          <a:bodyPr>
            <a:no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本产品设备体积较小，方便安装到车辆上。设备防雨，防尘，防腐蚀，安全可靠。</a:t>
            </a:r>
            <a:endParaRPr 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22F667-EA8B-4777-941F-CBD293F5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03" y="2124532"/>
            <a:ext cx="1123810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27D2E-55A4-4295-9880-7AA5EFA6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38" y="704676"/>
            <a:ext cx="6000750" cy="78856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</a:rPr>
              <a:t>卫星定位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3BC6D-BAA3-4539-A80B-AE85167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9859" y="2359361"/>
            <a:ext cx="4800600" cy="877134"/>
          </a:xfrm>
        </p:spPr>
        <p:txBody>
          <a:bodyPr>
            <a:normAutofit lnSpcReduction="10000"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本产品是一种通过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或北斗卫星追踪车辆位置信息，并通过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NB-IoT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上报给控制中心，定位准确能耗非常低。</a:t>
            </a:r>
            <a:endParaRPr 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27D2E-55A4-4295-9880-7AA5EFA6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438" y="704676"/>
            <a:ext cx="6000750" cy="78856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</a:rPr>
              <a:t>无缝接入互联网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3BC6D-BAA3-4539-A80B-AE85167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606" y="2202950"/>
            <a:ext cx="4800600" cy="925260"/>
          </a:xfrm>
        </p:spPr>
        <p:txBody>
          <a:bodyPr>
            <a:norm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本产品通过对设备、节点通信管理软件、数据解析</a:t>
            </a:r>
          </a:p>
          <a:p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存储软件和第三方调用 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是设计和实现为产品提供了无缝的接入互联网体验。</a:t>
            </a:r>
            <a:endParaRPr 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441</Words>
  <Application>Microsoft Office PowerPoint</Application>
  <PresentationFormat>全屏显示(16:9)</PresentationFormat>
  <Paragraphs>45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宋体</vt:lpstr>
      <vt:lpstr>幼圆</vt:lpstr>
      <vt:lpstr>方正兰亭黑_GBK</vt:lpstr>
      <vt:lpstr>黑体</vt:lpstr>
      <vt:lpstr>Arial</vt:lpstr>
      <vt:lpstr>Calibri</vt:lpstr>
      <vt:lpstr>Century Gothic</vt:lpstr>
      <vt:lpstr>Helvetica</vt:lpstr>
      <vt:lpstr>Times New Roman</vt:lpstr>
      <vt:lpstr>Wingdings 3</vt:lpstr>
      <vt:lpstr>丝状</vt:lpstr>
      <vt:lpstr>PowerPoint 演示文稿</vt:lpstr>
      <vt:lpstr>PowerPoint 演示文稿</vt:lpstr>
      <vt:lpstr>NB-IoT</vt:lpstr>
      <vt:lpstr>NB-IoT优势</vt:lpstr>
      <vt:lpstr>PowerPoint 演示文稿</vt:lpstr>
      <vt:lpstr>简介</vt:lpstr>
      <vt:lpstr>硬件设备</vt:lpstr>
      <vt:lpstr>卫星定位</vt:lpstr>
      <vt:lpstr>无缝接入互联网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程凯韬</dc:creator>
  <cp:lastModifiedBy>Tina</cp:lastModifiedBy>
  <cp:revision>160</cp:revision>
  <dcterms:created xsi:type="dcterms:W3CDTF">1900-01-01T00:00:00Z</dcterms:created>
  <dcterms:modified xsi:type="dcterms:W3CDTF">2017-10-30T16:48:37Z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2052-7.7.1</vt:lpwstr>
  </property>
</Properties>
</file>