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7" r:id="rId10"/>
    <p:sldId id="268" r:id="rId11"/>
    <p:sldId id="270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 snapToGrid="0">
      <p:cViewPr varScale="1">
        <p:scale>
          <a:sx n="65" d="100"/>
          <a:sy n="65" d="100"/>
        </p:scale>
        <p:origin x="8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001431-3B9B-44CB-9B23-19A346FF52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DDDCFBF-1612-4E06-A8B6-7B3FB8AC3259}">
      <dgm:prSet/>
      <dgm:spPr/>
      <dgm:t>
        <a:bodyPr/>
        <a:lstStyle/>
        <a:p>
          <a:r>
            <a:rPr lang="en-US" b="0" i="0" dirty="0"/>
            <a:t>1. Robust to noise and multicollinearity.</a:t>
          </a:r>
          <a:endParaRPr lang="en-US" dirty="0"/>
        </a:p>
      </dgm:t>
    </dgm:pt>
    <dgm:pt modelId="{1D179905-BC21-4FBE-B6BC-8C3BA62B483D}" type="parTrans" cxnId="{8BCE9A93-0EC0-4374-8B9E-E79F102EBCA7}">
      <dgm:prSet/>
      <dgm:spPr/>
      <dgm:t>
        <a:bodyPr/>
        <a:lstStyle/>
        <a:p>
          <a:endParaRPr lang="en-US"/>
        </a:p>
      </dgm:t>
    </dgm:pt>
    <dgm:pt modelId="{734668BB-74C7-422A-8B23-7920FD9F13FA}" type="sibTrans" cxnId="{8BCE9A93-0EC0-4374-8B9E-E79F102EBCA7}">
      <dgm:prSet/>
      <dgm:spPr/>
      <dgm:t>
        <a:bodyPr/>
        <a:lstStyle/>
        <a:p>
          <a:endParaRPr lang="en-US"/>
        </a:p>
      </dgm:t>
    </dgm:pt>
    <dgm:pt modelId="{850DA0EF-C2CE-4AD0-ADDA-DDCB2EE512DA}">
      <dgm:prSet/>
      <dgm:spPr/>
      <dgm:t>
        <a:bodyPr/>
        <a:lstStyle/>
        <a:p>
          <a:r>
            <a:rPr lang="en-US" b="0" i="0" dirty="0"/>
            <a:t>2. Suitable for imbalanced datasets with proper techniques.</a:t>
          </a:r>
          <a:endParaRPr lang="en-US" dirty="0"/>
        </a:p>
      </dgm:t>
    </dgm:pt>
    <dgm:pt modelId="{4A5F692A-8203-4F1B-87DE-B5E43520E0D4}" type="parTrans" cxnId="{01751D34-0291-4513-95F8-7B25F71FF06F}">
      <dgm:prSet/>
      <dgm:spPr/>
      <dgm:t>
        <a:bodyPr/>
        <a:lstStyle/>
        <a:p>
          <a:endParaRPr lang="en-US"/>
        </a:p>
      </dgm:t>
    </dgm:pt>
    <dgm:pt modelId="{6DDE4615-A472-4CEF-ABEE-A778BE2B2F15}" type="sibTrans" cxnId="{01751D34-0291-4513-95F8-7B25F71FF06F}">
      <dgm:prSet/>
      <dgm:spPr/>
      <dgm:t>
        <a:bodyPr/>
        <a:lstStyle/>
        <a:p>
          <a:endParaRPr lang="en-US"/>
        </a:p>
      </dgm:t>
    </dgm:pt>
    <dgm:pt modelId="{274BA72C-508D-4624-8DC4-E7501282E95F}">
      <dgm:prSet/>
      <dgm:spPr/>
      <dgm:t>
        <a:bodyPr/>
        <a:lstStyle/>
        <a:p>
          <a:r>
            <a:rPr lang="en-US" b="0" i="0"/>
            <a:t>3. Minimal computational requirements.</a:t>
          </a:r>
          <a:endParaRPr lang="en-US"/>
        </a:p>
      </dgm:t>
    </dgm:pt>
    <dgm:pt modelId="{609037BF-96E6-4691-9782-0975FF9E80E8}" type="parTrans" cxnId="{903C6467-B8FA-4398-92A8-2CE47AB08132}">
      <dgm:prSet/>
      <dgm:spPr/>
      <dgm:t>
        <a:bodyPr/>
        <a:lstStyle/>
        <a:p>
          <a:endParaRPr lang="en-US"/>
        </a:p>
      </dgm:t>
    </dgm:pt>
    <dgm:pt modelId="{304711A0-512C-4ADA-B479-0428D7E146B4}" type="sibTrans" cxnId="{903C6467-B8FA-4398-92A8-2CE47AB08132}">
      <dgm:prSet/>
      <dgm:spPr/>
      <dgm:t>
        <a:bodyPr/>
        <a:lstStyle/>
        <a:p>
          <a:endParaRPr lang="en-US"/>
        </a:p>
      </dgm:t>
    </dgm:pt>
    <dgm:pt modelId="{DA037341-5A2B-4658-8454-7E7925730379}" type="pres">
      <dgm:prSet presAssocID="{82001431-3B9B-44CB-9B23-19A346FF521E}" presName="root" presStyleCnt="0">
        <dgm:presLayoutVars>
          <dgm:dir/>
          <dgm:resizeHandles val="exact"/>
        </dgm:presLayoutVars>
      </dgm:prSet>
      <dgm:spPr/>
    </dgm:pt>
    <dgm:pt modelId="{6FE7C9B4-E2DD-4DB8-8FB5-CCAE5FB1722C}" type="pres">
      <dgm:prSet presAssocID="{ADDDCFBF-1612-4E06-A8B6-7B3FB8AC3259}" presName="compNode" presStyleCnt="0"/>
      <dgm:spPr/>
    </dgm:pt>
    <dgm:pt modelId="{EA80D6B8-6D06-4CC6-A17E-EFD299F7D016}" type="pres">
      <dgm:prSet presAssocID="{ADDDCFBF-1612-4E06-A8B6-7B3FB8AC3259}" presName="bgRect" presStyleLbl="bgShp" presStyleIdx="0" presStyleCnt="3"/>
      <dgm:spPr/>
    </dgm:pt>
    <dgm:pt modelId="{71842D8C-69A6-4896-A018-B4A74A1B66B6}" type="pres">
      <dgm:prSet presAssocID="{ADDDCFBF-1612-4E06-A8B6-7B3FB8AC325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ing Hands"/>
        </a:ext>
      </dgm:extLst>
    </dgm:pt>
    <dgm:pt modelId="{1E8DEE82-2F80-4018-8CF1-CF0FCA2EBD5A}" type="pres">
      <dgm:prSet presAssocID="{ADDDCFBF-1612-4E06-A8B6-7B3FB8AC3259}" presName="spaceRect" presStyleCnt="0"/>
      <dgm:spPr/>
    </dgm:pt>
    <dgm:pt modelId="{39D6B04A-4E79-4629-B79F-41B68FBF6364}" type="pres">
      <dgm:prSet presAssocID="{ADDDCFBF-1612-4E06-A8B6-7B3FB8AC3259}" presName="parTx" presStyleLbl="revTx" presStyleIdx="0" presStyleCnt="3">
        <dgm:presLayoutVars>
          <dgm:chMax val="0"/>
          <dgm:chPref val="0"/>
        </dgm:presLayoutVars>
      </dgm:prSet>
      <dgm:spPr/>
    </dgm:pt>
    <dgm:pt modelId="{871F85E1-7BD7-4594-B5AC-E59D8BC35027}" type="pres">
      <dgm:prSet presAssocID="{734668BB-74C7-422A-8B23-7920FD9F13FA}" presName="sibTrans" presStyleCnt="0"/>
      <dgm:spPr/>
    </dgm:pt>
    <dgm:pt modelId="{7922B67E-162A-433D-8D99-5AD2658C081C}" type="pres">
      <dgm:prSet presAssocID="{850DA0EF-C2CE-4AD0-ADDA-DDCB2EE512DA}" presName="compNode" presStyleCnt="0"/>
      <dgm:spPr/>
    </dgm:pt>
    <dgm:pt modelId="{1FE062EA-6465-466C-8740-C87C44F7E566}" type="pres">
      <dgm:prSet presAssocID="{850DA0EF-C2CE-4AD0-ADDA-DDCB2EE512DA}" presName="bgRect" presStyleLbl="bgShp" presStyleIdx="1" presStyleCnt="3"/>
      <dgm:spPr/>
    </dgm:pt>
    <dgm:pt modelId="{31265868-C3AD-4917-80B1-5A173BDAAE37}" type="pres">
      <dgm:prSet presAssocID="{850DA0EF-C2CE-4AD0-ADDA-DDCB2EE512D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AED4EB5-DFBF-4084-9D3D-ACACE9352EAD}" type="pres">
      <dgm:prSet presAssocID="{850DA0EF-C2CE-4AD0-ADDA-DDCB2EE512DA}" presName="spaceRect" presStyleCnt="0"/>
      <dgm:spPr/>
    </dgm:pt>
    <dgm:pt modelId="{A2107018-84AD-4F46-A159-7705269B9595}" type="pres">
      <dgm:prSet presAssocID="{850DA0EF-C2CE-4AD0-ADDA-DDCB2EE512DA}" presName="parTx" presStyleLbl="revTx" presStyleIdx="1" presStyleCnt="3">
        <dgm:presLayoutVars>
          <dgm:chMax val="0"/>
          <dgm:chPref val="0"/>
        </dgm:presLayoutVars>
      </dgm:prSet>
      <dgm:spPr/>
    </dgm:pt>
    <dgm:pt modelId="{B55A399F-A139-4C89-9901-5370D406BFC5}" type="pres">
      <dgm:prSet presAssocID="{6DDE4615-A472-4CEF-ABEE-A778BE2B2F15}" presName="sibTrans" presStyleCnt="0"/>
      <dgm:spPr/>
    </dgm:pt>
    <dgm:pt modelId="{99D25FC8-D9A6-4B76-8AD2-A170B6871DF5}" type="pres">
      <dgm:prSet presAssocID="{274BA72C-508D-4624-8DC4-E7501282E95F}" presName="compNode" presStyleCnt="0"/>
      <dgm:spPr/>
    </dgm:pt>
    <dgm:pt modelId="{28B79AF1-57ED-4091-A2C5-7E75E10DA0FF}" type="pres">
      <dgm:prSet presAssocID="{274BA72C-508D-4624-8DC4-E7501282E95F}" presName="bgRect" presStyleLbl="bgShp" presStyleIdx="2" presStyleCnt="3"/>
      <dgm:spPr/>
    </dgm:pt>
    <dgm:pt modelId="{DF8C4985-CAC4-4C39-94E2-94FECFB19592}" type="pres">
      <dgm:prSet presAssocID="{274BA72C-508D-4624-8DC4-E7501282E95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2F7759A-9E09-4CFA-AD0B-9E72ED511E0B}" type="pres">
      <dgm:prSet presAssocID="{274BA72C-508D-4624-8DC4-E7501282E95F}" presName="spaceRect" presStyleCnt="0"/>
      <dgm:spPr/>
    </dgm:pt>
    <dgm:pt modelId="{9A7572C5-1D3B-4F0B-AA51-F7BD757F5831}" type="pres">
      <dgm:prSet presAssocID="{274BA72C-508D-4624-8DC4-E7501282E95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1751D34-0291-4513-95F8-7B25F71FF06F}" srcId="{82001431-3B9B-44CB-9B23-19A346FF521E}" destId="{850DA0EF-C2CE-4AD0-ADDA-DDCB2EE512DA}" srcOrd="1" destOrd="0" parTransId="{4A5F692A-8203-4F1B-87DE-B5E43520E0D4}" sibTransId="{6DDE4615-A472-4CEF-ABEE-A778BE2B2F15}"/>
    <dgm:cxn modelId="{67BEB266-4BD8-419E-AFCF-A540BA400C33}" type="presOf" srcId="{ADDDCFBF-1612-4E06-A8B6-7B3FB8AC3259}" destId="{39D6B04A-4E79-4629-B79F-41B68FBF6364}" srcOrd="0" destOrd="0" presId="urn:microsoft.com/office/officeart/2018/2/layout/IconVerticalSolidList"/>
    <dgm:cxn modelId="{903C6467-B8FA-4398-92A8-2CE47AB08132}" srcId="{82001431-3B9B-44CB-9B23-19A346FF521E}" destId="{274BA72C-508D-4624-8DC4-E7501282E95F}" srcOrd="2" destOrd="0" parTransId="{609037BF-96E6-4691-9782-0975FF9E80E8}" sibTransId="{304711A0-512C-4ADA-B479-0428D7E146B4}"/>
    <dgm:cxn modelId="{8BCE9A93-0EC0-4374-8B9E-E79F102EBCA7}" srcId="{82001431-3B9B-44CB-9B23-19A346FF521E}" destId="{ADDDCFBF-1612-4E06-A8B6-7B3FB8AC3259}" srcOrd="0" destOrd="0" parTransId="{1D179905-BC21-4FBE-B6BC-8C3BA62B483D}" sibTransId="{734668BB-74C7-422A-8B23-7920FD9F13FA}"/>
    <dgm:cxn modelId="{CD8E8494-D8B6-4437-9DA2-7A00B7E0A38D}" type="presOf" srcId="{82001431-3B9B-44CB-9B23-19A346FF521E}" destId="{DA037341-5A2B-4658-8454-7E7925730379}" srcOrd="0" destOrd="0" presId="urn:microsoft.com/office/officeart/2018/2/layout/IconVerticalSolidList"/>
    <dgm:cxn modelId="{8B8D27BC-44CD-494F-A672-FE083CB92D50}" type="presOf" srcId="{850DA0EF-C2CE-4AD0-ADDA-DDCB2EE512DA}" destId="{A2107018-84AD-4F46-A159-7705269B9595}" srcOrd="0" destOrd="0" presId="urn:microsoft.com/office/officeart/2018/2/layout/IconVerticalSolidList"/>
    <dgm:cxn modelId="{E75724E2-4B1A-479E-8751-9980F8449CD2}" type="presOf" srcId="{274BA72C-508D-4624-8DC4-E7501282E95F}" destId="{9A7572C5-1D3B-4F0B-AA51-F7BD757F5831}" srcOrd="0" destOrd="0" presId="urn:microsoft.com/office/officeart/2018/2/layout/IconVerticalSolidList"/>
    <dgm:cxn modelId="{F5C2A193-C140-4A06-A466-B18981C7FE47}" type="presParOf" srcId="{DA037341-5A2B-4658-8454-7E7925730379}" destId="{6FE7C9B4-E2DD-4DB8-8FB5-CCAE5FB1722C}" srcOrd="0" destOrd="0" presId="urn:microsoft.com/office/officeart/2018/2/layout/IconVerticalSolidList"/>
    <dgm:cxn modelId="{FAF8EC3A-0BD5-40D0-B062-281F66DEF2C7}" type="presParOf" srcId="{6FE7C9B4-E2DD-4DB8-8FB5-CCAE5FB1722C}" destId="{EA80D6B8-6D06-4CC6-A17E-EFD299F7D016}" srcOrd="0" destOrd="0" presId="urn:microsoft.com/office/officeart/2018/2/layout/IconVerticalSolidList"/>
    <dgm:cxn modelId="{AF24596C-CDD0-47FA-AE34-36C2F9FD06D3}" type="presParOf" srcId="{6FE7C9B4-E2DD-4DB8-8FB5-CCAE5FB1722C}" destId="{71842D8C-69A6-4896-A018-B4A74A1B66B6}" srcOrd="1" destOrd="0" presId="urn:microsoft.com/office/officeart/2018/2/layout/IconVerticalSolidList"/>
    <dgm:cxn modelId="{A32F262C-3DB8-4A4F-8EE2-6081F9F1BB43}" type="presParOf" srcId="{6FE7C9B4-E2DD-4DB8-8FB5-CCAE5FB1722C}" destId="{1E8DEE82-2F80-4018-8CF1-CF0FCA2EBD5A}" srcOrd="2" destOrd="0" presId="urn:microsoft.com/office/officeart/2018/2/layout/IconVerticalSolidList"/>
    <dgm:cxn modelId="{A5C7C294-D35B-4ED7-BC82-2842E98EBF71}" type="presParOf" srcId="{6FE7C9B4-E2DD-4DB8-8FB5-CCAE5FB1722C}" destId="{39D6B04A-4E79-4629-B79F-41B68FBF6364}" srcOrd="3" destOrd="0" presId="urn:microsoft.com/office/officeart/2018/2/layout/IconVerticalSolidList"/>
    <dgm:cxn modelId="{94799838-EA06-4DA2-900A-E9E73A32ACE7}" type="presParOf" srcId="{DA037341-5A2B-4658-8454-7E7925730379}" destId="{871F85E1-7BD7-4594-B5AC-E59D8BC35027}" srcOrd="1" destOrd="0" presId="urn:microsoft.com/office/officeart/2018/2/layout/IconVerticalSolidList"/>
    <dgm:cxn modelId="{8E462E2F-A654-49FA-86E7-20B691199045}" type="presParOf" srcId="{DA037341-5A2B-4658-8454-7E7925730379}" destId="{7922B67E-162A-433D-8D99-5AD2658C081C}" srcOrd="2" destOrd="0" presId="urn:microsoft.com/office/officeart/2018/2/layout/IconVerticalSolidList"/>
    <dgm:cxn modelId="{BBF24F79-C542-437E-9C98-F8E2EEE9FE61}" type="presParOf" srcId="{7922B67E-162A-433D-8D99-5AD2658C081C}" destId="{1FE062EA-6465-466C-8740-C87C44F7E566}" srcOrd="0" destOrd="0" presId="urn:microsoft.com/office/officeart/2018/2/layout/IconVerticalSolidList"/>
    <dgm:cxn modelId="{612099F5-3EE5-4FAB-A245-28A830ED0BFF}" type="presParOf" srcId="{7922B67E-162A-433D-8D99-5AD2658C081C}" destId="{31265868-C3AD-4917-80B1-5A173BDAAE37}" srcOrd="1" destOrd="0" presId="urn:microsoft.com/office/officeart/2018/2/layout/IconVerticalSolidList"/>
    <dgm:cxn modelId="{03807320-434D-4FE7-995C-309A3393239B}" type="presParOf" srcId="{7922B67E-162A-433D-8D99-5AD2658C081C}" destId="{5AED4EB5-DFBF-4084-9D3D-ACACE9352EAD}" srcOrd="2" destOrd="0" presId="urn:microsoft.com/office/officeart/2018/2/layout/IconVerticalSolidList"/>
    <dgm:cxn modelId="{E1F951AD-5DF4-4687-B88F-E0D39EB58576}" type="presParOf" srcId="{7922B67E-162A-433D-8D99-5AD2658C081C}" destId="{A2107018-84AD-4F46-A159-7705269B9595}" srcOrd="3" destOrd="0" presId="urn:microsoft.com/office/officeart/2018/2/layout/IconVerticalSolidList"/>
    <dgm:cxn modelId="{C2FD019F-9E05-4C54-93C6-8F9C6251DE1E}" type="presParOf" srcId="{DA037341-5A2B-4658-8454-7E7925730379}" destId="{B55A399F-A139-4C89-9901-5370D406BFC5}" srcOrd="3" destOrd="0" presId="urn:microsoft.com/office/officeart/2018/2/layout/IconVerticalSolidList"/>
    <dgm:cxn modelId="{B3C7C4CB-DA28-4491-A6DC-FD5A50615E59}" type="presParOf" srcId="{DA037341-5A2B-4658-8454-7E7925730379}" destId="{99D25FC8-D9A6-4B76-8AD2-A170B6871DF5}" srcOrd="4" destOrd="0" presId="urn:microsoft.com/office/officeart/2018/2/layout/IconVerticalSolidList"/>
    <dgm:cxn modelId="{2F8984A0-B2F5-42D8-BF10-C7058850E363}" type="presParOf" srcId="{99D25FC8-D9A6-4B76-8AD2-A170B6871DF5}" destId="{28B79AF1-57ED-4091-A2C5-7E75E10DA0FF}" srcOrd="0" destOrd="0" presId="urn:microsoft.com/office/officeart/2018/2/layout/IconVerticalSolidList"/>
    <dgm:cxn modelId="{A7769C32-C917-4527-9F78-3B27874F48DF}" type="presParOf" srcId="{99D25FC8-D9A6-4B76-8AD2-A170B6871DF5}" destId="{DF8C4985-CAC4-4C39-94E2-94FECFB19592}" srcOrd="1" destOrd="0" presId="urn:microsoft.com/office/officeart/2018/2/layout/IconVerticalSolidList"/>
    <dgm:cxn modelId="{6E6FCAC0-7607-48A5-B6E7-0874268E207B}" type="presParOf" srcId="{99D25FC8-D9A6-4B76-8AD2-A170B6871DF5}" destId="{E2F7759A-9E09-4CFA-AD0B-9E72ED511E0B}" srcOrd="2" destOrd="0" presId="urn:microsoft.com/office/officeart/2018/2/layout/IconVerticalSolidList"/>
    <dgm:cxn modelId="{07348111-3BDC-46A5-83EA-950410C47A65}" type="presParOf" srcId="{99D25FC8-D9A6-4B76-8AD2-A170B6871DF5}" destId="{9A7572C5-1D3B-4F0B-AA51-F7BD757F58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0D6B8-6D06-4CC6-A17E-EFD299F7D016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842D8C-69A6-4896-A018-B4A74A1B66B6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D6B04A-4E79-4629-B79F-41B68FBF6364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1. Robust to noise and multicollinearity.</a:t>
          </a:r>
          <a:endParaRPr lang="en-US" sz="2400" kern="1200" dirty="0"/>
        </a:p>
      </dsp:txBody>
      <dsp:txXfrm>
        <a:off x="1508391" y="558"/>
        <a:ext cx="4987658" cy="1305966"/>
      </dsp:txXfrm>
    </dsp:sp>
    <dsp:sp modelId="{1FE062EA-6465-466C-8740-C87C44F7E566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265868-C3AD-4917-80B1-5A173BDAAE37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07018-84AD-4F46-A159-7705269B9595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2. Suitable for imbalanced datasets with proper techniques.</a:t>
          </a:r>
          <a:endParaRPr lang="en-US" sz="2400" kern="1200" dirty="0"/>
        </a:p>
      </dsp:txBody>
      <dsp:txXfrm>
        <a:off x="1508391" y="1633016"/>
        <a:ext cx="4987658" cy="1305966"/>
      </dsp:txXfrm>
    </dsp:sp>
    <dsp:sp modelId="{28B79AF1-57ED-4091-A2C5-7E75E10DA0FF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8C4985-CAC4-4C39-94E2-94FECFB19592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7572C5-1D3B-4F0B-AA51-F7BD757F5831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3. Minimal computational requirements.</a:t>
          </a:r>
          <a:endParaRPr lang="en-US" sz="2400" kern="1200"/>
        </a:p>
      </dsp:txBody>
      <dsp:txXfrm>
        <a:off x="1508391" y="3265475"/>
        <a:ext cx="4987658" cy="1305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6B2E-840A-4382-8B87-69CE0C0C1FC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AEAE-2E6A-4EA0-9208-A21398388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5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6B2E-840A-4382-8B87-69CE0C0C1FC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AEAE-2E6A-4EA0-9208-A21398388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6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6B2E-840A-4382-8B87-69CE0C0C1FC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AEAE-2E6A-4EA0-9208-A21398388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66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6B2E-840A-4382-8B87-69CE0C0C1FC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AEAE-2E6A-4EA0-9208-A213983888B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744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6B2E-840A-4382-8B87-69CE0C0C1FC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AEAE-2E6A-4EA0-9208-A21398388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08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6B2E-840A-4382-8B87-69CE0C0C1FC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AEAE-2E6A-4EA0-9208-A21398388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96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6B2E-840A-4382-8B87-69CE0C0C1FC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AEAE-2E6A-4EA0-9208-A21398388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78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6B2E-840A-4382-8B87-69CE0C0C1FC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AEAE-2E6A-4EA0-9208-A21398388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5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6B2E-840A-4382-8B87-69CE0C0C1FC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AEAE-2E6A-4EA0-9208-A21398388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6B2E-840A-4382-8B87-69CE0C0C1FC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AEAE-2E6A-4EA0-9208-A21398388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7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6B2E-840A-4382-8B87-69CE0C0C1FC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AEAE-2E6A-4EA0-9208-A21398388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0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6B2E-840A-4382-8B87-69CE0C0C1FC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AEAE-2E6A-4EA0-9208-A21398388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9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6B2E-840A-4382-8B87-69CE0C0C1FC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AEAE-2E6A-4EA0-9208-A21398388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1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6B2E-840A-4382-8B87-69CE0C0C1FC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AEAE-2E6A-4EA0-9208-A21398388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1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6B2E-840A-4382-8B87-69CE0C0C1FC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AEAE-2E6A-4EA0-9208-A21398388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5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6B2E-840A-4382-8B87-69CE0C0C1FC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AEAE-2E6A-4EA0-9208-A21398388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9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6B2E-840A-4382-8B87-69CE0C0C1FC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AEAE-2E6A-4EA0-9208-A21398388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8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A856B2E-840A-4382-8B87-69CE0C0C1FC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0AEAE-2E6A-4EA0-9208-A21398388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7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1B78-3A1B-A6C4-DAB3-3551C61A0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6729" y="1166483"/>
            <a:ext cx="8018542" cy="3610897"/>
          </a:xfrm>
        </p:spPr>
        <p:txBody>
          <a:bodyPr>
            <a:normAutofit/>
          </a:bodyPr>
          <a:lstStyle/>
          <a:p>
            <a:r>
              <a:rPr lang="en-US" dirty="0"/>
              <a:t>CAP4770 Final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AA155-69A6-9AFD-0A3F-8F4FA4BB1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Corbin Lane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EDWIN J SOTO LOPEZ </a:t>
            </a:r>
          </a:p>
        </p:txBody>
      </p:sp>
    </p:spTree>
    <p:extLst>
      <p:ext uri="{BB962C8B-B14F-4D97-AF65-F5344CB8AC3E}">
        <p14:creationId xmlns:p14="http://schemas.microsoft.com/office/powerpoint/2010/main" val="2987184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Evaluation Metrics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Precision to minimize false positives.</a:t>
            </a:r>
            <a:endParaRPr lang="en-US" dirty="0"/>
          </a:p>
          <a:p>
            <a:endParaRPr dirty="0"/>
          </a:p>
          <a:p>
            <a:r>
              <a:rPr dirty="0"/>
              <a:t>Recall to ensure all fraud cases are detected.</a:t>
            </a:r>
            <a:endParaRPr lang="en-US" dirty="0"/>
          </a:p>
          <a:p>
            <a:endParaRPr lang="en-US" dirty="0"/>
          </a:p>
          <a:p>
            <a:r>
              <a:t>AUC </a:t>
            </a:r>
            <a:r>
              <a:rPr dirty="0"/>
              <a:t>for overall model effectiveness.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20" y="393724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Key Lessons Learned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Importance of Pre-processing.</a:t>
            </a:r>
          </a:p>
          <a:p>
            <a:endParaRPr lang="en-US" dirty="0"/>
          </a:p>
          <a:p>
            <a:r>
              <a:rPr lang="en-US" dirty="0"/>
              <a:t>Model selection will always require trade offs.</a:t>
            </a:r>
          </a:p>
          <a:p>
            <a:endParaRPr lang="en-US" dirty="0"/>
          </a:p>
          <a:p>
            <a:r>
              <a:rPr lang="en-US" dirty="0"/>
              <a:t>Balancing Performance Metrics is Challenging.</a:t>
            </a:r>
          </a:p>
          <a:p>
            <a:endParaRPr lang="en-US" dirty="0"/>
          </a:p>
          <a:p>
            <a:r>
              <a:rPr lang="en-US" dirty="0"/>
              <a:t>Deployment Requires More than Just a Good Model.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summarize, while Logistic Regression has higher precision, the Random Forest model strikes a better balance between identifying fraudulent transactions and avoiding false positives, making it the stronger overall choice for fraud detection in this case.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7893-1FF5-829A-1A5E-5E0FC3920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2C2BC-1301-AA5A-1DC9-6D04DF398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2525" y="1331259"/>
            <a:ext cx="8946541" cy="4195481"/>
          </a:xfrm>
        </p:spPr>
        <p:txBody>
          <a:bodyPr>
            <a:noAutofit/>
          </a:bodyPr>
          <a:lstStyle/>
          <a:p>
            <a:r>
              <a:rPr lang="en-US" sz="1600" dirty="0"/>
              <a:t>Tan, P.-N., Steinbach, M., Karpatne, A., &amp; Kumar, V. (2019). Introduction to data mining (Global edition.). Pearson.</a:t>
            </a:r>
          </a:p>
          <a:p>
            <a:r>
              <a:rPr lang="en-US" sz="1600" dirty="0"/>
              <a:t>Chowdhury, D., Hovda, S., &amp; Lund, B. (2023). Analysis of cuttings concentration experimental data using exploratory data analysis. Geoenergy Science and Engineering, 221, 111254-. https://doi.org/10.1016/j.petrol.2022.111254</a:t>
            </a:r>
          </a:p>
          <a:p>
            <a:r>
              <a:rPr lang="en-US" sz="1600" dirty="0"/>
              <a:t>Hong, H., Pourghasemi, H. R., &amp; Pourtaghi, Z. S. (2016). Landslide susceptibility assessment in Lianhua County (China): A comparison between a random forest data mining technique and bivariate and multivariate statistical models. Geomorphology, 259, 105–118. https://doi.org/10.1016/j.geomorph.2016.02.012</a:t>
            </a:r>
          </a:p>
          <a:p>
            <a:r>
              <a:rPr lang="en-US" sz="1600" dirty="0"/>
              <a:t>  Ziegler, A., &amp; König, I. R. (2014). Mining data with random forests: current options for real-world applications. Wiley Interdisciplinary Reviews. Data Mining and Knowledge Discovery, 4(1), 55–63. https://doi.org/10.1002/widm.1114</a:t>
            </a:r>
          </a:p>
          <a:p>
            <a:r>
              <a:rPr lang="en-US" sz="1600" dirty="0"/>
              <a:t>What is Logistic Regression? - Logistic Regression Model Explained - AWS. (n.d.). Amazon Web Services, Inc. https://aws.amazon.com/what-is/logistic-regression/</a:t>
            </a:r>
          </a:p>
          <a:p>
            <a:r>
              <a:rPr lang="en-US" sz="1600" dirty="0"/>
              <a:t>Stojiljković, M. (2023, June 26). Logistic Regression in Python. https://realpython.com/logistic-regression-python/</a:t>
            </a:r>
          </a:p>
          <a:p>
            <a:r>
              <a:rPr lang="en-US" sz="1600" dirty="0"/>
              <a:t>W3Schools.com. (n.d.). https://www.w3schools.com/python/python_ml_logistic_regression.asp</a:t>
            </a:r>
          </a:p>
        </p:txBody>
      </p:sp>
    </p:spTree>
    <p:extLst>
      <p:ext uri="{BB962C8B-B14F-4D97-AF65-F5344CB8AC3E}">
        <p14:creationId xmlns:p14="http://schemas.microsoft.com/office/powerpoint/2010/main" val="301200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768F3-0465-5A3E-9C53-DDE8E3DF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EBEBEB"/>
                </a:solidFill>
              </a:rPr>
              <a:t>Credit Card Fraud Detection</a:t>
            </a:r>
            <a:br>
              <a:rPr lang="en-US" sz="3600">
                <a:solidFill>
                  <a:srgbClr val="EBEBEB"/>
                </a:solidFill>
              </a:rPr>
            </a:br>
            <a:r>
              <a:rPr lang="en-US" sz="3600">
                <a:solidFill>
                  <a:srgbClr val="EBEBEB"/>
                </a:solidFill>
              </a:rPr>
              <a:t>Using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CBDF6-5C8F-EE38-433A-3665C0999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Problem Statement: </a:t>
            </a:r>
            <a:r>
              <a:rPr lang="en-US" dirty="0">
                <a:solidFill>
                  <a:srgbClr val="FFFFFF"/>
                </a:solidFill>
              </a:rPr>
              <a:t>Credit card fraud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Research Objective: </a:t>
            </a:r>
            <a:r>
              <a:rPr lang="en-US" dirty="0">
                <a:solidFill>
                  <a:srgbClr val="FFFFFF"/>
                </a:solidFill>
              </a:rPr>
              <a:t>to develop a model that can accurately identify fraudulent credit card transactions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Data Source: </a:t>
            </a:r>
            <a:r>
              <a:rPr lang="en-US" dirty="0">
                <a:solidFill>
                  <a:srgbClr val="FFFFFF"/>
                </a:solidFill>
              </a:rPr>
              <a:t>Credit Card Fraud Detection Dataset </a:t>
            </a:r>
            <a:r>
              <a:rPr lang="en-US" b="1" dirty="0">
                <a:solidFill>
                  <a:srgbClr val="FFFFFF"/>
                </a:solidFill>
              </a:rPr>
              <a:t>(creditcard.csv)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A stack of bank cards">
            <a:extLst>
              <a:ext uri="{FF2B5EF4-FFF2-40B4-BE49-F238E27FC236}">
                <a16:creationId xmlns:a16="http://schemas.microsoft.com/office/drawing/2014/main" id="{3AACB927-6102-D78B-9BBF-CE79BFC5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180" r="1332" b="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2384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70F3-AECD-87E6-0569-261A5AAB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452718"/>
            <a:ext cx="3978790" cy="1400530"/>
          </a:xfrm>
        </p:spPr>
        <p:txBody>
          <a:bodyPr>
            <a:normAutofit/>
          </a:bodyPr>
          <a:lstStyle/>
          <a:p>
            <a:r>
              <a:rPr lang="en-US"/>
              <a:t>Methodology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091E7-1749-0079-1982-2F82CDED9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052918"/>
            <a:ext cx="3977971" cy="4195481"/>
          </a:xfrm>
        </p:spPr>
        <p:txBody>
          <a:bodyPr>
            <a:normAutofit/>
          </a:bodyPr>
          <a:lstStyle/>
          <a:p>
            <a:r>
              <a:rPr lang="en-US" b="1" dirty="0"/>
              <a:t>1: Data Preprocessing</a:t>
            </a:r>
          </a:p>
          <a:p>
            <a:endParaRPr lang="en-US" b="1" dirty="0"/>
          </a:p>
          <a:p>
            <a:r>
              <a:rPr lang="en-US" b="1" dirty="0"/>
              <a:t>2: Model Selection and Training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3. Model Evaluation</a:t>
            </a:r>
          </a:p>
          <a:p>
            <a:endParaRPr lang="en-US" dirty="0"/>
          </a:p>
        </p:txBody>
      </p:sp>
      <p:pic>
        <p:nvPicPr>
          <p:cNvPr id="14" name="Picture 1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E15A8AB-E29F-1374-48D4-FAA9DBF23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" r="3" b="3875"/>
          <a:stretch/>
        </p:blipFill>
        <p:spPr>
          <a:xfrm>
            <a:off x="5318166" y="3428996"/>
            <a:ext cx="6873834" cy="342900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B167AAF-B62B-2A5A-D95D-27189C06F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16" b="-4"/>
          <a:stretch/>
        </p:blipFill>
        <p:spPr>
          <a:xfrm>
            <a:off x="5316657" y="0"/>
            <a:ext cx="3436902" cy="3428998"/>
          </a:xfrm>
          <a:prstGeom prst="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49C1C41-D403-765D-A4E0-CE30EC3E31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94" b="-2"/>
          <a:stretch/>
        </p:blipFill>
        <p:spPr>
          <a:xfrm>
            <a:off x="8755098" y="1"/>
            <a:ext cx="3436902" cy="342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6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64A4-C094-1CF5-1D0E-0C16CC285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dirty="0"/>
              <a:t>Models Used</a:t>
            </a:r>
          </a:p>
        </p:txBody>
      </p:sp>
      <p:sp>
        <p:nvSpPr>
          <p:cNvPr id="28" name="Freeform 23">
            <a:extLst>
              <a:ext uri="{FF2B5EF4-FFF2-40B4-BE49-F238E27FC236}">
                <a16:creationId xmlns:a16="http://schemas.microsoft.com/office/drawing/2014/main" id="{2142F58F-1A18-445C-8057-25B9F986C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2C8825F8-2BBE-4F09-844D-BD569EE90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0B305D-E4F9-4F9F-81CA-BDFBA88B2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of a logistic regression&#10;&#10;Description automatically generated">
            <a:extLst>
              <a:ext uri="{FF2B5EF4-FFF2-40B4-BE49-F238E27FC236}">
                <a16:creationId xmlns:a16="http://schemas.microsoft.com/office/drawing/2014/main" id="{3F5A0086-F067-2384-FA9F-295DD640E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691" y="368924"/>
            <a:ext cx="4443713" cy="2968647"/>
          </a:xfrm>
          <a:prstGeom prst="rect">
            <a:avLst/>
          </a:prstGeom>
          <a:effectLst/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D77C917-B31B-4151-9BB3-768748C42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09846-57BB-6C58-8CFB-2DA6E972B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/>
              <a:t>Logistical Regression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Random Forest</a:t>
            </a:r>
          </a:p>
          <a:p>
            <a:endParaRPr lang="en-US" dirty="0"/>
          </a:p>
        </p:txBody>
      </p:sp>
      <p:pic>
        <p:nvPicPr>
          <p:cNvPr id="5" name="Picture 4" descr="A diagram of a forest&#10;&#10;Description automatically generated">
            <a:extLst>
              <a:ext uri="{FF2B5EF4-FFF2-40B4-BE49-F238E27FC236}">
                <a16:creationId xmlns:a16="http://schemas.microsoft.com/office/drawing/2014/main" id="{4650E008-5C1A-0DD4-8DAD-4CE35CF89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3613462"/>
            <a:ext cx="3958196" cy="29686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9146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dirty="0"/>
              <a:t>Why Logistic Regression?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dirty="0"/>
              <a:t>1. </a:t>
            </a:r>
            <a:r>
              <a:rPr lang="en-US" dirty="0"/>
              <a:t>Simple and easy to interpret results</a:t>
            </a:r>
            <a:r>
              <a:rPr lang="en-US" b="1" dirty="0"/>
              <a:t>.</a:t>
            </a:r>
          </a:p>
          <a:p>
            <a:endParaRPr dirty="0"/>
          </a:p>
          <a:p>
            <a:r>
              <a:rPr dirty="0"/>
              <a:t>2. Effectively models linear relationships.</a:t>
            </a:r>
            <a:endParaRPr lang="en-US" dirty="0"/>
          </a:p>
          <a:p>
            <a:endParaRPr dirty="0"/>
          </a:p>
          <a:p>
            <a:r>
              <a:rPr dirty="0"/>
              <a:t>3. Provides probabilistic predictions for fraud likelihood.</a:t>
            </a:r>
          </a:p>
        </p:txBody>
      </p:sp>
      <p:sp>
        <p:nvSpPr>
          <p:cNvPr id="21" name="Freeform 31">
            <a:extLst>
              <a:ext uri="{FF2B5EF4-FFF2-40B4-BE49-F238E27FC236}">
                <a16:creationId xmlns:a16="http://schemas.microsoft.com/office/drawing/2014/main" id="{C89FDD9F-84AD-4824-89D2-9E286F56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FF99B9-09FA-411A-8B54-D714B2EE9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0"/>
            <a:ext cx="406254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7E6CE931-52B0-4AD0-991F-0648E313B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47253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5" descr="A graph of a logistic regression&#10;&#10;Description automatically generated">
            <a:extLst>
              <a:ext uri="{FF2B5EF4-FFF2-40B4-BE49-F238E27FC236}">
                <a16:creationId xmlns:a16="http://schemas.microsoft.com/office/drawing/2014/main" id="{B2377564-8C49-9E6A-55FD-CBF5E0E95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645" y="1854820"/>
            <a:ext cx="4181041" cy="2793167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138FED9-7840-470D-BB14-BF4696ADA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EBEBEB"/>
                </a:solidFill>
              </a:rPr>
              <a:t>Strengths of Logistic Regression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51FD4F-15D8-059A-3144-76DDADA55B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190847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dirty="0"/>
              <a:t>Strengths of Random Forest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High accuracy.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2. Resistant to overfitting.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3. Versatile across various types of data.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2B64005-89FA-EF12-367F-53FE4C2CF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006" y="2402308"/>
            <a:ext cx="6972197" cy="4103423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 Comparison: Logistic Regression vs. 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b="1" dirty="0"/>
              <a:t>1</a:t>
            </a:r>
            <a:r>
              <a:rPr lang="en-US" b="1" dirty="0"/>
              <a:t>. Model Complexity</a:t>
            </a:r>
            <a:r>
              <a:rPr b="1" dirty="0"/>
              <a:t>.</a:t>
            </a:r>
            <a:endParaRPr lang="en-US" b="1" dirty="0"/>
          </a:p>
          <a:p>
            <a:pPr lvl="1"/>
            <a:r>
              <a:rPr lang="en-US" b="1" dirty="0"/>
              <a:t>Logistic Regression: </a:t>
            </a:r>
            <a:r>
              <a:rPr lang="en-US" dirty="0"/>
              <a:t>A relatively simple linear model</a:t>
            </a:r>
          </a:p>
          <a:p>
            <a:pPr lvl="1"/>
            <a:r>
              <a:rPr lang="en-US" b="1" dirty="0"/>
              <a:t>Example:</a:t>
            </a:r>
            <a:r>
              <a:rPr lang="en-US" dirty="0"/>
              <a:t> Predicting the likelihood of a customer churning.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Random Forest: </a:t>
            </a:r>
            <a:r>
              <a:rPr lang="en-US" dirty="0"/>
              <a:t>A complex ensemble model.</a:t>
            </a:r>
          </a:p>
          <a:p>
            <a:pPr lvl="1"/>
            <a:r>
              <a:rPr lang="en-US" b="1" dirty="0"/>
              <a:t>Example:</a:t>
            </a:r>
            <a:r>
              <a:rPr lang="en-US" dirty="0"/>
              <a:t> Detecting fraudulent transactions. </a:t>
            </a:r>
          </a:p>
          <a:p>
            <a:pPr lvl="1"/>
            <a:endParaRPr dirty="0"/>
          </a:p>
          <a:p>
            <a:r>
              <a:rPr b="1" dirty="0"/>
              <a:t>2. Random Forest outperforms with complex, non-linear patterns.</a:t>
            </a:r>
            <a:endParaRPr lang="en-US" b="1" dirty="0"/>
          </a:p>
          <a:p>
            <a:endParaRPr lang="en-US" dirty="0"/>
          </a:p>
          <a:p>
            <a:r>
              <a:rPr lang="en-US" b="1" dirty="0"/>
              <a:t>3. Both models complement each other based on dataset properties.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US" sz="3700"/>
              <a:t>Handling Imbalanced Data</a:t>
            </a:r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AD488FAE-8A33-44D2-922D-E1A7E147D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A684E7-FC3D-4F0E-9F70-C69B3BEFC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E284F65F-D81D-4196-A4FB-F1C7EAC55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0E41EA-15C8-4C96-84B8-F9BBB96B5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452" y="1410458"/>
            <a:ext cx="6495847" cy="258991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1. SMOTE for balancing training data.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2. Weight adjustments for Logistic Regression.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3. Class balancing in Random Forest.</a:t>
            </a:r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D85D11A8-549F-C439-534A-30AA97434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309" y="3886062"/>
            <a:ext cx="7366131" cy="2707024"/>
          </a:xfrm>
          <a:prstGeom prst="rect">
            <a:avLst/>
          </a:prstGeom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402</TotalTime>
  <Words>633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Ion</vt:lpstr>
      <vt:lpstr>CAP4770 Final Project </vt:lpstr>
      <vt:lpstr>Credit Card Fraud Detection Using Machine Learning</vt:lpstr>
      <vt:lpstr>Methodology Overview</vt:lpstr>
      <vt:lpstr>Models Used</vt:lpstr>
      <vt:lpstr>Why Logistic Regression?</vt:lpstr>
      <vt:lpstr>Strengths of Logistic Regression</vt:lpstr>
      <vt:lpstr>Strengths of Random Forest</vt:lpstr>
      <vt:lpstr>Model Comparison: Logistic Regression vs. Random Forest</vt:lpstr>
      <vt:lpstr>Handling Imbalanced Data</vt:lpstr>
      <vt:lpstr>Evaluation Metrics Overview</vt:lpstr>
      <vt:lpstr>Key Lessons Learned</vt:lpstr>
      <vt:lpstr>Conclusion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Bridget Lane</dc:creator>
  <cp:lastModifiedBy>Bridget Lane</cp:lastModifiedBy>
  <cp:revision>36</cp:revision>
  <dcterms:created xsi:type="dcterms:W3CDTF">2024-11-14T05:17:11Z</dcterms:created>
  <dcterms:modified xsi:type="dcterms:W3CDTF">2024-11-18T04:55:00Z</dcterms:modified>
</cp:coreProperties>
</file>