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EA0-B424-4947-A07D-A23B6F7CF02B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77D5-D9C5-4B47-BC12-117739613E5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5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EA0-B424-4947-A07D-A23B6F7CF02B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77D5-D9C5-4B47-BC12-117739613E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79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EA0-B424-4947-A07D-A23B6F7CF02B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77D5-D9C5-4B47-BC12-117739613E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476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EA0-B424-4947-A07D-A23B6F7CF02B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77D5-D9C5-4B47-BC12-117739613E5D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5228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EA0-B424-4947-A07D-A23B6F7CF02B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77D5-D9C5-4B47-BC12-117739613E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165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EA0-B424-4947-A07D-A23B6F7CF02B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77D5-D9C5-4B47-BC12-117739613E5D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1124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EA0-B424-4947-A07D-A23B6F7CF02B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77D5-D9C5-4B47-BC12-117739613E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266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EA0-B424-4947-A07D-A23B6F7CF02B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77D5-D9C5-4B47-BC12-117739613E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743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EA0-B424-4947-A07D-A23B6F7CF02B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77D5-D9C5-4B47-BC12-117739613E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67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EA0-B424-4947-A07D-A23B6F7CF02B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77D5-D9C5-4B47-BC12-117739613E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25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EA0-B424-4947-A07D-A23B6F7CF02B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77D5-D9C5-4B47-BC12-117739613E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84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EA0-B424-4947-A07D-A23B6F7CF02B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77D5-D9C5-4B47-BC12-117739613E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97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EA0-B424-4947-A07D-A23B6F7CF02B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77D5-D9C5-4B47-BC12-117739613E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77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EA0-B424-4947-A07D-A23B6F7CF02B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77D5-D9C5-4B47-BC12-117739613E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07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EA0-B424-4947-A07D-A23B6F7CF02B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77D5-D9C5-4B47-BC12-117739613E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9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EA0-B424-4947-A07D-A23B6F7CF02B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77D5-D9C5-4B47-BC12-117739613E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45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EA0-B424-4947-A07D-A23B6F7CF02B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77D5-D9C5-4B47-BC12-117739613E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1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C035EA0-B424-4947-A07D-A23B6F7CF02B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C2377D5-D9C5-4B47-BC12-117739613E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818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6E784-F085-11E6-CBEE-973CC3A51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Analise de vendas</a:t>
            </a:r>
          </a:p>
        </p:txBody>
      </p:sp>
    </p:spTree>
    <p:extLst>
      <p:ext uri="{BB962C8B-B14F-4D97-AF65-F5344CB8AC3E}">
        <p14:creationId xmlns:p14="http://schemas.microsoft.com/office/powerpoint/2010/main" val="660288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92D4D-636C-00A5-0CE3-5A374247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BR" dirty="0">
                <a:solidFill>
                  <a:srgbClr val="FFFFFF"/>
                </a:solidFill>
              </a:rPr>
              <a:t>Conclusão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716634BE-F504-1539-01BF-EC2CB84E6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92500" lnSpcReduction="10000"/>
          </a:bodyPr>
          <a:lstStyle/>
          <a:p>
            <a:r>
              <a:rPr lang="pt-BR" sz="1700"/>
              <a:t>A análise dos dados de vendas revelou aspectos importantes sobre o comportamento do mercado e o desempenho das lojas. Produtos frescos e de alto ticket se destacaram, assim como marcas conhecidas em categorias essenciais. As lojas de grande porte e as regiões com maior densidade populacional concentraram o maior volume de vendas.</a:t>
            </a:r>
          </a:p>
          <a:p>
            <a:pPr marL="0" indent="0">
              <a:buNone/>
            </a:pPr>
            <a:endParaRPr lang="pt-BR" sz="1700" b="1"/>
          </a:p>
          <a:p>
            <a:pPr marL="0" indent="0">
              <a:buNone/>
            </a:pPr>
            <a:r>
              <a:rPr lang="pt-BR" sz="1700" b="1"/>
              <a:t>Dicas práticas para otimização de vendas:</a:t>
            </a:r>
            <a:endParaRPr lang="pt-BR" sz="1700"/>
          </a:p>
          <a:p>
            <a:pPr marL="0" indent="0">
              <a:buNone/>
            </a:pPr>
            <a:r>
              <a:rPr lang="pt-BR" sz="1700"/>
              <a:t>1.Monitore constantemente os produtos mais vendidos para garantir disponibilidade no estoque.</a:t>
            </a:r>
          </a:p>
          <a:p>
            <a:pPr marL="0" indent="0">
              <a:buNone/>
            </a:pPr>
            <a:r>
              <a:rPr lang="pt-BR" sz="1700"/>
              <a:t>2.Realize campanhas regionais personalizadas, considerando as preferências locais.</a:t>
            </a:r>
          </a:p>
          <a:p>
            <a:pPr marL="0" indent="0">
              <a:buNone/>
            </a:pPr>
            <a:r>
              <a:rPr lang="pt-BR" sz="1700"/>
              <a:t>3. Invista em promoções e descontos em datas específicas, como feriados e datas comemorativas.</a:t>
            </a:r>
          </a:p>
          <a:p>
            <a:pPr marL="0" indent="0">
              <a:buNone/>
            </a:pPr>
            <a:r>
              <a:rPr lang="pt-BR" sz="1700"/>
              <a:t>4. Analise continuamente os dados de vendas para identificar novas oportunidades e ajustar estratégias.</a:t>
            </a:r>
          </a:p>
          <a:p>
            <a:r>
              <a:rPr lang="pt-BR" sz="1700"/>
              <a:t>Com essas iniciativas, é possível aumentar o faturamento e fidelizar clientes, garantindo um crescimento sustentável para o negócio.</a:t>
            </a:r>
          </a:p>
          <a:p>
            <a:endParaRPr lang="pt-BR" sz="1700"/>
          </a:p>
        </p:txBody>
      </p:sp>
    </p:spTree>
    <p:extLst>
      <p:ext uri="{BB962C8B-B14F-4D97-AF65-F5344CB8AC3E}">
        <p14:creationId xmlns:p14="http://schemas.microsoft.com/office/powerpoint/2010/main" val="59501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3A9AA-A628-FE06-7143-39E226778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FFFFFF"/>
                </a:solidFill>
              </a:rPr>
              <a:t>introdução</a:t>
            </a:r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D7D13419-98E9-E953-3C16-CE972775F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pt-BR" sz="2200" dirty="0"/>
              <a:t>Este projeto tem como objetivo explorar e analisar os dados de vendas de diferentes lojas, produtos e marcas, identificando padrões, oportunidades e áreas de melhoria. Com base nos dados fornecidos, a análise busca responder a perguntas-chave, como:</a:t>
            </a:r>
          </a:p>
          <a:p>
            <a:pPr marL="0" indent="0">
              <a:buNone/>
            </a:pPr>
            <a:r>
              <a:rPr lang="pt-BR" sz="2200" dirty="0"/>
              <a:t>Quais produtos são mais populares?</a:t>
            </a:r>
          </a:p>
          <a:p>
            <a:pPr marL="0" indent="0">
              <a:buNone/>
            </a:pPr>
            <a:r>
              <a:rPr lang="pt-BR" sz="2200" dirty="0"/>
              <a:t>Quais marcas geram maior faturamento?</a:t>
            </a:r>
          </a:p>
          <a:p>
            <a:pPr marL="0" indent="0">
              <a:buNone/>
            </a:pPr>
            <a:r>
              <a:rPr lang="pt-BR" sz="2200" dirty="0"/>
              <a:t>Como o desempenho varia entre lojas e estados?</a:t>
            </a:r>
          </a:p>
          <a:p>
            <a:pPr marL="0" indent="0">
              <a:buNone/>
            </a:pPr>
            <a:r>
              <a:rPr lang="pt-BR" sz="2200" dirty="0"/>
              <a:t>Existem sazonalidades ou tendências de mercado relevantes?</a:t>
            </a:r>
          </a:p>
          <a:p>
            <a:pPr marL="0" indent="0">
              <a:buNone/>
            </a:pPr>
            <a:r>
              <a:rPr lang="pt-BR" sz="2200" dirty="0"/>
              <a:t>A partir dessas respostas, serão gerados insights práticos para orientar estratégias de vendas e marketing, além de proporcionar recomendações para otimizar os resultados.</a:t>
            </a:r>
          </a:p>
          <a:p>
            <a:endParaRPr lang="pt-BR" sz="2200" dirty="0"/>
          </a:p>
          <a:p>
            <a:r>
              <a:rPr lang="pt-BR" sz="2200" dirty="0"/>
              <a:t>Link do projeto: https://lookerstudio.google.com/s/odHvKi0UN2U</a:t>
            </a:r>
          </a:p>
        </p:txBody>
      </p:sp>
    </p:spTree>
    <p:extLst>
      <p:ext uri="{BB962C8B-B14F-4D97-AF65-F5344CB8AC3E}">
        <p14:creationId xmlns:p14="http://schemas.microsoft.com/office/powerpoint/2010/main" val="402179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Aplicativo">
            <a:extLst>
              <a:ext uri="{FF2B5EF4-FFF2-40B4-BE49-F238E27FC236}">
                <a16:creationId xmlns:a16="http://schemas.microsoft.com/office/drawing/2014/main" id="{0ECF1B7E-1BC8-26FF-0331-12873578D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1" b="13805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6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5F056-D1FE-EDF9-67EC-30FA092B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 fontScale="90000"/>
          </a:bodyPr>
          <a:lstStyle/>
          <a:p>
            <a:r>
              <a:rPr lang="pt-BR" sz="4000" b="1" dirty="0"/>
              <a:t>Análise de Dados e Insights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F607C4-0CC3-5D05-8526-C82B37CC0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 fontScale="92500" lnSpcReduction="10000"/>
          </a:bodyPr>
          <a:lstStyle/>
          <a:p>
            <a:r>
              <a:rPr lang="pt-BR" sz="1600" b="1"/>
              <a:t>1. Distribuição de Vendas por Produto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/>
              <a:t>Produtos mais vendidos</a:t>
            </a:r>
            <a:r>
              <a:rPr lang="pt-BR" sz="1600"/>
              <a:t>: Banana e Leite foram os itens com maior quantidade de vendas.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/>
              <a:t>Produtos de maior faturamento</a:t>
            </a:r>
            <a:r>
              <a:rPr lang="pt-BR" sz="1600"/>
              <a:t>: Carne Bovina e Queijo destacaram-se pelo alto valor total gerado.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/>
              <a:t>Insight</a:t>
            </a:r>
            <a:r>
              <a:rPr lang="pt-BR" sz="1600"/>
              <a:t>: Os produtos frescos possuem alta rotação e atraem clientes para compras frequentes, enquanto itens como carnes e laticínios aumentam o ticket médio.</a:t>
            </a:r>
          </a:p>
          <a:p>
            <a:r>
              <a:rPr lang="pt-BR" sz="1600" b="1"/>
              <a:t>Ação recomendada</a:t>
            </a:r>
            <a:r>
              <a:rPr lang="pt-BR" sz="1600"/>
              <a:t>: Promova descontos ou pacotes em produtos de maior ticket para alavancar o faturamento geral.</a:t>
            </a:r>
          </a:p>
          <a:p>
            <a:endParaRPr lang="pt-BR" sz="1600"/>
          </a:p>
        </p:txBody>
      </p:sp>
      <p:pic>
        <p:nvPicPr>
          <p:cNvPr id="5" name="Picture 4" descr="Uma banana amarela em plano de fundo amarelo">
            <a:extLst>
              <a:ext uri="{FF2B5EF4-FFF2-40B4-BE49-F238E27FC236}">
                <a16:creationId xmlns:a16="http://schemas.microsoft.com/office/drawing/2014/main" id="{7B1B2351-94C6-6D65-D938-6C35B722C2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303" r="29296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9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275A278C-F1E6-D1CB-E45D-A91629826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60" b="5748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2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DB57D-CD6B-385E-56EB-9ECD91C4F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pt-BR" sz="4000"/>
              <a:t>Analise de dados e graficos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52065A-1A73-3125-9E87-2310A1AEB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 lnSpcReduction="10000"/>
          </a:bodyPr>
          <a:lstStyle/>
          <a:p>
            <a:r>
              <a:rPr lang="pt-BR" sz="1700" b="1" dirty="0"/>
              <a:t>2. Desempenho por Loja e Estado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700" b="1" dirty="0"/>
              <a:t>Lojas de maior faturamento</a:t>
            </a:r>
            <a:r>
              <a:rPr lang="pt-BR" sz="1700" dirty="0"/>
              <a:t>: </a:t>
            </a:r>
            <a:r>
              <a:rPr lang="pt-BR" sz="1700" dirty="0" err="1"/>
              <a:t>Hipermarkets</a:t>
            </a:r>
            <a:r>
              <a:rPr lang="pt-BR" sz="1700" dirty="0"/>
              <a:t> e atacadões lideraram em valor absoluto.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700" b="1" dirty="0"/>
              <a:t>Estados com mais vendas</a:t>
            </a:r>
            <a:r>
              <a:rPr lang="pt-BR" sz="1700" dirty="0"/>
              <a:t>: São Paulo e Minas Gerais apresentaram o maior volume de transações.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700" b="1" dirty="0"/>
              <a:t>Insight</a:t>
            </a:r>
            <a:r>
              <a:rPr lang="pt-BR" sz="1700" dirty="0"/>
              <a:t>: As lojas de grande porte atraem clientes por conveniência e diversidade, enquanto as pequenas dependem de produtos específicos ou promoções.</a:t>
            </a:r>
          </a:p>
          <a:p>
            <a:r>
              <a:rPr lang="pt-BR" sz="1700" b="1" dirty="0"/>
              <a:t>Ação recomendada</a:t>
            </a:r>
            <a:r>
              <a:rPr lang="pt-BR" sz="1700" dirty="0"/>
              <a:t>: Personalize estratégias de marketing para cada região, explorando a cultura e preferências locais.</a:t>
            </a:r>
          </a:p>
          <a:p>
            <a:endParaRPr lang="pt-BR" sz="1700" dirty="0"/>
          </a:p>
        </p:txBody>
      </p:sp>
      <p:pic>
        <p:nvPicPr>
          <p:cNvPr id="5" name="Picture 4" descr="Calculadora, caneta, bússola, dinheiro e um papel com gráficos impressos">
            <a:extLst>
              <a:ext uri="{FF2B5EF4-FFF2-40B4-BE49-F238E27FC236}">
                <a16:creationId xmlns:a16="http://schemas.microsoft.com/office/drawing/2014/main" id="{B6A5B08F-F9F2-197A-0D86-82B4BCDDAD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716" r="24496" b="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257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abela&#10;&#10;Descrição gerada automaticamente">
            <a:extLst>
              <a:ext uri="{FF2B5EF4-FFF2-40B4-BE49-F238E27FC236}">
                <a16:creationId xmlns:a16="http://schemas.microsoft.com/office/drawing/2014/main" id="{6A12133E-2F2C-2CB3-C505-CC10736DD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764" y="457200"/>
            <a:ext cx="789847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9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B1DAC-1655-8BD3-2321-6D1ED759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Analise de dados e graficos</a:t>
            </a:r>
          </a:p>
        </p:txBody>
      </p:sp>
      <p:pic>
        <p:nvPicPr>
          <p:cNvPr id="13" name="Picture 12" descr="Contêineres plásticos em cores brilhantes">
            <a:extLst>
              <a:ext uri="{FF2B5EF4-FFF2-40B4-BE49-F238E27FC236}">
                <a16:creationId xmlns:a16="http://schemas.microsoft.com/office/drawing/2014/main" id="{9B0D677C-8DDC-190F-9D48-1CD717A87B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355" r="30800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D4CD84-D54F-788E-4AA4-0AF381AACDDE}"/>
              </a:ext>
            </a:extLst>
          </p:cNvPr>
          <p:cNvSpPr txBox="1"/>
          <p:nvPr/>
        </p:nvSpPr>
        <p:spPr>
          <a:xfrm>
            <a:off x="4553734" y="2409830"/>
            <a:ext cx="6798539" cy="3705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Comparativo de Marcas e Categorias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Marcas de destaque</a:t>
            </a:r>
            <a:r>
              <a:rPr lang="en-US" sz="2000"/>
              <a:t>: Sadia, Vigor e Qualy lideraram em vendas nas suas respectivas categorias.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Categorias mais populares</a:t>
            </a:r>
            <a:r>
              <a:rPr lang="en-US" sz="2000"/>
              <a:t>: Frutas e produtos lácteos tiveram maior volume de vendas, indicando alta demanda por itens de consumo diário.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Ação recomendada</a:t>
            </a:r>
            <a:r>
              <a:rPr lang="en-US" sz="2000"/>
              <a:t>: Fortaleça o estoque das marcas mais vendidas em regiões com alta demanda e negocie condições diferenciadas com fornecedores.</a:t>
            </a:r>
          </a:p>
        </p:txBody>
      </p:sp>
    </p:spTree>
    <p:extLst>
      <p:ext uri="{BB962C8B-B14F-4D97-AF65-F5344CB8AC3E}">
        <p14:creationId xmlns:p14="http://schemas.microsoft.com/office/powerpoint/2010/main" val="118766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C26C4-0D42-96AC-F945-C7BC565B1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pt-BR" sz="4000"/>
              <a:t>Analise de dados e graficos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94308B-D8BD-8B0B-437E-FFE237F0E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 lnSpcReduction="10000"/>
          </a:bodyPr>
          <a:lstStyle/>
          <a:p>
            <a:r>
              <a:rPr lang="pt-BR" sz="2000" b="1" dirty="0"/>
              <a:t>Tendências Temporais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/>
              <a:t>Picos de vendas</a:t>
            </a:r>
            <a:r>
              <a:rPr lang="pt-BR" sz="2000" dirty="0"/>
              <a:t>: Maio e dezembro registraram maior faturamento, possivelmente devido a datas comemorativas e sazonalidade.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/>
              <a:t>Insight</a:t>
            </a:r>
            <a:r>
              <a:rPr lang="pt-BR" sz="2000" dirty="0"/>
              <a:t>: O aumento no consumo em determinadas épocas sugere oportunidades para campanhas promocionais e marketing sazonal.</a:t>
            </a:r>
          </a:p>
          <a:p>
            <a:r>
              <a:rPr lang="pt-BR" sz="2000" b="1" dirty="0"/>
              <a:t>Ação recomendada</a:t>
            </a:r>
            <a:r>
              <a:rPr lang="pt-BR" sz="2000" dirty="0"/>
              <a:t>: Planeje campanhas específicas para datas como Natal e Dia das Mães, com foco em produtos populares nessas épocas.</a:t>
            </a:r>
          </a:p>
          <a:p>
            <a:endParaRPr lang="pt-BR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4A4A0-6E7A-A81D-3A94-54F43417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150" r="47004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59202388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</TotalTime>
  <Words>573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Fatia</vt:lpstr>
      <vt:lpstr>Analise de vendas</vt:lpstr>
      <vt:lpstr>introdução</vt:lpstr>
      <vt:lpstr>Apresentação do PowerPoint</vt:lpstr>
      <vt:lpstr>Análise de Dados e Insights</vt:lpstr>
      <vt:lpstr>Apresentação do PowerPoint</vt:lpstr>
      <vt:lpstr>Analise de dados e graficos</vt:lpstr>
      <vt:lpstr>Apresentação do PowerPoint</vt:lpstr>
      <vt:lpstr>Analise de dados e graficos</vt:lpstr>
      <vt:lpstr>Analise de dados e graficos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EDSON Essim</dc:creator>
  <cp:lastModifiedBy>EDSON Essim</cp:lastModifiedBy>
  <cp:revision>1</cp:revision>
  <dcterms:created xsi:type="dcterms:W3CDTF">2025-01-24T17:49:36Z</dcterms:created>
  <dcterms:modified xsi:type="dcterms:W3CDTF">2025-01-24T18:08:40Z</dcterms:modified>
</cp:coreProperties>
</file>