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sonamaya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5T14:28:30.526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5T14:28:30.526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5T14:28:30.526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5T14:28:30.52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s-ES_tradnl" altLang="en-US">
                <a:sym typeface="+mn-ea"/>
              </a:rPr>
              <a:t>Facultad de Sistemas</a:t>
            </a:r>
            <a:br>
              <a:rPr lang="es-ES_tradnl" altLang="en-US"/>
            </a:br>
            <a:r>
              <a:rPr lang="es-ES_tradnl" altLang="en-US"/>
              <a:t>Compilador</a:t>
            </a:r>
            <a:endParaRPr lang="es-ES_tradnl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s-ES_tradnl" altLang="en-US"/>
              <a:t>profesor: Ernesto Liñan García</a:t>
            </a:r>
            <a:endParaRPr lang="es-ES_tradnl" altLang="en-US"/>
          </a:p>
          <a:p>
            <a:r>
              <a:rPr lang="es-ES_tradnl" altLang="en-US"/>
              <a:t>Alumno: Edson Amaya </a:t>
            </a:r>
            <a:endParaRPr lang="es-ES_tradnl" altLang="en-US"/>
          </a:p>
          <a:p>
            <a:endParaRPr lang="es-ES_tradnl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49905" cy="29819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Follow</a:t>
            </a:r>
            <a:endParaRPr lang="es-ES_tradn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Follow(RELTERM) =   { &lt;:&lt;(85)  &gt;:&gt;(86)  &lt;:=(87)  &gt;:=(87)   =:=(88)  !=:=(89)  e(73)  )(70)   or(64)  ||(64) }</a:t>
            </a:r>
            <a:endParaRPr lang="en-US" sz="1600"/>
          </a:p>
          <a:p>
            <a:r>
              <a:rPr lang="en-US" sz="1600">
                <a:sym typeface="+mn-ea"/>
              </a:rPr>
              <a:t> Follow(EXPARITM) =  { &lt;:&lt;(85)  &gt;:&gt;(86)  &lt;:=(87)  &gt;:=(87)   =:=(88)  !=:=(89)  e(73)  )(70)   or(64)  ||(64) }</a:t>
            </a:r>
            <a:endParaRPr lang="en-US" sz="1600"/>
          </a:p>
          <a:p>
            <a:r>
              <a:rPr lang="en-US" sz="1600">
                <a:sym typeface="+mn-ea"/>
              </a:rPr>
              <a:t> Follow(EXPPRIMA) =  { &lt;:&lt;(85)  &gt;:&gt;(86)  &lt;:=(87)  &gt;:=(87)   =:=(88)  !=:=(89)  e(73)  )(70)   or(64)  ||(64) }</a:t>
            </a:r>
            <a:endParaRPr lang="en-US" sz="1600"/>
          </a:p>
          <a:p>
            <a:r>
              <a:rPr lang="en-US" sz="1600">
                <a:sym typeface="+mn-ea"/>
              </a:rPr>
              <a:t> Follow(TERMINO) =  {&lt;:&lt;(85)  &gt;:&gt;(86)  &lt;:=(87)  &gt;:=(87)   =:=(88)  !=:=(89)  e(73)  )(70)   or(64)  ||(64) }</a:t>
            </a:r>
            <a:endParaRPr lang="en-US" sz="1600"/>
          </a:p>
          <a:p>
            <a:r>
              <a:rPr lang="en-US" sz="1600">
                <a:sym typeface="+mn-ea"/>
              </a:rPr>
              <a:t> //Follow(TERMINOPRIMO) =  { + - e }</a:t>
            </a:r>
            <a:endParaRPr lang="en-US" sz="1600"/>
          </a:p>
          <a:p>
            <a:r>
              <a:rPr lang="en-US" sz="1600">
                <a:sym typeface="+mn-ea"/>
              </a:rPr>
              <a:t> Follow(FACTOR) =  {*(80),/(81),//(82)}</a:t>
            </a:r>
            <a:endParaRPr lang="en-US" sz="1600"/>
          </a:p>
          <a:p>
            <a:r>
              <a:rPr lang="en-US" sz="1600">
                <a:sym typeface="+mn-ea"/>
              </a:rPr>
              <a:t> Follow(OPERADOR) =  { identificador(74),numero(74) &lt;:&lt;(85)  &gt;:&gt;(86)  &lt;:=(87)  &gt;:=(87)   =:=(88)  !=:=(89)  e(73)  )(70)   or(64)  ||(64) }</a:t>
            </a:r>
            <a:endParaRPr lang="en-US" sz="1600"/>
          </a:p>
          <a:p>
            <a:r>
              <a:rPr lang="en-US" sz="1600">
                <a:sym typeface="+mn-ea"/>
              </a:rPr>
              <a:t> Follow(OR) =   {  not(66),( (66),identificador(66),numero(66)</a:t>
            </a:r>
            <a:endParaRPr lang="en-US" sz="1600"/>
          </a:p>
          <a:p>
            <a:r>
              <a:rPr lang="en-US" sz="1600">
                <a:sym typeface="+mn-ea"/>
              </a:rPr>
              <a:t> Follow(AND) =  { not(66),( (66),identificador(66),numero(66)</a:t>
            </a:r>
            <a:endParaRPr lang="en-US" sz="1600"/>
          </a:p>
          <a:p>
            <a:r>
              <a:rPr lang="en-US" sz="1600">
                <a:sym typeface="+mn-ea"/>
              </a:rPr>
              <a:t> Follow(NOT) =  { not(66),( (66),identificador(66),numero(66)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Codigo</a:t>
            </a:r>
            <a:endParaRPr lang="es-ES_tradnl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075680" y="1243965"/>
            <a:ext cx="56730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En esta parte del codigo importo la libreria pandas,</a:t>
            </a:r>
            <a:endParaRPr lang="es-ES_tradnl" altLang="en-US"/>
          </a:p>
          <a:p>
            <a:r>
              <a:rPr lang="es-ES_tradnl" altLang="en-US"/>
              <a:t>la cual me ayuda a acceder a mi matriz de estados que esta en formato excel.</a:t>
            </a:r>
            <a:endParaRPr lang="es-ES_tradnl" altLang="en-US"/>
          </a:p>
          <a:p>
            <a:endParaRPr lang="es-ES_tradnl" altLang="en-US"/>
          </a:p>
          <a:p>
            <a:r>
              <a:rPr lang="es-ES_tradnl" altLang="en-US"/>
              <a:t>en esta parte accedo a mi matriz desde el archivo nuevaMatriz.xlsx</a:t>
            </a:r>
            <a:endParaRPr lang="es-ES_tradnl" altLang="en-US"/>
          </a:p>
          <a:p>
            <a:endParaRPr lang="es-ES_tradnl" altLang="en-US"/>
          </a:p>
          <a:p>
            <a:r>
              <a:rPr lang="es-ES_tradnl" altLang="en-US"/>
              <a:t>a la cual accedo y guardo esta matriz para iterarla</a:t>
            </a:r>
            <a:endParaRPr lang="es-ES_tradnl" altLang="en-US"/>
          </a:p>
          <a:p>
            <a:endParaRPr lang="es-ES_tradnl" altLang="en-US"/>
          </a:p>
          <a:p>
            <a:r>
              <a:rPr lang="es-ES_tradnl" altLang="en-US"/>
              <a:t>en la variable texto almaceno el contenido por medio de un foreach el cual viene de un archivo tipo txt el cual lo almaceno en un string</a:t>
            </a:r>
            <a:endParaRPr lang="es-ES_tradnl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585" y="952500"/>
            <a:ext cx="4675505" cy="54908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9255" y="2059940"/>
            <a:ext cx="6467475" cy="31813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5450" y="4217670"/>
            <a:ext cx="4277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almacceno una lista de palabras reservadas para despues compararlas con mi entrada del txt</a:t>
            </a:r>
            <a:endParaRPr lang="es-ES_tradnl" altLang="en-US"/>
          </a:p>
          <a:p>
            <a:r>
              <a:rPr lang="es-ES_tradnl" altLang="en-US"/>
              <a:t>y declaro unas variables de apoyo</a:t>
            </a:r>
            <a:endParaRPr lang="es-ES_tradnl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34770"/>
            <a:ext cx="5067300" cy="4953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984240" y="1838325"/>
            <a:ext cx="55981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aqui itero con ayuda de un while la longitud de mi texto que es la entrada del txt</a:t>
            </a:r>
            <a:endParaRPr lang="es-ES_tradnl" altLang="en-US"/>
          </a:p>
          <a:p>
            <a:endParaRPr lang="es-ES_tradnl" altLang="en-US"/>
          </a:p>
          <a:p>
            <a:r>
              <a:rPr lang="es-ES_tradnl" altLang="en-US"/>
              <a:t>despues dentro de este ciclo itero sobre las columnas y filas de la matriz, y voy comparando el caracter actual contra los tipos digito, letra o e</a:t>
            </a:r>
            <a:endParaRPr lang="es-ES_tradnl" altLang="en-US"/>
          </a:p>
          <a:p>
            <a:endParaRPr lang="es-ES_tradnl" altLang="en-US"/>
          </a:p>
          <a:p>
            <a:r>
              <a:rPr lang="es-ES_tradnl" altLang="en-US"/>
              <a:t>despues checo si el estado en el que me dirige esta en mi lista de estados finales, y comparo que tipo de estado es, para mandarlo a reconocer,</a:t>
            </a:r>
            <a:endParaRPr lang="es-ES_tradnl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1270" y="1334770"/>
            <a:ext cx="4993005" cy="4953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0425" y="2479040"/>
            <a:ext cx="4714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si no es unn estado final, comparo que tipo de numero es, entre entero, decimal, numero con notacion cientifica o en el ultimo caso numero decimal con notacion cientifia</a:t>
            </a:r>
            <a:endParaRPr lang="es-ES_tradn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Expresiones Regulares</a:t>
            </a:r>
            <a:endParaRPr lang="es-ES_tradnl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779270"/>
            <a:ext cx="10566400" cy="4370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Simbolos Terminales</a:t>
            </a:r>
            <a:endParaRPr lang="es-ES_tradnl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828800" y="2171700"/>
          <a:ext cx="85344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891540"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and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&amp;&amp;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!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{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}</a:t>
                      </a:r>
                      <a:endParaRPr lang="es-ES_tradnl" altLang="en-US"/>
                    </a:p>
                  </a:txBody>
                  <a:tcPr/>
                </a:tc>
              </a:tr>
              <a:tr h="891540"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(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)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((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))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+</a:t>
                      </a:r>
                      <a:endParaRPr lang="es-ES_tradnl" altLang="en-US"/>
                    </a:p>
                  </a:txBody>
                  <a:tcPr/>
                </a:tc>
              </a:tr>
              <a:tr h="891540"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-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define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starting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int</a:t>
                      </a:r>
                      <a:endParaRPr lang="es-ES_tradnl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_tradnl" altLang="en-US"/>
                        <a:t>::</a:t>
                      </a:r>
                      <a:endParaRPr lang="es-ES_tradnl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No Terminales</a:t>
            </a:r>
            <a:endParaRPr lang="es-ES_tradnl" altLang="en-US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242060" y="1468755"/>
            <a:ext cx="3001645" cy="4754880"/>
          </a:xfrm>
        </p:spPr>
        <p:txBody>
          <a:bodyPr>
            <a:normAutofit fontScale="72500"/>
          </a:bodyPr>
          <a:p>
            <a:r>
              <a:rPr lang="es-MX" dirty="0"/>
              <a:t>P</a:t>
            </a:r>
            <a:endParaRPr lang="es-MX" dirty="0"/>
          </a:p>
          <a:p>
            <a:r>
              <a:rPr lang="es-ES_tradnl" altLang="es-MX" dirty="0"/>
              <a:t>Funcion</a:t>
            </a:r>
            <a:endParaRPr lang="es-MX" dirty="0"/>
          </a:p>
          <a:p>
            <a:r>
              <a:rPr lang="es-ES_tradnl" altLang="es-MX" dirty="0"/>
              <a:t>Variables</a:t>
            </a:r>
            <a:endParaRPr lang="es-MX" dirty="0"/>
          </a:p>
          <a:p>
            <a:r>
              <a:rPr lang="es-ES_tradnl" altLang="es-MX" dirty="0">
                <a:sym typeface="+mn-ea"/>
              </a:rPr>
              <a:t>Variablesp</a:t>
            </a:r>
            <a:endParaRPr lang="es-MX" dirty="0"/>
          </a:p>
          <a:p>
            <a:r>
              <a:rPr lang="es-ES_tradnl" altLang="es-MX" dirty="0"/>
              <a:t>tipo</a:t>
            </a:r>
            <a:endParaRPr lang="es-MX" dirty="0"/>
          </a:p>
          <a:p>
            <a:r>
              <a:rPr lang="es-ES_tradnl" altLang="es-MX" dirty="0"/>
              <a:t>main</a:t>
            </a:r>
            <a:endParaRPr lang="es-MX" dirty="0"/>
          </a:p>
          <a:p>
            <a:r>
              <a:rPr lang="es-ES_tradnl" altLang="es-MX" dirty="0"/>
              <a:t>listas</a:t>
            </a:r>
            <a:endParaRPr lang="es-MX" dirty="0"/>
          </a:p>
          <a:p>
            <a:r>
              <a:rPr lang="es-ES_tradnl" altLang="es-MX" dirty="0"/>
              <a:t>param</a:t>
            </a:r>
            <a:endParaRPr lang="es-MX" dirty="0"/>
          </a:p>
          <a:p>
            <a:r>
              <a:rPr lang="es-ES_tradnl" altLang="es-MX" dirty="0"/>
              <a:t>diccionario</a:t>
            </a:r>
            <a:endParaRPr lang="es-MX" dirty="0"/>
          </a:p>
          <a:p>
            <a:r>
              <a:rPr lang="es-ES_tradnl" altLang="es-MX" dirty="0"/>
              <a:t>claves_valores</a:t>
            </a:r>
            <a:endParaRPr lang="es-MX" dirty="0"/>
          </a:p>
        </p:txBody>
      </p:sp>
      <p:sp>
        <p:nvSpPr>
          <p:cNvPr id="5" name="Marcador de contenido 2"/>
          <p:cNvSpPr txBox="1"/>
          <p:nvPr/>
        </p:nvSpPr>
        <p:spPr>
          <a:xfrm>
            <a:off x="5814695" y="1468755"/>
            <a:ext cx="3001645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8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8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8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altLang="es-MX" dirty="0"/>
              <a:t>claves_Valores_prima</a:t>
            </a:r>
            <a:endParaRPr lang="es-MX" dirty="0"/>
          </a:p>
          <a:p>
            <a:r>
              <a:rPr lang="es-ES_tradnl" altLang="es-MX" dirty="0"/>
              <a:t>cuerpo</a:t>
            </a:r>
            <a:endParaRPr lang="es-MX" dirty="0"/>
          </a:p>
          <a:p>
            <a:r>
              <a:rPr lang="es-ES_tradnl" altLang="es-MX" dirty="0"/>
              <a:t>else_if</a:t>
            </a:r>
            <a:endParaRPr lang="es-MX" dirty="0"/>
          </a:p>
          <a:p>
            <a:r>
              <a:rPr lang="es-ES_tradnl" altLang="es-MX" dirty="0"/>
              <a:t>asignacion</a:t>
            </a:r>
            <a:endParaRPr lang="es-MX" dirty="0"/>
          </a:p>
          <a:p>
            <a:r>
              <a:rPr lang="es-ES_tradnl" altLang="es-MX" dirty="0"/>
              <a:t>impresion</a:t>
            </a:r>
            <a:endParaRPr lang="es-MX" dirty="0"/>
          </a:p>
          <a:p>
            <a:r>
              <a:rPr lang="es-ES_tradnl" altLang="es-MX" dirty="0"/>
              <a:t>impresionprima</a:t>
            </a:r>
            <a:endParaRPr lang="es-MX" dirty="0"/>
          </a:p>
          <a:p>
            <a:r>
              <a:rPr lang="es-ES_tradnl" altLang="es-MX" dirty="0"/>
              <a:t>rangofor_a</a:t>
            </a:r>
            <a:endParaRPr lang="es-MX" dirty="0"/>
          </a:p>
          <a:p>
            <a:r>
              <a:rPr lang="es-ES_tradnl" altLang="es-MX" dirty="0"/>
              <a:t>listareturnprima</a:t>
            </a:r>
            <a:endParaRPr lang="es-MX" dirty="0"/>
          </a:p>
          <a:p>
            <a:r>
              <a:rPr lang="es-ES_tradnl" altLang="es-MX" dirty="0"/>
              <a:t>lista_valo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First</a:t>
            </a:r>
            <a:endParaRPr lang="es-ES_tradn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/>
              <a:t>first(P) = {  { }</a:t>
            </a:r>
            <a:endParaRPr lang="en-US" sz="1600"/>
          </a:p>
          <a:p>
            <a:r>
              <a:rPr lang="en-US" sz="1600"/>
              <a:t>first(FUNCION) = {int(1),real(1),string(1),e(2)}</a:t>
            </a:r>
            <a:endParaRPr lang="en-US" sz="1600"/>
          </a:p>
          <a:p>
            <a:r>
              <a:rPr lang="en-US" sz="1600"/>
              <a:t>first(VARIABLES) = {'('(3)}</a:t>
            </a:r>
            <a:endParaRPr lang="en-US" sz="1600"/>
          </a:p>
          <a:p>
            <a:r>
              <a:rPr lang="en-US" sz="1600"/>
              <a:t>first(VARIABLESP) = { '(' (4), ε (5)}</a:t>
            </a:r>
            <a:endParaRPr lang="en-US" sz="1600"/>
          </a:p>
          <a:p>
            <a:r>
              <a:rPr lang="en-US" sz="1600"/>
              <a:t>first(TIPO) = { int(6), real(7), string(8)}</a:t>
            </a:r>
            <a:endParaRPr lang="en-US" sz="1600"/>
          </a:p>
          <a:p>
            <a:r>
              <a:rPr lang="en-US" sz="1600"/>
              <a:t>first(MAIN) = { main() (9)}</a:t>
            </a:r>
            <a:endParaRPr lang="en-US" sz="1600"/>
          </a:p>
          <a:p>
            <a:r>
              <a:rPr lang="en-US" sz="1600"/>
              <a:t>first(LISTAS) = { identificador (10), ε(12)}</a:t>
            </a:r>
            <a:endParaRPr lang="en-US" sz="1600"/>
          </a:p>
          <a:p>
            <a:r>
              <a:rPr lang="en-US" sz="1600"/>
              <a:t>first(LISTA_VALOR) = { [ (11)}</a:t>
            </a:r>
            <a:endParaRPr lang="en-US" sz="1600"/>
          </a:p>
          <a:p>
            <a:r>
              <a:rPr lang="en-US" sz="1600"/>
              <a:t>first(VALOR)  = { numero(13),texto (14)}</a:t>
            </a:r>
            <a:endParaRPr lang="en-US" sz="1600"/>
          </a:p>
          <a:p>
            <a:r>
              <a:rPr lang="en-US" sz="1600"/>
              <a:t>first(SUBLISTA)  = {numero(15),texto(16), identificador(17), [(18), e(19)}</a:t>
            </a:r>
            <a:endParaRPr lang="en-US" sz="1600"/>
          </a:p>
          <a:p>
            <a:r>
              <a:rPr lang="en-US" sz="1600"/>
              <a:t>first(SUBLISTAPRIMA)  = { e(20)}</a:t>
            </a:r>
            <a:endParaRPr lang="en-US" sz="1600"/>
          </a:p>
          <a:p>
            <a:r>
              <a:rPr lang="en-US" sz="1600"/>
              <a:t>first(PARAM)  = { identificador(21),e(22)}</a:t>
            </a:r>
            <a:endParaRPr lang="en-US" sz="1600"/>
          </a:p>
          <a:p>
            <a:r>
              <a:rPr lang="en-US" sz="1600"/>
              <a:t>first(LISTAPARAMETROS)  = { ;(23), e(24)}</a:t>
            </a:r>
            <a:endParaRPr lang="en-US" sz="1600"/>
          </a:p>
          <a:p>
            <a:r>
              <a:rPr lang="en-US" sz="1600"/>
              <a:t>first(DICCIONARIO)  = { {{ (25),e(26)}</a:t>
            </a:r>
            <a:endParaRPr lang="en-US" sz="1600"/>
          </a:p>
          <a:p>
            <a:r>
              <a:rPr lang="en-US" sz="1600"/>
              <a:t>first(CLAVES_VALORES)  = { texto(27)}</a:t>
            </a:r>
            <a:endParaRPr lang="en-US" sz="1600"/>
          </a:p>
          <a:p>
            <a:r>
              <a:rPr lang="en-US" sz="1600"/>
              <a:t>first(CLAVES_VALORES_PRIMA)  = { ;(28),e(29)}</a:t>
            </a:r>
            <a:endParaRPr lang="en-US" sz="1600"/>
          </a:p>
          <a:p>
            <a:r>
              <a:rPr lang="en-US" sz="1600"/>
              <a:t>first(CUERPO)  = { when(36),since(37),do(38),print(39),( (40),identificador(41),input(97)}</a:t>
            </a:r>
            <a:endParaRPr lang="en-US" sz="1600"/>
          </a:p>
          <a:p>
            <a:r>
              <a:rPr lang="en-US" sz="1600"/>
              <a:t>first(ELSE_IF)  = { elif(31),e(32)}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First</a:t>
            </a:r>
            <a:endParaRPr lang="es-ES_tradn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>
                <a:sym typeface="+mn-ea"/>
              </a:rPr>
              <a:t>first(ELSE_IF_PRIMA)  = { (33),elif(31),e(32),else(34),e(35)}</a:t>
            </a:r>
            <a:endParaRPr lang="en-US" sz="1600"/>
          </a:p>
          <a:p>
            <a:r>
              <a:rPr lang="en-US" sz="1600">
                <a:sym typeface="+mn-ea"/>
              </a:rPr>
              <a:t>first(ASIGNACION)  = {fact(42),power(43),abs(44),minimal(45),maximal(46),identificador(47),numero(47)}</a:t>
            </a:r>
            <a:endParaRPr lang="en-US" sz="1600"/>
          </a:p>
          <a:p>
            <a:r>
              <a:rPr lang="en-US" sz="1600">
                <a:sym typeface="+mn-ea"/>
              </a:rPr>
              <a:t>first(IMPRESION)  = {identifcador(48),numero(49)}</a:t>
            </a:r>
            <a:endParaRPr lang="en-US" sz="1600"/>
          </a:p>
          <a:p>
            <a:r>
              <a:rPr lang="en-US" sz="1600">
                <a:sym typeface="+mn-ea"/>
              </a:rPr>
              <a:t>first(IMPRESIONPRIMA) = {,(50),e(51)}</a:t>
            </a:r>
            <a:endParaRPr lang="en-US" sz="1600"/>
          </a:p>
          <a:p>
            <a:r>
              <a:rPr lang="en-US" sz="1600">
                <a:sym typeface="+mn-ea"/>
              </a:rPr>
              <a:t>first(RANGE)  = { range(52)}</a:t>
            </a:r>
            <a:endParaRPr lang="en-US" sz="1600"/>
          </a:p>
          <a:p>
            <a:r>
              <a:rPr lang="en-US" sz="1600">
                <a:sym typeface="+mn-ea"/>
              </a:rPr>
              <a:t>first(RANGOFOR)  = { identificador(53)}</a:t>
            </a:r>
            <a:endParaRPr lang="en-US" sz="1600"/>
          </a:p>
          <a:p>
            <a:r>
              <a:rPr lang="en-US" sz="1600">
                <a:sym typeface="+mn-ea"/>
              </a:rPr>
              <a:t>first(RANGOFOR_A) = { ;(54),e(55)}</a:t>
            </a:r>
            <a:endParaRPr lang="en-US" sz="1600"/>
          </a:p>
          <a:p>
            <a:r>
              <a:rPr lang="en-US" sz="1600">
                <a:sym typeface="+mn-ea"/>
              </a:rPr>
              <a:t>first(RANGOFOR_B)   = { ;(56),e(57)}</a:t>
            </a:r>
            <a:endParaRPr lang="en-US" sz="1600"/>
          </a:p>
          <a:p>
            <a:r>
              <a:rPr lang="en-US" sz="1600">
                <a:sym typeface="+mn-ea"/>
              </a:rPr>
              <a:t>first(LISTARETURN)  = {identificador(58),numero(59),texto(60)}</a:t>
            </a:r>
            <a:endParaRPr lang="en-US" sz="1600"/>
          </a:p>
          <a:p>
            <a:r>
              <a:rPr lang="en-US" sz="1600">
                <a:sym typeface="+mn-ea"/>
              </a:rPr>
              <a:t>first(LISTARETURNPRIMA)  = {,(61),e(62)}</a:t>
            </a:r>
            <a:endParaRPr lang="en-US" sz="1600"/>
          </a:p>
          <a:p>
            <a:r>
              <a:rPr lang="en-US" sz="1600">
                <a:sym typeface="+mn-ea"/>
              </a:rPr>
              <a:t>first(BOOLEXP)  = { not(63),( (63),identificador(63),numero(63)}</a:t>
            </a:r>
            <a:endParaRPr lang="en-US" sz="1600"/>
          </a:p>
          <a:p>
            <a:r>
              <a:rPr lang="en-US" sz="1600">
                <a:sym typeface="+mn-ea"/>
              </a:rPr>
              <a:t>first(BOOLEXPP)  = { or(64), ||(64)}</a:t>
            </a:r>
            <a:endParaRPr lang="en-US" sz="1600"/>
          </a:p>
          <a:p>
            <a:r>
              <a:rPr lang="en-US" sz="1600">
                <a:sym typeface="+mn-ea"/>
              </a:rPr>
              <a:t>first(BOOLTERM)  = { not(66),( (66),identificador(66),numero(66)}</a:t>
            </a:r>
            <a:endParaRPr lang="en-US" sz="1600"/>
          </a:p>
          <a:p>
            <a:r>
              <a:rPr lang="en-US" sz="1600">
                <a:sym typeface="+mn-ea"/>
              </a:rPr>
              <a:t>first(BOOLTERMP)   = { and(67), &amp;&amp;(67),e(68)}</a:t>
            </a:r>
            <a:endParaRPr lang="en-US" sz="1600"/>
          </a:p>
          <a:p>
            <a:r>
              <a:rPr lang="en-US" sz="1600">
                <a:sym typeface="+mn-ea"/>
              </a:rPr>
              <a:t>first(BOOLFACTOR)   = {not(69),( (70), identificador(71),numero(71)}</a:t>
            </a:r>
            <a:endParaRPr lang="en-US" sz="1600"/>
          </a:p>
          <a:p>
            <a:r>
              <a:rPr lang="en-US" sz="1600">
                <a:sym typeface="+mn-ea"/>
              </a:rPr>
              <a:t>first(RELTERMP)  = {&lt;:&lt;(72),&gt;:&gt;(72),&lt;:=(72),&gt;:=(72),=:=(72),!=:=(72),e(73)}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First</a:t>
            </a:r>
            <a:endParaRPr lang="es-ES_tradn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first(RELTERM)  = { identificador(74),numero(74)}</a:t>
            </a:r>
            <a:endParaRPr lang="en-US" sz="1600"/>
          </a:p>
          <a:p>
            <a:r>
              <a:rPr lang="en-US" sz="1600">
                <a:sym typeface="+mn-ea"/>
              </a:rPr>
              <a:t>first(EXPARITM)  = { identificador(75),numero(75)}</a:t>
            </a:r>
            <a:endParaRPr lang="en-US" sz="1600"/>
          </a:p>
          <a:p>
            <a:r>
              <a:rPr lang="en-US" sz="1600">
                <a:sym typeface="+mn-ea"/>
              </a:rPr>
              <a:t>first(EXPPRIMA)   = { +(76),-(77),e(78)}</a:t>
            </a:r>
            <a:endParaRPr lang="en-US" sz="1600"/>
          </a:p>
          <a:p>
            <a:r>
              <a:rPr lang="en-US" sz="1600">
                <a:sym typeface="+mn-ea"/>
              </a:rPr>
              <a:t>first(TERMINO) = {identifcador(79),numero(79)}</a:t>
            </a:r>
            <a:endParaRPr lang="en-US" sz="1600"/>
          </a:p>
          <a:p>
            <a:r>
              <a:rPr lang="en-US" sz="1600">
                <a:sym typeface="+mn-ea"/>
              </a:rPr>
              <a:t>first(TERMPRIMO)  = {*(80),/(81),//(82)}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first(FACTOR)  = { identifcador(83),numero(84)}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first(OPERADOR)  = {&lt;:&lt;(85) ,&gt;:&gt;(86) ,&lt;:=(87) ,&gt;:=(88) ,=:=(89) ,!=:=(90)}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first(OR)  = { or(91),||(92)}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first(AND)  = { and(93),&amp;&amp; (98)}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first(NOT)  = { not(95), !(96)}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Follow</a:t>
            </a:r>
            <a:endParaRPr lang="es-ES_tradn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/>
              <a:t> Follow(P) = { ENF $ (0) }</a:t>
            </a:r>
            <a:endParaRPr lang="en-US" sz="1600"/>
          </a:p>
          <a:p>
            <a:r>
              <a:rPr lang="en-US" sz="1600"/>
              <a:t> Follow(FUNCION) = { main() (9),  ENF $ }</a:t>
            </a:r>
            <a:endParaRPr lang="en-US" sz="1600"/>
          </a:p>
          <a:p>
            <a:r>
              <a:rPr lang="en-US" sz="1600"/>
              <a:t> Follow(VARIABLES) = { }(0)  }</a:t>
            </a:r>
            <a:endParaRPr lang="en-US" sz="1600"/>
          </a:p>
          <a:p>
            <a:r>
              <a:rPr lang="en-US" sz="1600"/>
              <a:t> Follow(VARIABLESP) = { }(0)  }</a:t>
            </a:r>
            <a:endParaRPr lang="en-US" sz="1600"/>
          </a:p>
          <a:p>
            <a:r>
              <a:rPr lang="en-US" sz="1600"/>
              <a:t> Follow(TIPO) = { define(1) )(3) }</a:t>
            </a:r>
            <a:endParaRPr lang="en-US" sz="1600"/>
          </a:p>
          <a:p>
            <a:r>
              <a:rPr lang="en-US" sz="1600"/>
              <a:t> Follow(MAIN) = {ENF $ (0)}</a:t>
            </a:r>
            <a:endParaRPr lang="en-US" sz="1600"/>
          </a:p>
          <a:p>
            <a:r>
              <a:rPr lang="en-US" sz="1600"/>
              <a:t> Follow(LISTAS) = { }(0) }</a:t>
            </a:r>
            <a:endParaRPr lang="en-US" sz="1600"/>
          </a:p>
          <a:p>
            <a:r>
              <a:rPr lang="en-US" sz="1600"/>
              <a:t> Follow(LISTA_VALOR) = { identificador (10) }(0) }</a:t>
            </a:r>
            <a:endParaRPr lang="en-US" sz="1600"/>
          </a:p>
          <a:p>
            <a:r>
              <a:rPr lang="en-US" sz="1600"/>
              <a:t> Follow(Valor) = { '(' (4), }(0) }</a:t>
            </a:r>
            <a:endParaRPr lang="en-US" sz="1600"/>
          </a:p>
          <a:p>
            <a:r>
              <a:rPr lang="en-US" sz="1600"/>
              <a:t> Follow(SUBLISTA) = { ](18)}</a:t>
            </a:r>
            <a:endParaRPr lang="en-US" sz="1600"/>
          </a:p>
          <a:p>
            <a:r>
              <a:rPr lang="en-US" sz="1600"/>
              <a:t> Follow(SUBLISTAPRIMA) = { ](18) }</a:t>
            </a:r>
            <a:endParaRPr lang="en-US" sz="1600"/>
          </a:p>
          <a:p>
            <a:r>
              <a:rPr lang="en-US" sz="1600"/>
              <a:t> Follow(PARAM) = { )(1) }</a:t>
            </a:r>
            <a:endParaRPr lang="en-US" sz="1600"/>
          </a:p>
          <a:p>
            <a:r>
              <a:rPr lang="en-US" sz="1600"/>
              <a:t> Follow(LISTAPARAMETROS) = { )(1) }</a:t>
            </a:r>
            <a:endParaRPr lang="en-US" sz="1600"/>
          </a:p>
          <a:p>
            <a:r>
              <a:rPr lang="en-US" sz="1600"/>
              <a:t> Follow(DICCIONARIO) = { }(0) }</a:t>
            </a:r>
            <a:endParaRPr lang="en-US" sz="1600"/>
          </a:p>
          <a:p>
            <a:r>
              <a:rPr lang="en-US" sz="1600"/>
              <a:t> Follow(CLAVES_VALORES) = { }}(25) }</a:t>
            </a:r>
            <a:endParaRPr lang="en-US" sz="1600"/>
          </a:p>
          <a:p>
            <a:r>
              <a:rPr lang="en-US" sz="1600"/>
              <a:t> Follow(CLAVES_VALORES_PRIMA) = { }}(25) }</a:t>
            </a:r>
            <a:endParaRPr lang="en-US" sz="1600"/>
          </a:p>
          <a:p>
            <a:r>
              <a:rPr lang="en-US" sz="1600"/>
              <a:t> Follow(CUERPO) = { returning(1) finishing(9)  }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Follow</a:t>
            </a:r>
            <a:endParaRPr lang="es-ES_tradn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>
                <a:sym typeface="+mn-ea"/>
              </a:rPr>
              <a:t> Follow(ELSE_IF) = { returning(1) finishing(9)  }</a:t>
            </a:r>
            <a:endParaRPr lang="en-US" sz="1600"/>
          </a:p>
          <a:p>
            <a:r>
              <a:rPr lang="en-US" sz="1600">
                <a:sym typeface="+mn-ea"/>
              </a:rPr>
              <a:t> Follow(ELSE_IF_PRIMA ) = {returning(1) finishing(9)  }</a:t>
            </a:r>
            <a:endParaRPr lang="en-US" sz="1600"/>
          </a:p>
          <a:p>
            <a:r>
              <a:rPr lang="en-US" sz="1600">
                <a:sym typeface="+mn-ea"/>
              </a:rPr>
              <a:t> Follow(ASIGNACION) ={returning(1) finishing(9)  }</a:t>
            </a:r>
            <a:endParaRPr lang="en-US" sz="1600"/>
          </a:p>
          <a:p>
            <a:r>
              <a:rPr lang="en-US" sz="1600">
                <a:sym typeface="+mn-ea"/>
              </a:rPr>
              <a:t> Follow(IMPRESION) =   { ))(39) }</a:t>
            </a:r>
            <a:endParaRPr lang="en-US" sz="1600"/>
          </a:p>
          <a:p>
            <a:r>
              <a:rPr lang="en-US" sz="1600">
                <a:sym typeface="+mn-ea"/>
              </a:rPr>
              <a:t> Follow(IMPRESIONPRIMA) =  { ))(39) }</a:t>
            </a:r>
            <a:endParaRPr lang="en-US" sz="1600"/>
          </a:p>
          <a:p>
            <a:r>
              <a:rPr lang="en-US" sz="1600">
                <a:sym typeface="+mn-ea"/>
              </a:rPr>
              <a:t> Follow(RANGE) =  {starting(37) (( (52) }</a:t>
            </a:r>
            <a:endParaRPr lang="en-US" sz="1600"/>
          </a:p>
          <a:p>
            <a:r>
              <a:rPr lang="en-US" sz="1600">
                <a:sym typeface="+mn-ea"/>
              </a:rPr>
              <a:t> Follow(RANGOFOR) =  { )) (52) }</a:t>
            </a:r>
            <a:endParaRPr lang="en-US" sz="1600"/>
          </a:p>
          <a:p>
            <a:r>
              <a:rPr lang="en-US" sz="1600">
                <a:sym typeface="+mn-ea"/>
              </a:rPr>
              <a:t> Follow(RANGOFOR_A) =  { )) (52)  }</a:t>
            </a:r>
            <a:endParaRPr lang="en-US" sz="1600"/>
          </a:p>
          <a:p>
            <a:r>
              <a:rPr lang="en-US" sz="1600">
                <a:sym typeface="+mn-ea"/>
              </a:rPr>
              <a:t> Follow(RANGOFOR_B) =  { )) (52)  }</a:t>
            </a:r>
            <a:endParaRPr lang="en-US" sz="1600"/>
          </a:p>
          <a:p>
            <a:r>
              <a:rPr lang="en-US" sz="1600">
                <a:sym typeface="+mn-ea"/>
              </a:rPr>
              <a:t> Follow(LISTARETURN) =  { finishing(1) }</a:t>
            </a:r>
            <a:endParaRPr lang="en-US" sz="1600"/>
          </a:p>
          <a:p>
            <a:r>
              <a:rPr lang="en-US" sz="1600">
                <a:sym typeface="+mn-ea"/>
              </a:rPr>
              <a:t> Follow(LISTARETURNPRIMA) =  { finishing(1) }</a:t>
            </a:r>
            <a:endParaRPr lang="en-US" sz="1600"/>
          </a:p>
          <a:p>
            <a:r>
              <a:rPr lang="en-US" sz="1600">
                <a:sym typeface="+mn-ea"/>
              </a:rPr>
              <a:t> Follow(BOOLEXP) =  {or(64), ||(64)}</a:t>
            </a:r>
            <a:endParaRPr lang="en-US" sz="1600"/>
          </a:p>
          <a:p>
            <a:r>
              <a:rPr lang="en-US" sz="1600">
                <a:sym typeface="+mn-ea"/>
              </a:rPr>
              <a:t> Follow(BOOLEXPP) =  { or(64), ||(64)}</a:t>
            </a:r>
            <a:endParaRPr lang="en-US" sz="1600"/>
          </a:p>
          <a:p>
            <a:r>
              <a:rPr lang="en-US" sz="1600">
                <a:sym typeface="+mn-ea"/>
              </a:rPr>
              <a:t> Follow(BOOLTERM) =  {or(64), ||(64)}</a:t>
            </a:r>
            <a:endParaRPr lang="en-US" sz="1600"/>
          </a:p>
          <a:p>
            <a:r>
              <a:rPr lang="en-US" sz="1600">
                <a:sym typeface="+mn-ea"/>
              </a:rPr>
              <a:t> Follow(BOOLTERMP) =  {or(64), ||(64)}</a:t>
            </a:r>
            <a:endParaRPr lang="en-US" sz="1600"/>
          </a:p>
          <a:p>
            <a:r>
              <a:rPr lang="en-US" sz="1600">
                <a:sym typeface="+mn-ea"/>
              </a:rPr>
              <a:t> Follow(BOOLFACTOR) =  { or(64), ||(64)}</a:t>
            </a:r>
            <a:endParaRPr lang="en-US" sz="1600"/>
          </a:p>
          <a:p>
            <a:r>
              <a:rPr lang="en-US" sz="1600">
                <a:sym typeface="+mn-ea"/>
              </a:rPr>
              <a:t> Follow(RELTERMP) =  { )(79) or(64), ||(64)}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5552</Words>
  <Application>WPS Presentation</Application>
  <PresentationFormat>宽屏</PresentationFormat>
  <Paragraphs>199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Nimbus Roman No9 L</vt:lpstr>
      <vt:lpstr>Droid Sans Fallback</vt:lpstr>
      <vt:lpstr>Microsoft YaHei</vt:lpstr>
      <vt:lpstr>Arial Unicode MS</vt:lpstr>
      <vt:lpstr>Calibri</vt:lpstr>
      <vt:lpstr>DejaVu Sans</vt:lpstr>
      <vt:lpstr>Arimo</vt:lpstr>
      <vt:lpstr>Gear Drives</vt:lpstr>
      <vt:lpstr>Facultad de Sistemas Compilador</vt:lpstr>
      <vt:lpstr>Expresiones Regulares</vt:lpstr>
      <vt:lpstr>Simbolos Terminales</vt:lpstr>
      <vt:lpstr>No Terminales</vt:lpstr>
      <vt:lpstr>First</vt:lpstr>
      <vt:lpstr>First</vt:lpstr>
      <vt:lpstr>First</vt:lpstr>
      <vt:lpstr>Follow</vt:lpstr>
      <vt:lpstr>Follow</vt:lpstr>
      <vt:lpstr>Follow</vt:lpstr>
      <vt:lpstr>Codigo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edsonamaya</cp:lastModifiedBy>
  <cp:revision>7</cp:revision>
  <dcterms:created xsi:type="dcterms:W3CDTF">2022-12-12T02:39:35Z</dcterms:created>
  <dcterms:modified xsi:type="dcterms:W3CDTF">2022-12-12T02:39:35Z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