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CCCC"/>
    <a:srgbClr val="7E63A5"/>
    <a:srgbClr val="1BEDCA"/>
    <a:srgbClr val="68A0A0"/>
    <a:srgbClr val="A3B44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13DAD1-9876-412F-BCDF-76B1ECB4F9C4}" v="19" dt="2023-11-20T03:27:57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dick" userId="07596e6d11fc730d" providerId="LiveId" clId="{C313DAD1-9876-412F-BCDF-76B1ECB4F9C4}"/>
    <pc:docChg chg="undo custSel modSld modMainMaster">
      <pc:chgData name="edson dick" userId="07596e6d11fc730d" providerId="LiveId" clId="{C313DAD1-9876-412F-BCDF-76B1ECB4F9C4}" dt="2023-11-20T03:27:57.579" v="208"/>
      <pc:docMkLst>
        <pc:docMk/>
      </pc:docMkLst>
      <pc:sldChg chg="modTransition">
        <pc:chgData name="edson dick" userId="07596e6d11fc730d" providerId="LiveId" clId="{C313DAD1-9876-412F-BCDF-76B1ECB4F9C4}" dt="2023-11-20T03:27:57.579" v="208"/>
        <pc:sldMkLst>
          <pc:docMk/>
          <pc:sldMk cId="2788141835" sldId="257"/>
        </pc:sldMkLst>
      </pc:sldChg>
      <pc:sldChg chg="modTransition">
        <pc:chgData name="edson dick" userId="07596e6d11fc730d" providerId="LiveId" clId="{C313DAD1-9876-412F-BCDF-76B1ECB4F9C4}" dt="2023-11-20T03:27:57.579" v="208"/>
        <pc:sldMkLst>
          <pc:docMk/>
          <pc:sldMk cId="224512982" sldId="259"/>
        </pc:sldMkLst>
      </pc:sldChg>
      <pc:sldChg chg="modTransition">
        <pc:chgData name="edson dick" userId="07596e6d11fc730d" providerId="LiveId" clId="{C313DAD1-9876-412F-BCDF-76B1ECB4F9C4}" dt="2023-11-20T03:27:57.579" v="208"/>
        <pc:sldMkLst>
          <pc:docMk/>
          <pc:sldMk cId="3207438348" sldId="260"/>
        </pc:sldMkLst>
      </pc:sldChg>
      <pc:sldChg chg="modTransition">
        <pc:chgData name="edson dick" userId="07596e6d11fc730d" providerId="LiveId" clId="{C313DAD1-9876-412F-BCDF-76B1ECB4F9C4}" dt="2023-11-20T03:27:57.579" v="208"/>
        <pc:sldMkLst>
          <pc:docMk/>
          <pc:sldMk cId="3631587599" sldId="261"/>
        </pc:sldMkLst>
      </pc:sldChg>
      <pc:sldChg chg="modTransition">
        <pc:chgData name="edson dick" userId="07596e6d11fc730d" providerId="LiveId" clId="{C313DAD1-9876-412F-BCDF-76B1ECB4F9C4}" dt="2023-11-20T03:27:57.579" v="208"/>
        <pc:sldMkLst>
          <pc:docMk/>
          <pc:sldMk cId="3493696192" sldId="262"/>
        </pc:sldMkLst>
      </pc:sldChg>
      <pc:sldChg chg="addSp delSp modSp mod modTransition setBg addAnim delAnim modAnim">
        <pc:chgData name="edson dick" userId="07596e6d11fc730d" providerId="LiveId" clId="{C313DAD1-9876-412F-BCDF-76B1ECB4F9C4}" dt="2023-11-20T03:27:57.579" v="208"/>
        <pc:sldMkLst>
          <pc:docMk/>
          <pc:sldMk cId="1937036783" sldId="263"/>
        </pc:sldMkLst>
        <pc:spChg chg="add del mod">
          <ac:chgData name="edson dick" userId="07596e6d11fc730d" providerId="LiveId" clId="{C313DAD1-9876-412F-BCDF-76B1ECB4F9C4}" dt="2023-11-20T03:16:35.921" v="194"/>
          <ac:spMkLst>
            <pc:docMk/>
            <pc:sldMk cId="1937036783" sldId="263"/>
            <ac:spMk id="7" creationId="{BA69E436-D6F0-6168-F401-016978A1C915}"/>
          </ac:spMkLst>
        </pc:spChg>
        <pc:spChg chg="add del mod">
          <ac:chgData name="edson dick" userId="07596e6d11fc730d" providerId="LiveId" clId="{C313DAD1-9876-412F-BCDF-76B1ECB4F9C4}" dt="2023-11-20T03:26:05.827" v="206" actId="478"/>
          <ac:spMkLst>
            <pc:docMk/>
            <pc:sldMk cId="1937036783" sldId="263"/>
            <ac:spMk id="8" creationId="{A328CA38-CAC9-AFFC-42A8-D5B40BC6E893}"/>
          </ac:spMkLst>
        </pc:spChg>
        <pc:spChg chg="add del mod">
          <ac:chgData name="edson dick" userId="07596e6d11fc730d" providerId="LiveId" clId="{C313DAD1-9876-412F-BCDF-76B1ECB4F9C4}" dt="2023-11-20T03:16:35.921" v="194"/>
          <ac:spMkLst>
            <pc:docMk/>
            <pc:sldMk cId="1937036783" sldId="263"/>
            <ac:spMk id="9" creationId="{9C3A6928-3841-9564-9CE3-C6D2336DE7E8}"/>
          </ac:spMkLst>
        </pc:spChg>
        <pc:spChg chg="mod">
          <ac:chgData name="edson dick" userId="07596e6d11fc730d" providerId="LiveId" clId="{C313DAD1-9876-412F-BCDF-76B1ECB4F9C4}" dt="2023-11-20T03:15:53.222" v="193"/>
          <ac:spMkLst>
            <pc:docMk/>
            <pc:sldMk cId="1937036783" sldId="263"/>
            <ac:spMk id="10" creationId="{642FD5C4-0936-D094-A2E5-504B94F49663}"/>
          </ac:spMkLst>
        </pc:spChg>
        <pc:spChg chg="del mod">
          <ac:chgData name="edson dick" userId="07596e6d11fc730d" providerId="LiveId" clId="{C313DAD1-9876-412F-BCDF-76B1ECB4F9C4}" dt="2023-11-20T03:25:42.867" v="202" actId="478"/>
          <ac:spMkLst>
            <pc:docMk/>
            <pc:sldMk cId="1937036783" sldId="263"/>
            <ac:spMk id="11" creationId="{D310A206-FD87-F0C0-69FD-2D0E76E5125F}"/>
          </ac:spMkLst>
        </pc:spChg>
        <pc:spChg chg="add del mod">
          <ac:chgData name="edson dick" userId="07596e6d11fc730d" providerId="LiveId" clId="{C313DAD1-9876-412F-BCDF-76B1ECB4F9C4}" dt="2023-11-20T03:25:40.352" v="201" actId="478"/>
          <ac:spMkLst>
            <pc:docMk/>
            <pc:sldMk cId="1937036783" sldId="263"/>
            <ac:spMk id="12" creationId="{55FDDE08-D311-167C-EC66-82366ABCFBBE}"/>
          </ac:spMkLst>
        </pc:spChg>
        <pc:graphicFrameChg chg="add del mod">
          <ac:chgData name="edson dick" userId="07596e6d11fc730d" providerId="LiveId" clId="{C313DAD1-9876-412F-BCDF-76B1ECB4F9C4}" dt="2023-11-20T03:01:07.443" v="15" actId="478"/>
          <ac:graphicFrameMkLst>
            <pc:docMk/>
            <pc:sldMk cId="1937036783" sldId="263"/>
            <ac:graphicFrameMk id="4" creationId="{4F190F4B-42CD-8D4F-9019-B747D08A78B0}"/>
          </ac:graphicFrameMkLst>
        </pc:graphicFrameChg>
        <pc:picChg chg="add del mod">
          <ac:chgData name="edson dick" userId="07596e6d11fc730d" providerId="LiveId" clId="{C313DAD1-9876-412F-BCDF-76B1ECB4F9C4}" dt="2023-11-20T02:58:19.692" v="13" actId="478"/>
          <ac:picMkLst>
            <pc:docMk/>
            <pc:sldMk cId="1937036783" sldId="263"/>
            <ac:picMk id="3" creationId="{858C9705-9FD1-9C69-BAD3-837322CB7504}"/>
          </ac:picMkLst>
        </pc:picChg>
        <pc:picChg chg="add mod">
          <ac:chgData name="edson dick" userId="07596e6d11fc730d" providerId="LiveId" clId="{C313DAD1-9876-412F-BCDF-76B1ECB4F9C4}" dt="2023-11-20T03:14:17.036" v="189" actId="1076"/>
          <ac:picMkLst>
            <pc:docMk/>
            <pc:sldMk cId="1937036783" sldId="263"/>
            <ac:picMk id="6" creationId="{76D986D2-2AC6-E559-1EA4-641C106A68D2}"/>
          </ac:picMkLst>
        </pc:picChg>
      </pc:sldChg>
      <pc:sldMasterChg chg="modTransition modSldLayout">
        <pc:chgData name="edson dick" userId="07596e6d11fc730d" providerId="LiveId" clId="{C313DAD1-9876-412F-BCDF-76B1ECB4F9C4}" dt="2023-11-20T03:27:57.579" v="208"/>
        <pc:sldMasterMkLst>
          <pc:docMk/>
          <pc:sldMasterMk cId="2102489002" sldId="2147483648"/>
        </pc:sldMasterMkLst>
        <pc:sldLayoutChg chg="modTransition">
          <pc:chgData name="edson dick" userId="07596e6d11fc730d" providerId="LiveId" clId="{C313DAD1-9876-412F-BCDF-76B1ECB4F9C4}" dt="2023-11-20T03:27:57.579" v="208"/>
          <pc:sldLayoutMkLst>
            <pc:docMk/>
            <pc:sldMasterMk cId="2102489002" sldId="2147483648"/>
            <pc:sldLayoutMk cId="3961091249" sldId="2147483649"/>
          </pc:sldLayoutMkLst>
        </pc:sldLayoutChg>
        <pc:sldLayoutChg chg="modTransition">
          <pc:chgData name="edson dick" userId="07596e6d11fc730d" providerId="LiveId" clId="{C313DAD1-9876-412F-BCDF-76B1ECB4F9C4}" dt="2023-11-20T03:27:57.579" v="208"/>
          <pc:sldLayoutMkLst>
            <pc:docMk/>
            <pc:sldMasterMk cId="2102489002" sldId="2147483648"/>
            <pc:sldLayoutMk cId="3377855160" sldId="2147483650"/>
          </pc:sldLayoutMkLst>
        </pc:sldLayoutChg>
        <pc:sldLayoutChg chg="modTransition">
          <pc:chgData name="edson dick" userId="07596e6d11fc730d" providerId="LiveId" clId="{C313DAD1-9876-412F-BCDF-76B1ECB4F9C4}" dt="2023-11-20T03:27:57.579" v="208"/>
          <pc:sldLayoutMkLst>
            <pc:docMk/>
            <pc:sldMasterMk cId="2102489002" sldId="2147483648"/>
            <pc:sldLayoutMk cId="2172595183" sldId="2147483651"/>
          </pc:sldLayoutMkLst>
        </pc:sldLayoutChg>
        <pc:sldLayoutChg chg="modTransition">
          <pc:chgData name="edson dick" userId="07596e6d11fc730d" providerId="LiveId" clId="{C313DAD1-9876-412F-BCDF-76B1ECB4F9C4}" dt="2023-11-20T03:27:57.579" v="208"/>
          <pc:sldLayoutMkLst>
            <pc:docMk/>
            <pc:sldMasterMk cId="2102489002" sldId="2147483648"/>
            <pc:sldLayoutMk cId="3553284587" sldId="2147483652"/>
          </pc:sldLayoutMkLst>
        </pc:sldLayoutChg>
        <pc:sldLayoutChg chg="modTransition">
          <pc:chgData name="edson dick" userId="07596e6d11fc730d" providerId="LiveId" clId="{C313DAD1-9876-412F-BCDF-76B1ECB4F9C4}" dt="2023-11-20T03:27:57.579" v="208"/>
          <pc:sldLayoutMkLst>
            <pc:docMk/>
            <pc:sldMasterMk cId="2102489002" sldId="2147483648"/>
            <pc:sldLayoutMk cId="1684113164" sldId="2147483653"/>
          </pc:sldLayoutMkLst>
        </pc:sldLayoutChg>
        <pc:sldLayoutChg chg="modTransition">
          <pc:chgData name="edson dick" userId="07596e6d11fc730d" providerId="LiveId" clId="{C313DAD1-9876-412F-BCDF-76B1ECB4F9C4}" dt="2023-11-20T03:27:57.579" v="208"/>
          <pc:sldLayoutMkLst>
            <pc:docMk/>
            <pc:sldMasterMk cId="2102489002" sldId="2147483648"/>
            <pc:sldLayoutMk cId="522494932" sldId="2147483654"/>
          </pc:sldLayoutMkLst>
        </pc:sldLayoutChg>
        <pc:sldLayoutChg chg="modTransition">
          <pc:chgData name="edson dick" userId="07596e6d11fc730d" providerId="LiveId" clId="{C313DAD1-9876-412F-BCDF-76B1ECB4F9C4}" dt="2023-11-20T03:27:57.579" v="208"/>
          <pc:sldLayoutMkLst>
            <pc:docMk/>
            <pc:sldMasterMk cId="2102489002" sldId="2147483648"/>
            <pc:sldLayoutMk cId="2686268815" sldId="2147483655"/>
          </pc:sldLayoutMkLst>
        </pc:sldLayoutChg>
        <pc:sldLayoutChg chg="modTransition">
          <pc:chgData name="edson dick" userId="07596e6d11fc730d" providerId="LiveId" clId="{C313DAD1-9876-412F-BCDF-76B1ECB4F9C4}" dt="2023-11-20T03:27:57.579" v="208"/>
          <pc:sldLayoutMkLst>
            <pc:docMk/>
            <pc:sldMasterMk cId="2102489002" sldId="2147483648"/>
            <pc:sldLayoutMk cId="2196516897" sldId="2147483656"/>
          </pc:sldLayoutMkLst>
        </pc:sldLayoutChg>
        <pc:sldLayoutChg chg="modTransition">
          <pc:chgData name="edson dick" userId="07596e6d11fc730d" providerId="LiveId" clId="{C313DAD1-9876-412F-BCDF-76B1ECB4F9C4}" dt="2023-11-20T03:27:57.579" v="208"/>
          <pc:sldLayoutMkLst>
            <pc:docMk/>
            <pc:sldMasterMk cId="2102489002" sldId="2147483648"/>
            <pc:sldLayoutMk cId="1388423274" sldId="2147483657"/>
          </pc:sldLayoutMkLst>
        </pc:sldLayoutChg>
        <pc:sldLayoutChg chg="modTransition">
          <pc:chgData name="edson dick" userId="07596e6d11fc730d" providerId="LiveId" clId="{C313DAD1-9876-412F-BCDF-76B1ECB4F9C4}" dt="2023-11-20T03:27:57.579" v="208"/>
          <pc:sldLayoutMkLst>
            <pc:docMk/>
            <pc:sldMasterMk cId="2102489002" sldId="2147483648"/>
            <pc:sldLayoutMk cId="1218178040" sldId="2147483658"/>
          </pc:sldLayoutMkLst>
        </pc:sldLayoutChg>
        <pc:sldLayoutChg chg="modTransition">
          <pc:chgData name="edson dick" userId="07596e6d11fc730d" providerId="LiveId" clId="{C313DAD1-9876-412F-BCDF-76B1ECB4F9C4}" dt="2023-11-20T03:27:57.579" v="208"/>
          <pc:sldLayoutMkLst>
            <pc:docMk/>
            <pc:sldMasterMk cId="2102489002" sldId="2147483648"/>
            <pc:sldLayoutMk cId="1956598146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735-078B-41A6-B19B-EAD7CC70905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83591-3BC7-40DF-8D6E-A543560D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273E-D1F5-D792-9FB4-A72882B86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168A2-85CC-14E3-BDBE-0F2399852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018C0-2CB8-C7BC-26D6-F23B06FE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80FE-A607-411B-65F1-C04086DA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F891-1B68-4415-A686-3EC6B6E6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91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2025-5AD1-7260-7837-2A164D79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AF45E-3C5A-6628-2C42-EFDD20439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20CC-4BB7-333A-50AE-0DE26A85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E550-5299-17E5-7796-93F5282F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E4D3B-5B1D-B831-5FFA-BE32F43C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8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EBB96-D478-7718-1666-684AFCE59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5DA2C-8A4A-E0DF-AEB2-E5ADF78E5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315A4-1489-3506-6C91-7BD84818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469A0-7641-985D-6E43-EA5A036E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7F5A-C7C1-1C7B-8BEE-333DC2A0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8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EE31-5682-ACBA-61ED-2C314079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145F-A70F-5102-740E-A4C8502C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08E0-61A6-AB20-AB78-CC5B977F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C48A8-D2F8-7029-5B8E-A62AC75B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B993-CA2A-EE2E-32AD-52D3044B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55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6D47-F9D9-6B48-55C6-AC77183C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28215-C297-363F-C28D-2E7C771EF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1909-2544-6EF9-F5DA-14CDCB08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958E-5768-6E74-65DB-89881E60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63F6-A914-2098-5E16-8AB2E7B0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95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9277-639A-1393-28CD-7CC39747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F6302-6069-2FCA-ECCE-AE8FD9EFB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ED897-8341-3FF6-9754-40B5F9BF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2E175-DEAA-1509-2CF2-B5A8EE15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6A3E-56D8-D88C-441D-2E14F43E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B2A-86B1-2140-0F18-1DDEB69A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84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A846-546D-9C65-6759-EBA955E9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9FBEA-8354-89B0-ACA2-3262B7A64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60054-85E9-AD1A-4BB2-1775485CA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3FA87-5121-790E-49CB-0E3801CE4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BF290-8784-E3BD-FDB2-2F46A932E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30E84-D791-2899-9FE4-07B43020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FC2FD-BE9A-B1CF-004A-3FF21E56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CD680-017A-3040-33B9-4566DC49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13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7EE4-54C1-34AA-E32B-E8882A5C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D14F9-16F8-57E7-00DB-0A5E1E8C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5380A-6E9F-8C04-297E-CFBA1FA6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A665C-2DBD-6DEF-D59F-C3FFA145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4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0EE4C-36C5-34D8-00CC-CE1E414F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86471-5C06-0F10-1153-92B2A3FA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30DC4-E05F-B091-01B9-EA929410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8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344A-6FCA-00EC-2793-D836DE23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339F-4C57-21F3-0ACD-447250B6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4873F-98F2-1067-82B7-0058DD84D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ED9F8-794D-E351-3CFB-1FD5F463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71B-3424-58C0-FC74-0EB6DE85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710-3590-E738-027E-E40D5B91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6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CA4C-884E-863C-7CD6-4C021ACF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61675-A9E1-BE26-B190-442492B19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8AA5-E654-A314-8C98-161083329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02CE6-071D-E675-89AB-AE5C9BE5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2A1D5-57C1-8C7F-F888-7F473C24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DAF8-A7C3-6B1A-8DA7-097B355C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23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5F5FB-E551-FE10-B9C2-AC7A84E9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9466B-BCAC-46B5-99BD-E5F66E588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9FA14-6439-FD3D-5C30-F190BE92C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CE4A-C373-468F-B5B8-F4DDB000319D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E7E6E-F738-A48D-F739-88B0D3458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6AD1-5962-9B15-1C69-2F7B81A9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with a gradient of pink and blue colors&#10;&#10;Description automatically generated">
            <a:extLst>
              <a:ext uri="{FF2B5EF4-FFF2-40B4-BE49-F238E27FC236}">
                <a16:creationId xmlns:a16="http://schemas.microsoft.com/office/drawing/2014/main" id="{76D986D2-2AC6-E559-1EA4-641C106A6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30" y="704800"/>
            <a:ext cx="4458000" cy="60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36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6AF9F3-532B-3DB5-FB1D-7A24D0620014}"/>
              </a:ext>
            </a:extLst>
          </p:cNvPr>
          <p:cNvSpPr/>
          <p:nvPr/>
        </p:nvSpPr>
        <p:spPr>
          <a:xfrm>
            <a:off x="75828" y="1688894"/>
            <a:ext cx="2551399" cy="4983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2F892-6365-9481-6519-D27E0E5815DC}"/>
              </a:ext>
            </a:extLst>
          </p:cNvPr>
          <p:cNvSpPr txBox="1"/>
          <p:nvPr/>
        </p:nvSpPr>
        <p:spPr>
          <a:xfrm>
            <a:off x="84749" y="1688894"/>
            <a:ext cx="2551399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Abadi" panose="020F0502020204030204" pitchFamily="34" charset="0"/>
              </a:rPr>
              <a:t>01</a:t>
            </a:r>
          </a:p>
          <a:p>
            <a:r>
              <a:rPr lang="it-IT" b="1" dirty="0"/>
              <a:t>DEBRIEF</a:t>
            </a:r>
          </a:p>
          <a:p>
            <a:r>
              <a:rPr lang="it-IT" sz="1400" dirty="0"/>
              <a:t>Nata da un desiderio di indipendenza e attenzione al valore della musica, MFC è ad oggi un’etichetta discografica con oltre 5 anni di attività nel settore.</a:t>
            </a:r>
          </a:p>
          <a:p>
            <a:r>
              <a:rPr lang="it-IT" sz="1400" dirty="0"/>
              <a:t>Composta da un roster di artisti di talento l’azienda è ad oggi in cerca di nuovi strumenti, in modo da avere una comprensione migliore dell’andamento del mercato. </a:t>
            </a:r>
          </a:p>
          <a:p>
            <a:r>
              <a:rPr lang="it-IT" sz="1400" dirty="0"/>
              <a:t>Sulla base dei dati comunicati procederemo quindi ad un’analisi descrittiva così da facilitare la presa di decisione ai stakeholder.</a:t>
            </a:r>
            <a:endParaRPr lang="en-US" sz="1400" dirty="0"/>
          </a:p>
          <a:p>
            <a:endParaRPr lang="en-US" sz="1400" dirty="0">
              <a:solidFill>
                <a:srgbClr val="660033"/>
              </a:solidFill>
              <a:latin typeface="Abad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7FFB0-6DBA-B7E9-625A-E73E00FCD6BA}"/>
              </a:ext>
            </a:extLst>
          </p:cNvPr>
          <p:cNvSpPr txBox="1"/>
          <p:nvPr/>
        </p:nvSpPr>
        <p:spPr>
          <a:xfrm>
            <a:off x="161127" y="183126"/>
            <a:ext cx="435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Gill Sans Nova Ultra Bold" panose="020F0502020204030204" pitchFamily="34" charset="0"/>
              </a:rPr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24512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4BE257-255E-119A-EBC4-13E61641B255}"/>
              </a:ext>
            </a:extLst>
          </p:cNvPr>
          <p:cNvSpPr/>
          <p:nvPr/>
        </p:nvSpPr>
        <p:spPr>
          <a:xfrm>
            <a:off x="2701043" y="1688894"/>
            <a:ext cx="2806700" cy="3939540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6AF9F3-532B-3DB5-FB1D-7A24D0620014}"/>
              </a:ext>
            </a:extLst>
          </p:cNvPr>
          <p:cNvSpPr/>
          <p:nvPr/>
        </p:nvSpPr>
        <p:spPr>
          <a:xfrm>
            <a:off x="75828" y="1688894"/>
            <a:ext cx="2551399" cy="4983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2F892-6365-9481-6519-D27E0E5815DC}"/>
              </a:ext>
            </a:extLst>
          </p:cNvPr>
          <p:cNvSpPr txBox="1"/>
          <p:nvPr/>
        </p:nvSpPr>
        <p:spPr>
          <a:xfrm>
            <a:off x="84749" y="1688894"/>
            <a:ext cx="2551399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Abadi" panose="020F0502020204030204" pitchFamily="34" charset="0"/>
              </a:rPr>
              <a:t>01</a:t>
            </a:r>
          </a:p>
          <a:p>
            <a:r>
              <a:rPr lang="it-IT" b="1" dirty="0"/>
              <a:t>DEBRIEF</a:t>
            </a:r>
          </a:p>
          <a:p>
            <a:r>
              <a:rPr lang="it-IT" sz="1400" dirty="0"/>
              <a:t>Nata da un desiderio di indipendenza e attenzione al valore della musica, MFC è ad oggi un’etichetta discografica con oltre 5 anni di attività nel settore.</a:t>
            </a:r>
          </a:p>
          <a:p>
            <a:r>
              <a:rPr lang="it-IT" sz="1400" dirty="0"/>
              <a:t>Composta da un roster di artisti di talento l’azienda è ad oggi in cerca di nuovi strumenti, in modo da avere una comprensione migliore dell’andamento del mercato. </a:t>
            </a:r>
          </a:p>
          <a:p>
            <a:r>
              <a:rPr lang="it-IT" sz="1400" dirty="0"/>
              <a:t>Sulla base dei dati comunicati procederemo quindi ad un’analisi descrittiva così da facilitare la presa di decisione ai stakeholder.</a:t>
            </a:r>
            <a:endParaRPr lang="en-US" sz="1400" dirty="0"/>
          </a:p>
          <a:p>
            <a:endParaRPr lang="en-US" sz="1400" dirty="0">
              <a:solidFill>
                <a:srgbClr val="660033"/>
              </a:solidFill>
              <a:latin typeface="Abad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75732-6C8F-AA0C-8303-AA8EE9925154}"/>
              </a:ext>
            </a:extLst>
          </p:cNvPr>
          <p:cNvSpPr txBox="1"/>
          <p:nvPr/>
        </p:nvSpPr>
        <p:spPr>
          <a:xfrm>
            <a:off x="2777738" y="1678342"/>
            <a:ext cx="28067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Abadi" panose="020F0502020204030204" pitchFamily="34" charset="0"/>
              </a:rPr>
              <a:t>02</a:t>
            </a:r>
          </a:p>
          <a:p>
            <a:r>
              <a:rPr lang="it-IT" sz="1800" b="1" dirty="0"/>
              <a:t>OBBIETTIVO</a:t>
            </a:r>
          </a:p>
          <a:p>
            <a:r>
              <a:rPr lang="it-IT" sz="1400" dirty="0"/>
              <a:t>Il nostro approccio consisterà nell’individuare sulla base dei segmenti sotto definiti i risulati sul periodo impartito 2019-2023:</a:t>
            </a:r>
          </a:p>
          <a:p>
            <a:endParaRPr lang="it-IT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1" dirty="0"/>
              <a:t>Quantità Totale delle vendite: Stream/Download ed altro (radioplay or TV…)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1" dirty="0"/>
              <a:t>Riepilogo titoli più venduti per atista e mese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1" dirty="0"/>
              <a:t>Indentificazione per artista del volume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1" dirty="0"/>
              <a:t>Ripartizione per canale di distribuzione e mese </a:t>
            </a:r>
          </a:p>
          <a:p>
            <a:endParaRPr lang="en-US" sz="1400" dirty="0">
              <a:solidFill>
                <a:srgbClr val="660033"/>
              </a:solidFill>
              <a:latin typeface="Abad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7FFB0-6DBA-B7E9-625A-E73E00FCD6BA}"/>
              </a:ext>
            </a:extLst>
          </p:cNvPr>
          <p:cNvSpPr txBox="1"/>
          <p:nvPr/>
        </p:nvSpPr>
        <p:spPr>
          <a:xfrm>
            <a:off x="161127" y="183126"/>
            <a:ext cx="435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Gill Sans Nova Ultra Bold" panose="020F0502020204030204" pitchFamily="34" charset="0"/>
              </a:rPr>
              <a:t>PERFORMANCE ANALYSIS</a:t>
            </a:r>
            <a:endParaRPr lang="en-US" dirty="0">
              <a:solidFill>
                <a:schemeClr val="bg1"/>
              </a:solidFill>
              <a:latin typeface="Gill Sans Nova Ultra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38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CC1CEB0-1513-C26E-A4BE-E91F6924F759}"/>
              </a:ext>
            </a:extLst>
          </p:cNvPr>
          <p:cNvSpPr/>
          <p:nvPr/>
        </p:nvSpPr>
        <p:spPr>
          <a:xfrm>
            <a:off x="5605780" y="1649565"/>
            <a:ext cx="3175000" cy="39788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4BE257-255E-119A-EBC4-13E61641B255}"/>
              </a:ext>
            </a:extLst>
          </p:cNvPr>
          <p:cNvSpPr/>
          <p:nvPr/>
        </p:nvSpPr>
        <p:spPr>
          <a:xfrm>
            <a:off x="2701043" y="1688894"/>
            <a:ext cx="2806700" cy="3939540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6AF9F3-532B-3DB5-FB1D-7A24D0620014}"/>
              </a:ext>
            </a:extLst>
          </p:cNvPr>
          <p:cNvSpPr/>
          <p:nvPr/>
        </p:nvSpPr>
        <p:spPr>
          <a:xfrm>
            <a:off x="75828" y="1688894"/>
            <a:ext cx="2551399" cy="4983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2F892-6365-9481-6519-D27E0E5815DC}"/>
              </a:ext>
            </a:extLst>
          </p:cNvPr>
          <p:cNvSpPr txBox="1"/>
          <p:nvPr/>
        </p:nvSpPr>
        <p:spPr>
          <a:xfrm>
            <a:off x="84749" y="1688894"/>
            <a:ext cx="2551399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Abadi" panose="020F0502020204030204" pitchFamily="34" charset="0"/>
              </a:rPr>
              <a:t>01</a:t>
            </a:r>
          </a:p>
          <a:p>
            <a:r>
              <a:rPr lang="it-IT" b="1" dirty="0"/>
              <a:t>DEBRIEF</a:t>
            </a:r>
          </a:p>
          <a:p>
            <a:r>
              <a:rPr lang="it-IT" sz="1400" dirty="0"/>
              <a:t>Nata da un desiderio di indipendenza e attenzione al valore della musica, MFC è ad oggi un’etichetta discografica con oltre 5 anni di attività nel settore.</a:t>
            </a:r>
          </a:p>
          <a:p>
            <a:r>
              <a:rPr lang="it-IT" sz="1400" dirty="0"/>
              <a:t>Composta da un roster di artisti di talento l’azienda è ad oggi in cerca di nuovi strumenti, in modo da avere una comprensione migliore dell’andamento del mercato. </a:t>
            </a:r>
          </a:p>
          <a:p>
            <a:r>
              <a:rPr lang="it-IT" sz="1400" dirty="0"/>
              <a:t>Sulla base dei dati comunicati procederemo quindi ad un’analisi descrittiva così da facilitare la presa di decisione ai stakeholder.</a:t>
            </a:r>
            <a:endParaRPr lang="en-US" sz="1400" dirty="0"/>
          </a:p>
          <a:p>
            <a:endParaRPr lang="en-US" sz="1400" dirty="0">
              <a:solidFill>
                <a:srgbClr val="660033"/>
              </a:solidFill>
              <a:latin typeface="Abad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75732-6C8F-AA0C-8303-AA8EE9925154}"/>
              </a:ext>
            </a:extLst>
          </p:cNvPr>
          <p:cNvSpPr txBox="1"/>
          <p:nvPr/>
        </p:nvSpPr>
        <p:spPr>
          <a:xfrm>
            <a:off x="2777738" y="1678342"/>
            <a:ext cx="28067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Abadi" panose="020F0502020204030204" pitchFamily="34" charset="0"/>
              </a:rPr>
              <a:t>02</a:t>
            </a:r>
          </a:p>
          <a:p>
            <a:r>
              <a:rPr lang="it-IT" sz="1800" b="1" dirty="0"/>
              <a:t>OBBIETTIVO</a:t>
            </a:r>
          </a:p>
          <a:p>
            <a:r>
              <a:rPr lang="it-IT" sz="1400" dirty="0"/>
              <a:t>Il nostro approccio consisterà nell’individuare sulla base dei segmenti sotto definiti i risulati sul periodo impartito 2019-2023:</a:t>
            </a:r>
          </a:p>
          <a:p>
            <a:endParaRPr lang="it-IT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1" dirty="0"/>
              <a:t>Quantità Totale delle vendite: Stream/Download ed altro (radioplay or TV…)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1" dirty="0"/>
              <a:t>Riepilogo titoli più venduti per atista e mese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1" dirty="0"/>
              <a:t>Indentificazione per artista del volume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1" dirty="0"/>
              <a:t>Ripartizione per canale di distribuzione e mese </a:t>
            </a:r>
          </a:p>
          <a:p>
            <a:endParaRPr lang="en-US" sz="1400" dirty="0">
              <a:solidFill>
                <a:srgbClr val="660033"/>
              </a:solidFill>
              <a:latin typeface="Abad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515BC-6C11-0E8A-9854-1E38CEA2704B}"/>
              </a:ext>
            </a:extLst>
          </p:cNvPr>
          <p:cNvSpPr txBox="1"/>
          <p:nvPr/>
        </p:nvSpPr>
        <p:spPr>
          <a:xfrm>
            <a:off x="5682475" y="1660677"/>
            <a:ext cx="317500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Abadi" panose="020F0502020204030204" pitchFamily="34" charset="0"/>
              </a:rPr>
              <a:t>03</a:t>
            </a:r>
          </a:p>
          <a:p>
            <a:r>
              <a:rPr lang="it-IT" sz="1800" b="1" dirty="0"/>
              <a:t>APPROCIO DI LAVORO</a:t>
            </a:r>
          </a:p>
          <a:p>
            <a:r>
              <a:rPr lang="it-IT" sz="1400" dirty="0"/>
              <a:t>Dal documento in CSV fornito ci impeghiamo a:</a:t>
            </a:r>
          </a:p>
          <a:p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Gestire i dati con lo strumento Excel ed in seguito ad una creazione ex novo di: un’anagrafica artisti, un repertorio dei diversi provider ma anche di una tabella delle zone geografiche d’influenza.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L’acquisizione dei dati verrà fatta in Power Query così da disporre di infine di un database adeguato tramite processo ETL.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Il DWH ottenuto, infine verrà lavorato con lo strumento Power BI per la creazione di una Dashboard consultabile dal cliente.</a:t>
            </a:r>
            <a:endParaRPr lang="en-US" sz="1200" dirty="0"/>
          </a:p>
          <a:p>
            <a:endParaRPr lang="en-US" sz="1400" dirty="0">
              <a:solidFill>
                <a:srgbClr val="660033"/>
              </a:solidFill>
              <a:latin typeface="Abad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7FFB0-6DBA-B7E9-625A-E73E00FCD6BA}"/>
              </a:ext>
            </a:extLst>
          </p:cNvPr>
          <p:cNvSpPr txBox="1"/>
          <p:nvPr/>
        </p:nvSpPr>
        <p:spPr>
          <a:xfrm>
            <a:off x="161127" y="183126"/>
            <a:ext cx="435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Gill Sans Nova Ultra Bold" panose="020F0502020204030204" pitchFamily="34" charset="0"/>
              </a:rPr>
              <a:t>PERFORMANCE ANALYSIS</a:t>
            </a:r>
            <a:endParaRPr lang="en-US" dirty="0">
              <a:solidFill>
                <a:schemeClr val="bg1"/>
              </a:solidFill>
              <a:latin typeface="Gill Sans Nova Ultra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587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B341F6-AB29-3A84-5C22-79D29C5D9D63}"/>
              </a:ext>
            </a:extLst>
          </p:cNvPr>
          <p:cNvSpPr/>
          <p:nvPr/>
        </p:nvSpPr>
        <p:spPr>
          <a:xfrm>
            <a:off x="8901027" y="1649565"/>
            <a:ext cx="3175000" cy="3477875"/>
          </a:xfrm>
          <a:prstGeom prst="roundRect">
            <a:avLst/>
          </a:prstGeom>
          <a:solidFill>
            <a:srgbClr val="CCFF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CC1CEB0-1513-C26E-A4BE-E91F6924F759}"/>
              </a:ext>
            </a:extLst>
          </p:cNvPr>
          <p:cNvSpPr/>
          <p:nvPr/>
        </p:nvSpPr>
        <p:spPr>
          <a:xfrm>
            <a:off x="5605780" y="1649565"/>
            <a:ext cx="3175000" cy="39788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4BE257-255E-119A-EBC4-13E61641B255}"/>
              </a:ext>
            </a:extLst>
          </p:cNvPr>
          <p:cNvSpPr/>
          <p:nvPr/>
        </p:nvSpPr>
        <p:spPr>
          <a:xfrm>
            <a:off x="2701043" y="1688894"/>
            <a:ext cx="2806700" cy="3939540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6AF9F3-532B-3DB5-FB1D-7A24D0620014}"/>
              </a:ext>
            </a:extLst>
          </p:cNvPr>
          <p:cNvSpPr/>
          <p:nvPr/>
        </p:nvSpPr>
        <p:spPr>
          <a:xfrm>
            <a:off x="75828" y="1688894"/>
            <a:ext cx="2551399" cy="4983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2F892-6365-9481-6519-D27E0E5815DC}"/>
              </a:ext>
            </a:extLst>
          </p:cNvPr>
          <p:cNvSpPr txBox="1"/>
          <p:nvPr/>
        </p:nvSpPr>
        <p:spPr>
          <a:xfrm>
            <a:off x="84749" y="1688894"/>
            <a:ext cx="2551399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Abadi" panose="020F0502020204030204" pitchFamily="34" charset="0"/>
              </a:rPr>
              <a:t>01</a:t>
            </a:r>
          </a:p>
          <a:p>
            <a:r>
              <a:rPr lang="it-IT" b="1" dirty="0"/>
              <a:t>DEBRIEF</a:t>
            </a:r>
          </a:p>
          <a:p>
            <a:r>
              <a:rPr lang="it-IT" sz="1400" dirty="0"/>
              <a:t>Nata da un desiderio di indipendenza e attenzione al valore della musica, MFC è ad oggi un’etichetta discografica con oltre 5 anni di attività nel settore.</a:t>
            </a:r>
          </a:p>
          <a:p>
            <a:r>
              <a:rPr lang="it-IT" sz="1400" dirty="0"/>
              <a:t>Composta da un roster di artisti di talento l’azienda è ad oggi in cerca di nuovi strumenti, in modo da avere una comprensione migliore dell’andamento del mercato. </a:t>
            </a:r>
          </a:p>
          <a:p>
            <a:r>
              <a:rPr lang="it-IT" sz="1400" dirty="0"/>
              <a:t>Sulla base dei dati comunicati procederemo quindi ad un’analisi descrittiva così da facilitare la presa di decisione ai stakeholder.</a:t>
            </a:r>
            <a:endParaRPr lang="en-US" sz="1400" dirty="0"/>
          </a:p>
          <a:p>
            <a:endParaRPr lang="en-US" sz="1400" dirty="0">
              <a:solidFill>
                <a:srgbClr val="660033"/>
              </a:solidFill>
              <a:latin typeface="Abad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75732-6C8F-AA0C-8303-AA8EE9925154}"/>
              </a:ext>
            </a:extLst>
          </p:cNvPr>
          <p:cNvSpPr txBox="1"/>
          <p:nvPr/>
        </p:nvSpPr>
        <p:spPr>
          <a:xfrm>
            <a:off x="2777738" y="1678342"/>
            <a:ext cx="28067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Abadi" panose="020F0502020204030204" pitchFamily="34" charset="0"/>
              </a:rPr>
              <a:t>02</a:t>
            </a:r>
          </a:p>
          <a:p>
            <a:r>
              <a:rPr lang="it-IT" sz="1800" b="1" dirty="0"/>
              <a:t>OBBIETTIVO</a:t>
            </a:r>
          </a:p>
          <a:p>
            <a:r>
              <a:rPr lang="it-IT" sz="1400" dirty="0"/>
              <a:t>Il nostro approccio consisterà nell’individuare sulla base dei segmenti sotto definiti i risulati sul periodo impartito 2019-2023:</a:t>
            </a:r>
          </a:p>
          <a:p>
            <a:endParaRPr lang="it-IT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1" dirty="0"/>
              <a:t>Quantità Totale delle vendite: Stream/Download ed altro (radioplay or TV…)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1" dirty="0"/>
              <a:t>Riepilogo titoli più venduti per atista e mese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1" dirty="0"/>
              <a:t>Indentificazione per artista del volume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1" dirty="0"/>
              <a:t>Ripartizione per canale di distribuzione e mese </a:t>
            </a:r>
          </a:p>
          <a:p>
            <a:endParaRPr lang="en-US" sz="1400" dirty="0">
              <a:solidFill>
                <a:srgbClr val="660033"/>
              </a:solidFill>
              <a:latin typeface="Abad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515BC-6C11-0E8A-9854-1E38CEA2704B}"/>
              </a:ext>
            </a:extLst>
          </p:cNvPr>
          <p:cNvSpPr txBox="1"/>
          <p:nvPr/>
        </p:nvSpPr>
        <p:spPr>
          <a:xfrm>
            <a:off x="5682475" y="1660677"/>
            <a:ext cx="317500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Abadi" panose="020F0502020204030204" pitchFamily="34" charset="0"/>
              </a:rPr>
              <a:t>03</a:t>
            </a:r>
          </a:p>
          <a:p>
            <a:r>
              <a:rPr lang="it-IT" sz="1800" b="1" dirty="0"/>
              <a:t>APPROCIO DI LAVORO</a:t>
            </a:r>
          </a:p>
          <a:p>
            <a:r>
              <a:rPr lang="it-IT" sz="1400" dirty="0"/>
              <a:t>Dal documento in CSV fornito ci impeghiamo a:</a:t>
            </a:r>
          </a:p>
          <a:p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Gestire i dati con lo strumento Excel ed in seguito ad una creazione ex novo di: un’anagrafica artisti, un repertorio dei diversi provider ma anche di una tabella delle zone geografiche d’influenza.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L’acquisizione dei dati verrà fatta in Power Query così da disporre di infine di un database adeguato tramite processo ETL.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Il DWH ottenuto, infine verrà lavorato con lo strumento Power BI per la creazione di una Dashboard consultabile dal cliente.</a:t>
            </a:r>
            <a:endParaRPr lang="en-US" sz="1200" dirty="0"/>
          </a:p>
          <a:p>
            <a:endParaRPr lang="en-US" sz="1400" dirty="0">
              <a:solidFill>
                <a:srgbClr val="660033"/>
              </a:solidFill>
              <a:latin typeface="Abad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ADEA0-9A02-4FC4-CA26-EFA4EEA7CA8F}"/>
              </a:ext>
            </a:extLst>
          </p:cNvPr>
          <p:cNvSpPr txBox="1"/>
          <p:nvPr/>
        </p:nvSpPr>
        <p:spPr>
          <a:xfrm>
            <a:off x="8901027" y="1649565"/>
            <a:ext cx="3175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Abadi" panose="020F0502020204030204" pitchFamily="34" charset="0"/>
              </a:rPr>
              <a:t>04</a:t>
            </a:r>
          </a:p>
          <a:p>
            <a:r>
              <a:rPr lang="it-IT" sz="1800" b="1" dirty="0"/>
              <a:t>DASHBOARD </a:t>
            </a:r>
          </a:p>
          <a:p>
            <a:r>
              <a:rPr lang="it-IT" sz="1400" dirty="0"/>
              <a:t>Il nostro ultimo step sarà quello di fornire agli utenti un’interfaccia grafica in grado di acconsentire una visualizzazione completa dei dati.</a:t>
            </a:r>
          </a:p>
          <a:p>
            <a:r>
              <a:rPr lang="it-IT" sz="1400" dirty="0"/>
              <a:t>Grazie ai diversi indicatori chiave forniti a colpo d’occhio gli utenti saranno in grado di avere una miglior consapevolezza della situazione aziendale oltre ad avere </a:t>
            </a:r>
            <a:endParaRPr lang="en-US" sz="1400" dirty="0"/>
          </a:p>
          <a:p>
            <a:r>
              <a:rPr lang="it-IT" sz="1400" dirty="0"/>
              <a:t>lo strumento adeguato per un’analisa predittiva ma anche prescrittiva.</a:t>
            </a:r>
          </a:p>
          <a:p>
            <a:endParaRPr lang="en-US" sz="1400" dirty="0">
              <a:solidFill>
                <a:srgbClr val="660033"/>
              </a:solidFill>
              <a:latin typeface="Abad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7FFB0-6DBA-B7E9-625A-E73E00FCD6BA}"/>
              </a:ext>
            </a:extLst>
          </p:cNvPr>
          <p:cNvSpPr txBox="1"/>
          <p:nvPr/>
        </p:nvSpPr>
        <p:spPr>
          <a:xfrm>
            <a:off x="161127" y="183126"/>
            <a:ext cx="435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Gill Sans Nova Ultra Bold" panose="020F0502020204030204" pitchFamily="34" charset="0"/>
              </a:rPr>
              <a:t>PERFORMANCE ANALYSIS</a:t>
            </a:r>
            <a:endParaRPr lang="en-US" dirty="0">
              <a:solidFill>
                <a:schemeClr val="bg1"/>
              </a:solidFill>
              <a:latin typeface="Gill Sans Nova Ultra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96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4379D01-4DB4-40AF-0DB4-485D1104C2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3823417"/>
                  </p:ext>
                </p:extLst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4379D01-4DB4-40AF-0DB4-485D1104C2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8141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D1E433F8-CD83-4BD1-8FE1-4F19E88E559E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links/LYvMlIZpBU?ctid=96e53c04-6d45-41be-9955-3512dcb1b929&amp;pbi_source=linkShare&quot;"/>
    <we:property name="reportName" value="&quot;Performance Report Dashboard&quot;"/>
    <we:property name="reportState" value="&quot;CONNECTED&quot;"/>
    <we:property name="embedUrl" value="&quot;/reportEmbed?reportId=5c920b88-4e12-4618-bdeb-478fe0e5517b&amp;config=eyJjbHVzdGVyVXJsIjoiaHR0cHM6Ly9XQUJJLVdFU1QtRVVST1BFLUYtUFJJTUFSWS1yZWRpcmVjdC5hbmFseXNpcy53aW5kb3dzLm5ldCIsImVtYmVkRmVhdHVyZXMiOnsidXNhZ2VNZXRyaWNzVk5leHQiOnRydWV9fQ%3D%3D&amp;disableSensitivityBanner=true&quot;"/>
    <we:property name="pageDisplayName" value="&quot;Page 1&quot;"/>
    <we:property name="datasetId" value="&quot;2651e272-9358-493b-acca-316d8640b5ba&quot;"/>
    <we:property name="backgroundColor" value="&quot;#000000&quot;"/>
    <we:property name="bookmark" value="&quot;H4sIAAAAAAAAA+1ZW08bORT+K2heeEmruV/6RpN2hYBd2iBWq4oHj32SuJ2MZ20PJa363/fYnuk2IZcWAQsLEkJjH/v4O1cfn3z1GFdNRRa/kzl4r7zXQnyaE/lpL/AGXr0855Myp1FKEj8OkhJHGY1xlWg0F7XyXn31NJFT0OdctaQyDHHyg5dkMCnSKIc0zmMgcen7mXcx8EhVnZKpWTMhlYKB14BUoiYV/wKOBZK0bOHbwIOrphKSmIPGmmgwh13ichwjwOBlhDgI1fwSxkC1m30PjZC6Hw885b4s0GWaYWYPHIpaE14jYzOXBRHz2SSArEyizE/8PA/NvOL1tOog/rv3bNEYZWm40qW4MnopPyJ/w+nbNxTBn6RpQvwwj0rqJ2URQUzM7gmvdHdguXhz1UjUGWrScTtgl6SmwDyrAglKdXgPplMJU9LDf7NEHIqqna+ZH4tWUngPE0uqNdcLPOOoZULtjUmFpjBAT6VAS1jSmdCk2nuH34bwtq07fflmOBOfhxLQGMxMXODMVsVQItmyVnAgGcjXCyvxiMveHOFgBfh/Li2Kh1MhzYI0iWkMBRSspEFQwEM34VijjeZPxobbxO2MCH4IpEjzMM4TCIPcz9OHbsSR+FxXgrAnY8btAjtDsiAmlFAWsKSMCkzPKYkeuiH/0DOQT8aKW6R1JixoUdAkxKSKdysk4Mf+7jtxiBqaCskp6mTVird3F0hCP+2dcV2Bd902gzsAM0QYNSNyFckJ1iSzrRj+T0VC1Sq0PDCHbjgjUi/5uDcHLDHNxxch5tYtGgeFg6VfkqqFE3JlvsF6zlfvmCNPd9q5IZuSceTZqswuH2PFuWN9HIRJ+LIogjgJ7X+7v3PjhxV1W8uYvkzG9R9/qIc7N3Yi3FEQXViFR1mRZDkhvk+KLEtZHKb5zbP27YTYX9DNPbwo3xkxquIU5IYYmULtHPlamDh1L3+d9w8qdNy3souu7l1I8YTrQgw8h8I3jvUnJnvoHKhmvPfywxXdqJ/3MTewp6+3GJ5qA9Tw/LA2bkM/KI7tyk300N9BD3bQwx30yNIvXLKwmBnRZI1NUKej7m27JRPhZtB8DvuG9Qs/fxEFZ77/yv7tu6Q2F2wXl/0RHs2wytr/IY+tTQ3fFXzL0WY8G8u3GbC31gNHrg9xqGHuTuPMsFMUNx4yF2nzhkiu+rjrR0e8NrEy8I5hou8gK7zn05neoMfev6zel1sphuSZJPJIBHGBsFaQ0H9UggSbBQkelSDhZkHCRyVItFmQyDMpEVMVqVXf3nMJQIrKdRC7FITLKriEylH/bkEuEKdd0eN7aQHhQq5QwIo0ylyjpomIUwysOEewuIt0Zs485XXdH2jMsx6ju+s3gFzmgYukEFaxPfw+H9dtVXV5e22H9f6eUQdKCcqt2VZ0c4B3m9Jo0ilYgz+RVwwTdauvv12e+kvhV/zEPRbSoiySsMwgyWgQZLEflck9OvZvIKaSNLPFKt43aHyuZkPR1toE+BTZ7HTw54C7acDdhQ5d9O2dtIrTvTHIS3xGrULs7HuTZ9mcNKuxf9vhdCPvvFs1uajNGQ0jCMOSRCVN0zwJ4vu8jn4G8uhk/Bwbv1zq3LhJURL5fB3e3E9t38A2Gtf0eESrVUMonJIa1jUVTGHNgHXfm/oB9if4riXKFS+rXQ2E7xs6eP8A37gW40kgAAA=&quot;"/>
    <we:property name="initialStateBookmark" value="&quot;H4sIAAAAAAAAA+1YWW/bOBD+K4Ze8uIWuo+8uXa6KNK0aRxksSiCBSWObbayqCWpNG6Q/75DUtqtHR9tEHeTTQHDIDnUXN/McMgbhzJZl2TxjszBOXRecf55TsTnnuf0napde//++GRwdvznu8HJES7zWjFeSefwxlFETEFdMNmQUnPAxY+XfYeU5SmZ6tmElBL6Tg1C8oqU7CvYzUhSooHbvgPXdckF0SzHiijQbK9wO85RtvcyQImkUOwKxlAou3oGNReqm/cdaUdGpWWaZmYEDnmlCKuQsV5LvIC6dOJBkkdB4kZumvp6XbJqWrYq/vvt+aLWflBwrXJ+rT2Qf0L+mtPtLZrgTuI4Iq6fBnnhRnkWQEj01xNWqlZgvji6rgV6B31muQ3oFakKoI5xgQApW30H06mAKenUP1oiDnnZzNesj3kjCjiDiSFViqkFyjhuKJe9MSkRCq3oqeCIhCGdc0XK3gcca8Lrpmr95erpjH8ZCkAwqF64xJWtjimIoMtewYmgIF4tjMUjJjo4/P6K4v+5tWgeLvlF4sVRWISQQUbzwvMyeOwQjhViNH82GG4ztwURXB9IFqd+mEbge6mbxo8dxBH/UpWc0GcD43aDLZDUC0lBCurRKA8yLM8xCR47kO/VDMSzQXGLtRbCrMiyIvKxqOLZChG4obv7TByih6ZcsAJ9soriw50FghSfe+dMleDcxaa/B2WGqEZFiVjV5AR7ktlWHf5PTULZSEQeqNVuOCNCLcW4MwdsJvXgK+dzExa1VYWBoV+RsoETcq3HYCLnxnnLkKeVdqHJumUcOaYrM9vH2HHu2B96fuS/zDIvjHzzb75vw/hxZd3WNqZrk3H/p2/64TaMrQl7SqJL4/AgyaIkJcR1SZYkMQ39OL1/1X6YFPsD2rXHl+U7M0aWrACxIUemUNlAvpMm1t3Lo4vuQoWB+1q02dVe+QqUcNeIvmO1cHVg/Y7FHtoAqijrovzNim/k98eYnRjp6xFDqSZBNc+Pa/PWd73srdm5ie67O+jeDrq/gx4Y+qUtFkZnShRZgwn6dNTebbdUIvwYFJvDgWb9wk1fBN656x6a34EtanNOd3E5GKFoil3WwTd1bG1p+MfBD5xtOrKxfZsBfW0icGSfGN4omFtpjGp2ssAP31CbafOaCCa7vOtmx6zSudJ33sJE7aEqnLHpTG3wYxdfxu/LrySa5Ogi8kQMsYmw1hDffVKGeJsN8Z6UIf5mQ/wnZUiw2ZDA0SURSxWpZPe8ZwuA4KUZdSUIt5VwBaWl/tWAWKCeZken30ujEG5kEg0sSS31MaofEXGJgjHnGBb7KGda5imrqk6ghme9jvas36DkMg/cJDg3ju3U7+px1ZRlW7ejBCZZHKQQh2kIJMxdN/mJ16iBlLxgBrYV3wzwbJMKIZ2CAfyZ3GIorxp19+7y3G8KPxIn9rIQZ3kW+XkCUVJ4XhK6QR79xMD+DfhUkHq2WNX3CMFncjbkTaV0gk+Rzc4A/5Vw9024ffjQZl/vpJGs6I1BXOE1alXFFt/7XMvmpF7N/YdOp3tF537dZLM2pYUfgO/nJMiLOE4jL/yZx9H3qDw6Gf/KjR9ude79SJET8es4vH+cmncD89C45o2HN0rWpIBTUsG6RwXdWFOg7XjTe4DuNtsXUSZZXu56P+j2t8r9DZCSmbwiIAAA&quot;"/>
    <we:property name="isFooterCollapsed" value="false"/>
    <we:property name="isFiltersActionButtonVisible" value="true"/>
    <we:property name="reportEmbeddedTime" value="&quot;2023-11-19T22:36:13.058Z&quot;"/>
    <we:property name="creatorTenantId" value="&quot;96e53c04-6d45-41be-9955-3512dcb1b929&quot;"/>
    <we:property name="creatorUserId" value="&quot;10032003184A49BB&quot;"/>
    <we:property name="creatorSessionId" value="&quot;af1ec907-edcc-41b5-9b6f-790be700e42c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730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Gill Sans Nova Ultra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edson dick</dc:creator>
  <cp:lastModifiedBy>edson dick</cp:lastModifiedBy>
  <cp:revision>1</cp:revision>
  <dcterms:created xsi:type="dcterms:W3CDTF">2023-11-19T22:35:08Z</dcterms:created>
  <dcterms:modified xsi:type="dcterms:W3CDTF">2023-11-20T03:28:06Z</dcterms:modified>
</cp:coreProperties>
</file>