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44A371-7595-41AE-9A8B-3AA44215ED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49D2180-EAB4-4647-B959-609549FBDD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6B96F87-BE5B-4C05-B77A-25AB250FC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41EFB-0B9A-4FBB-9A32-70AF7BCCFD7E}" type="datetimeFigureOut">
              <a:rPr lang="pt-BR" smtClean="0"/>
              <a:t>09/05/2022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A35C527-7FD6-4A40-98D6-6F196AEB5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91783C8-38FE-4D78-B718-98A593B04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BC49C-A258-4809-A196-174E7697DC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4806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3BB9C-0C87-458C-8A1E-59B696120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EC2F819-680A-4064-8A18-3DC4E0A03D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202D28E-986E-4C17-AF3B-BCAB02FC1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41EFB-0B9A-4FBB-9A32-70AF7BCCFD7E}" type="datetimeFigureOut">
              <a:rPr lang="pt-BR" smtClean="0"/>
              <a:t>09/05/2022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FA3AE8B-9368-4681-9728-C81B89839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0C290F9-0D54-461E-963F-9B85F2310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BC49C-A258-4809-A196-174E7697DC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1616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97686A7-8693-4C27-B641-B9A5326508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C9FA384-0F12-4F55-B4E8-83302B23A3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8701B20-A57E-4A16-9FED-AB62AD447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41EFB-0B9A-4FBB-9A32-70AF7BCCFD7E}" type="datetimeFigureOut">
              <a:rPr lang="pt-BR" smtClean="0"/>
              <a:t>09/05/2022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C555ADC-797D-48E4-8597-3058F1F01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983318B-E033-4925-B317-D68725468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BC49C-A258-4809-A196-174E7697DC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617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DBB3A1-DB2A-4D95-8836-D651D4365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F73555-3094-4573-89C7-57F172885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6E9B9D6-6A06-4C26-9E26-7A3492A45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41EFB-0B9A-4FBB-9A32-70AF7BCCFD7E}" type="datetimeFigureOut">
              <a:rPr lang="pt-BR" smtClean="0"/>
              <a:t>09/05/2022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E99BFA6-F7C4-4119-951F-62F0264A6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4FBB086-A3FB-490C-A904-CE48B20CC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BC49C-A258-4809-A196-174E7697DC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742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E853AD-72C4-442F-8E32-2F125C52F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1558374-5ECF-47B3-BB62-D67C2BD22D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E2E7ADB-AF40-4E33-B994-4BF86DC58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41EFB-0B9A-4FBB-9A32-70AF7BCCFD7E}" type="datetimeFigureOut">
              <a:rPr lang="pt-BR" smtClean="0"/>
              <a:t>09/05/2022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CAA96BA-4FCE-4B76-82F3-E32F08620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67DB9FA-AEDB-482B-AD07-8EA8BDE3E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BC49C-A258-4809-A196-174E7697DC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9021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01712C-A4AC-4BF8-BD69-CB70F7429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5AB39A-1B39-46E8-95CD-25E4F81DFE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D0A7129-589B-44AE-B30A-50A8C7AB3B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59A5637-4732-48D8-B6F0-BE4AFD277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41EFB-0B9A-4FBB-9A32-70AF7BCCFD7E}" type="datetimeFigureOut">
              <a:rPr lang="pt-BR" smtClean="0"/>
              <a:t>09/05/2022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B7728B8-5D52-4755-A946-888B32A2C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E9A4980-B490-44BC-B7D3-B9EF5CF33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BC49C-A258-4809-A196-174E7697DC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9485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AE33E5-4719-4379-9C4C-D09065AB4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6D0DAE0-090A-423E-84E5-58D10D9E42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E798CE2-1DFE-4F5D-B748-0805BCFF00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CF9DE11-8839-444F-8AFF-8F7717563D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740393A-A9E4-4EC2-81BA-51BD1BA4CC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49CADDE-CE0B-439E-87F8-966329A94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41EFB-0B9A-4FBB-9A32-70AF7BCCFD7E}" type="datetimeFigureOut">
              <a:rPr lang="pt-BR" smtClean="0"/>
              <a:t>09/05/2022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FA80490-F6AA-4201-B22F-113AC3F7C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C405287-C278-4874-8FCF-DB491EE61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BC49C-A258-4809-A196-174E7697DC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4315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3E07A3-5C5C-4ABB-96DD-7075568B5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CDC3C8F-4C6B-47F9-B79F-DB051D6FD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41EFB-0B9A-4FBB-9A32-70AF7BCCFD7E}" type="datetimeFigureOut">
              <a:rPr lang="pt-BR" smtClean="0"/>
              <a:t>09/05/2022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F378AC8-D972-4D16-813F-E2B77E0C5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BBF1144-835A-4172-B96D-03E6DC2BB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BC49C-A258-4809-A196-174E7697DC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5074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5E1049C-A9C5-463B-898B-4563007E0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41EFB-0B9A-4FBB-9A32-70AF7BCCFD7E}" type="datetimeFigureOut">
              <a:rPr lang="pt-BR" smtClean="0"/>
              <a:t>09/05/2022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797A3FC-5135-474E-B4D5-90D70DFEA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8C102CE-8ADE-40BB-B5DD-CCB029041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BC49C-A258-4809-A196-174E7697DC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9271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FC908C-4E2D-4190-8603-A5EC722A9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608383-79C5-435A-B26C-94F659C1CD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5E1909C-888A-482E-BAF0-E9E6A1E7A3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54BE3C7-D2BD-49E8-A07A-7155A9087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41EFB-0B9A-4FBB-9A32-70AF7BCCFD7E}" type="datetimeFigureOut">
              <a:rPr lang="pt-BR" smtClean="0"/>
              <a:t>09/05/2022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AA20977-6182-4503-8521-435056D85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ADEBB6A-0C5A-43C4-B1AD-44E4AA4BE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BC49C-A258-4809-A196-174E7697DC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7976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ED3803-142A-433A-B7F1-3487691BE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6DFE9F1-8406-4E73-919A-866DE1455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C591357-80E0-4D89-8D36-D26A2F8D05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85312AB-D1DC-48FC-8CA0-21BB30788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41EFB-0B9A-4FBB-9A32-70AF7BCCFD7E}" type="datetimeFigureOut">
              <a:rPr lang="pt-BR" smtClean="0"/>
              <a:t>09/05/2022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713A03B-A603-477D-ADC9-CF7DB4CCD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DCE2DF9-7C9C-4F80-9E32-E658A471F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BC49C-A258-4809-A196-174E7697DC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7160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EE08DF8-6A89-45B9-B5AE-B7179B5BC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C81C067-BFB7-4AA2-AFA8-D9B6BF5CE2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B00DE1C-1347-4399-ADBB-DA99FC26E4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F41EFB-0B9A-4FBB-9A32-70AF7BCCFD7E}" type="datetimeFigureOut">
              <a:rPr lang="pt-BR" smtClean="0"/>
              <a:t>09/05/2022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666D3EC-1C20-4F1B-B648-B6A484E0FE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0E1ACBB-D9A8-425D-92AB-68A7AEE0DE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CBC49C-A258-4809-A196-174E7697DC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6470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DD60298D-CC71-48DB-9DFD-5FD44EFE04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07576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86C6060-D329-451F-8D07-B6B73D4FD9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4359" y="26504"/>
            <a:ext cx="10180320" cy="612253"/>
          </a:xfrm>
        </p:spPr>
        <p:txBody>
          <a:bodyPr>
            <a:normAutofit/>
          </a:bodyPr>
          <a:lstStyle/>
          <a:p>
            <a:r>
              <a:rPr lang="pt-BR" sz="3200" b="1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Análise Temporal dos Acidentes de Trânsito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FA1786C-008C-45EC-A4AA-36292129ED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22783" y="675646"/>
            <a:ext cx="9144000" cy="426623"/>
          </a:xfrm>
        </p:spPr>
        <p:txBody>
          <a:bodyPr/>
          <a:lstStyle/>
          <a:p>
            <a:r>
              <a:rPr lang="pt-BR" dirty="0">
                <a:solidFill>
                  <a:srgbClr val="FFFF00"/>
                </a:solidFill>
              </a:rPr>
              <a:t>Visualização dos Dados em Power BI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22C0E8A-6D4D-4685-9D97-2A26F96FF8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910" y="1244585"/>
            <a:ext cx="4323578" cy="2427602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CCF78197-D43F-41BA-8577-50B71DA8C9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702" y="1977089"/>
            <a:ext cx="4389544" cy="2483119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DC9B9F3B-F6E8-4485-83B8-834B3584C990}"/>
              </a:ext>
            </a:extLst>
          </p:cNvPr>
          <p:cNvSpPr txBox="1"/>
          <p:nvPr/>
        </p:nvSpPr>
        <p:spPr>
          <a:xfrm>
            <a:off x="7325082" y="1648988"/>
            <a:ext cx="432357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/>
              <a:t>Consulta interativa da base de dados de acidentes de trânsito;</a:t>
            </a:r>
          </a:p>
          <a:p>
            <a:pPr algn="just"/>
            <a:endParaRPr lang="pt-BR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/>
              <a:t>Insights para analise de dados 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F1F82018-1371-45F3-A265-458ACF6DA2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5036" y="2599447"/>
            <a:ext cx="4400585" cy="2483119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1D60334D-15F1-4BD6-A685-9F4DE364AD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41500" y="3364179"/>
            <a:ext cx="4387911" cy="2365656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0E9C2382-A7F5-4C6C-9A2B-8A7543ACF5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96500" y="4214647"/>
            <a:ext cx="4506387" cy="2577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527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DD60298D-CC71-48DB-9DFD-5FD44EFE04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07576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86C6060-D329-451F-8D07-B6B73D4FD9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4359" y="26504"/>
            <a:ext cx="10180320" cy="612253"/>
          </a:xfrm>
        </p:spPr>
        <p:txBody>
          <a:bodyPr>
            <a:normAutofit/>
          </a:bodyPr>
          <a:lstStyle/>
          <a:p>
            <a:r>
              <a:rPr lang="pt-BR" sz="3200" b="1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Análise Temporal dos Acidentes de Trânsito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FA1786C-008C-45EC-A4AA-36292129ED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92519" y="675646"/>
            <a:ext cx="9144000" cy="426623"/>
          </a:xfrm>
        </p:spPr>
        <p:txBody>
          <a:bodyPr/>
          <a:lstStyle/>
          <a:p>
            <a:r>
              <a:rPr lang="pt-BR" dirty="0">
                <a:solidFill>
                  <a:srgbClr val="FFFF00"/>
                </a:solidFill>
              </a:rPr>
              <a:t>Modelo ARIMA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A4A73F44-D49A-4B08-BD52-64347425798F}"/>
              </a:ext>
            </a:extLst>
          </p:cNvPr>
          <p:cNvSpPr txBox="1"/>
          <p:nvPr/>
        </p:nvSpPr>
        <p:spPr>
          <a:xfrm>
            <a:off x="106018" y="1139158"/>
            <a:ext cx="11807686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O modelo ARIMA (</a:t>
            </a:r>
            <a:r>
              <a:rPr lang="pt-BR" dirty="0" err="1"/>
              <a:t>AutoRegressive</a:t>
            </a:r>
            <a:r>
              <a:rPr lang="pt-BR" dirty="0"/>
              <a:t> </a:t>
            </a:r>
            <a:r>
              <a:rPr lang="pt-BR" dirty="0" err="1"/>
              <a:t>Integrated</a:t>
            </a:r>
            <a:r>
              <a:rPr lang="pt-BR" dirty="0"/>
              <a:t> </a:t>
            </a:r>
            <a:r>
              <a:rPr lang="pt-BR" dirty="0" err="1"/>
              <a:t>Moving</a:t>
            </a:r>
            <a:r>
              <a:rPr lang="pt-BR" dirty="0"/>
              <a:t> </a:t>
            </a:r>
            <a:r>
              <a:rPr lang="pt-BR" dirty="0" err="1"/>
              <a:t>Average</a:t>
            </a:r>
            <a:r>
              <a:rPr lang="pt-BR" dirty="0"/>
              <a:t>) é um dos mais utilizados em previsão de séries temporais, cujo a resposta (y) combina um modelo </a:t>
            </a:r>
            <a:r>
              <a:rPr lang="pt-BR" dirty="0" err="1"/>
              <a:t>Auto-regressivo</a:t>
            </a:r>
            <a:r>
              <a:rPr lang="pt-BR" dirty="0"/>
              <a:t>, Integrado e de Média Móvel;</a:t>
            </a:r>
          </a:p>
          <a:p>
            <a:pPr algn="just"/>
            <a:endParaRPr lang="pt-BR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 As variações do modelo ARIMA permitem identificar e considerar a sazonalidade (modelo SARIMA);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A decomposição de uma série temporal pode conter em sua estrutura as componentes de autocorrelação, de tendência, de média móvel, de sazonalidade e de aleatoriedade;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 A autocorrelação trata-se da correlação existente entre os dados de períodos anteriores com o dado atual;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A tendência refere-se ao comportamento de crescimento e decrescimento da série ao longo do tempo;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A média móvel consiste no cálculo da média em determinados períodos da série temporal com o propósito de suavizar o comportamento da série ao longo do tempo, eliminando pontos extremos;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A sazonalidade refere-se ao padrão de comportamento da série histórica em períodos iguais de tempo, ou seja, em uma série histórica de acidentes com vítimas, temos um comportamento semelhante da série a cada mês;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A aleatoriedade é todo o fator externo que influencia no comportamento da série temporal, porém ele não é explicado matematicamente no modelo.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16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18018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DD60298D-CC71-48DB-9DFD-5FD44EFE04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07576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86C6060-D329-451F-8D07-B6B73D4FD9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4359" y="26504"/>
            <a:ext cx="10180320" cy="612253"/>
          </a:xfrm>
        </p:spPr>
        <p:txBody>
          <a:bodyPr>
            <a:normAutofit/>
          </a:bodyPr>
          <a:lstStyle/>
          <a:p>
            <a:r>
              <a:rPr lang="pt-BR" sz="3200" b="1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Análise Temporal dos Acidentes de Trânsito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FA1786C-008C-45EC-A4AA-36292129ED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92519" y="675646"/>
            <a:ext cx="9144000" cy="426623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00"/>
                </a:solidFill>
              </a:rPr>
              <a:t>Modelo de Séries Temporais para avaliação dos Acidentes com Vítimas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A4A73F44-D49A-4B08-BD52-64347425798F}"/>
              </a:ext>
            </a:extLst>
          </p:cNvPr>
          <p:cNvSpPr txBox="1"/>
          <p:nvPr/>
        </p:nvSpPr>
        <p:spPr>
          <a:xfrm>
            <a:off x="155712" y="1297666"/>
            <a:ext cx="117182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Após testes de consistência com modelos preditivos no software RSTUDIO, obteve-se o ARIMA (0,0,1) (1,0,0) [4] para realizar a previsão do número de acidentes com vítimas nas rodovias federais brasileiras, o modelo obtido para a resposta (y) combina uma modelo média móvel de ordem 1 e </a:t>
            </a:r>
            <a:r>
              <a:rPr lang="pt-BR" dirty="0" err="1"/>
              <a:t>auto-regressivo</a:t>
            </a:r>
            <a:r>
              <a:rPr lang="pt-BR" dirty="0"/>
              <a:t> sazonal de ordem 1, com sazonalidade observada a cada trimestre (frequência=4).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FBEB24E-A183-4E51-841A-9B75E68D21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521" y="2693392"/>
            <a:ext cx="5286375" cy="401955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14B1BAD0-C258-4D76-818C-250D54C6C2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6143" y="2950567"/>
            <a:ext cx="577215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513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DD60298D-CC71-48DB-9DFD-5FD44EFE04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07576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86C6060-D329-451F-8D07-B6B73D4FD9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4359" y="26504"/>
            <a:ext cx="10180320" cy="612253"/>
          </a:xfrm>
        </p:spPr>
        <p:txBody>
          <a:bodyPr>
            <a:normAutofit/>
          </a:bodyPr>
          <a:lstStyle/>
          <a:p>
            <a:r>
              <a:rPr lang="pt-BR" sz="3200" b="1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Análise Temporal dos Acidentes de Trânsito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FA1786C-008C-45EC-A4AA-36292129ED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92519" y="675646"/>
            <a:ext cx="9144000" cy="426623"/>
          </a:xfrm>
        </p:spPr>
        <p:txBody>
          <a:bodyPr/>
          <a:lstStyle/>
          <a:p>
            <a:r>
              <a:rPr lang="pt-BR" dirty="0">
                <a:solidFill>
                  <a:srgbClr val="FFFF00"/>
                </a:solidFill>
              </a:rPr>
              <a:t>Análise Gráfica Residual do Modelo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A4A73F44-D49A-4B08-BD52-64347425798F}"/>
              </a:ext>
            </a:extLst>
          </p:cNvPr>
          <p:cNvSpPr txBox="1"/>
          <p:nvPr/>
        </p:nvSpPr>
        <p:spPr>
          <a:xfrm>
            <a:off x="155712" y="1297666"/>
            <a:ext cx="117182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A análise gráfica dos resíduos mostra um padrão aparentemente normal para o modelo adotado, onde a função de autocorrelação (ACF) apresentam valores dentro de um limiar aceitável com alguns “picos” fora do intervalo;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Os valores residuais em relação aos valores previstos apresentam um comportamento aparentemente normal, conforme ilustração gráfica no histograma.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39635BC1-F930-4707-9001-43A20A3E89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911" y="2996895"/>
            <a:ext cx="5993008" cy="3635103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88D861AB-DB72-4545-BAFA-BA6373DFE0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3488" y="4482033"/>
            <a:ext cx="2720975" cy="1484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774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DD60298D-CC71-48DB-9DFD-5FD44EFE04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07576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86C6060-D329-451F-8D07-B6B73D4FD9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4359" y="26504"/>
            <a:ext cx="10180320" cy="612253"/>
          </a:xfrm>
        </p:spPr>
        <p:txBody>
          <a:bodyPr>
            <a:normAutofit/>
          </a:bodyPr>
          <a:lstStyle/>
          <a:p>
            <a:r>
              <a:rPr lang="pt-BR" sz="3200" b="1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Análise Temporal dos Acidentes de Trânsito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FA1786C-008C-45EC-A4AA-36292129ED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92519" y="675646"/>
            <a:ext cx="9144000" cy="426623"/>
          </a:xfrm>
        </p:spPr>
        <p:txBody>
          <a:bodyPr/>
          <a:lstStyle/>
          <a:p>
            <a:r>
              <a:rPr lang="pt-BR" dirty="0">
                <a:solidFill>
                  <a:srgbClr val="FFFF00"/>
                </a:solidFill>
              </a:rPr>
              <a:t>Previsão Mensal dos Dados de Acidentes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A4A73F44-D49A-4B08-BD52-64347425798F}"/>
              </a:ext>
            </a:extLst>
          </p:cNvPr>
          <p:cNvSpPr txBox="1"/>
          <p:nvPr/>
        </p:nvSpPr>
        <p:spPr>
          <a:xfrm>
            <a:off x="155712" y="1297666"/>
            <a:ext cx="117182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O modelo trimestral da média de acidentes com vítimas se ajusta bem aos dados do passado seguindo o comportamento da série histórica de 2007 a 2019;</a:t>
            </a:r>
          </a:p>
          <a:p>
            <a:pPr algn="just"/>
            <a:endParaRPr lang="pt-BR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Na previsão dos valores trimestrais de acidentes com vítimas de 2020, a linha azul corresponde a previsão para o ano de 2020, a área sombreada com azul escuro representa o intervalo de predição dos valores com intervalo de confiança de 80% e a área sombreada com azul claro representa a predição com 95%.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ACC5952-D568-41B0-A1A7-6E7621060F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796" y="3394364"/>
            <a:ext cx="5076825" cy="311467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0939186-8B10-42F4-B55C-B03FE54A95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3944" y="3247389"/>
            <a:ext cx="5324475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237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DD60298D-CC71-48DB-9DFD-5FD44EFE04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07576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86C6060-D329-451F-8D07-B6B73D4FD9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4359" y="26504"/>
            <a:ext cx="10180320" cy="612253"/>
          </a:xfrm>
        </p:spPr>
        <p:txBody>
          <a:bodyPr>
            <a:normAutofit/>
          </a:bodyPr>
          <a:lstStyle/>
          <a:p>
            <a:r>
              <a:rPr lang="pt-BR" sz="3200" b="1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Análise Temporal dos Acidentes de Trânsito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FA1786C-008C-45EC-A4AA-36292129ED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92519" y="675646"/>
            <a:ext cx="9144000" cy="426623"/>
          </a:xfrm>
        </p:spPr>
        <p:txBody>
          <a:bodyPr/>
          <a:lstStyle/>
          <a:p>
            <a:r>
              <a:rPr lang="pt-BR" dirty="0">
                <a:solidFill>
                  <a:srgbClr val="FFFF00"/>
                </a:solidFill>
              </a:rPr>
              <a:t>Valores Observados x Valores Previstos – ANO 2020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A4A73F44-D49A-4B08-BD52-64347425798F}"/>
              </a:ext>
            </a:extLst>
          </p:cNvPr>
          <p:cNvSpPr txBox="1"/>
          <p:nvPr/>
        </p:nvSpPr>
        <p:spPr>
          <a:xfrm>
            <a:off x="36444" y="1102269"/>
            <a:ext cx="1202773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As restrições de locomoção no ano de 2020 gerou uma média de acidentes com vítimas abaixo do esperado, principalmente no segundo trimestre do ano, onde o baixo volume de carros nas rodovias federais pode ter sido o principal fator de redução no número de acidentes;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 Mesmo considerando o comportamento atípico no período de pandemia, o modelo de previsão foi satisfatório dentro do intervalo de predição de 80%, onde apenas os valor observado no 2º trimestre de 2020 (118,1) ficou abaixo da média prevista (138,7).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B4D2DC1-F7D5-4049-876E-0D5B465F1B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2717" y="3160098"/>
            <a:ext cx="5831464" cy="3543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1582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</TotalTime>
  <Words>609</Words>
  <Application>Microsoft Office PowerPoint</Application>
  <PresentationFormat>Widescreen</PresentationFormat>
  <Paragraphs>40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Microsoft YaHei UI Light</vt:lpstr>
      <vt:lpstr>Arial</vt:lpstr>
      <vt:lpstr>Calibri</vt:lpstr>
      <vt:lpstr>Calibri Light</vt:lpstr>
      <vt:lpstr>Tema do Office</vt:lpstr>
      <vt:lpstr>Análise Temporal dos Acidentes de Trânsito</vt:lpstr>
      <vt:lpstr>Análise Temporal dos Acidentes de Trânsito</vt:lpstr>
      <vt:lpstr>Análise Temporal dos Acidentes de Trânsito</vt:lpstr>
      <vt:lpstr>Análise Temporal dos Acidentes de Trânsito</vt:lpstr>
      <vt:lpstr>Análise Temporal dos Acidentes de Trânsito</vt:lpstr>
      <vt:lpstr>Análise Temporal dos Acidentes de Trânsito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Temporal dos Acidentes de Trânsito</dc:title>
  <dc:creator>User</dc:creator>
  <cp:lastModifiedBy>User</cp:lastModifiedBy>
  <cp:revision>7</cp:revision>
  <dcterms:created xsi:type="dcterms:W3CDTF">2022-04-23T11:20:03Z</dcterms:created>
  <dcterms:modified xsi:type="dcterms:W3CDTF">2022-05-10T02:32:35Z</dcterms:modified>
</cp:coreProperties>
</file>