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302" r:id="rId4"/>
    <p:sldId id="259" r:id="rId5"/>
    <p:sldId id="262" r:id="rId6"/>
    <p:sldId id="261" r:id="rId7"/>
    <p:sldId id="298" r:id="rId8"/>
    <p:sldId id="299" r:id="rId9"/>
    <p:sldId id="265" r:id="rId10"/>
    <p:sldId id="266" r:id="rId11"/>
    <p:sldId id="301" r:id="rId12"/>
    <p:sldId id="290" r:id="rId13"/>
    <p:sldId id="297" r:id="rId14"/>
    <p:sldId id="300" r:id="rId15"/>
    <p:sldId id="270" r:id="rId16"/>
    <p:sldId id="303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E600"/>
    <a:srgbClr val="3C59FD"/>
    <a:srgbClr val="A6F173"/>
    <a:srgbClr val="21242C"/>
    <a:srgbClr val="00BFF3"/>
    <a:srgbClr val="95BC47"/>
    <a:srgbClr val="7E8289"/>
    <a:srgbClr val="7A9D34"/>
    <a:srgbClr val="95BC46"/>
    <a:srgbClr val="E76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-216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50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6E58BD-6FB4-424A-869A-95669A89E739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3BB9E2C1-37EC-4716-B472-2450D2112A3A}">
      <dgm:prSet phldrT="[Text]"/>
      <dgm:spPr/>
      <dgm:t>
        <a:bodyPr/>
        <a:lstStyle/>
        <a:p>
          <a:r>
            <a:rPr lang="en-US" dirty="0" smtClean="0"/>
            <a:t>Report Viewers</a:t>
          </a:r>
          <a:endParaRPr lang="en-US" dirty="0"/>
        </a:p>
      </dgm:t>
    </dgm:pt>
    <dgm:pt modelId="{51A81885-4A47-4AB2-8394-740699C263FB}" type="parTrans" cxnId="{B5E2EB06-6E18-42AF-B9CA-5024133D4B4B}">
      <dgm:prSet/>
      <dgm:spPr/>
      <dgm:t>
        <a:bodyPr/>
        <a:lstStyle/>
        <a:p>
          <a:endParaRPr lang="en-US"/>
        </a:p>
      </dgm:t>
    </dgm:pt>
    <dgm:pt modelId="{7F544A3E-2545-4116-8922-789B77A80464}" type="sibTrans" cxnId="{B5E2EB06-6E18-42AF-B9CA-5024133D4B4B}">
      <dgm:prSet/>
      <dgm:spPr/>
      <dgm:t>
        <a:bodyPr/>
        <a:lstStyle/>
        <a:p>
          <a:endParaRPr lang="en-US"/>
        </a:p>
      </dgm:t>
    </dgm:pt>
    <dgm:pt modelId="{EBB23F45-2252-4390-8F17-906886473BCD}">
      <dgm:prSet phldrT="[Text]"/>
      <dgm:spPr/>
      <dgm:t>
        <a:bodyPr/>
        <a:lstStyle/>
        <a:p>
          <a:r>
            <a:rPr lang="en-US" dirty="0" smtClean="0"/>
            <a:t>Demo</a:t>
          </a:r>
          <a:endParaRPr lang="en-US" dirty="0"/>
        </a:p>
      </dgm:t>
    </dgm:pt>
    <dgm:pt modelId="{E921124D-D496-48EC-B562-B4347A99A7FC}" type="parTrans" cxnId="{2B773068-4D1A-4F62-8393-4A474A6914C9}">
      <dgm:prSet/>
      <dgm:spPr/>
      <dgm:t>
        <a:bodyPr/>
        <a:lstStyle/>
        <a:p>
          <a:endParaRPr lang="en-US"/>
        </a:p>
      </dgm:t>
    </dgm:pt>
    <dgm:pt modelId="{6D381763-A7E3-41BD-A310-82F4CFAF5702}" type="sibTrans" cxnId="{2B773068-4D1A-4F62-8393-4A474A6914C9}">
      <dgm:prSet/>
      <dgm:spPr/>
      <dgm:t>
        <a:bodyPr/>
        <a:lstStyle/>
        <a:p>
          <a:endParaRPr lang="en-US"/>
        </a:p>
      </dgm:t>
    </dgm:pt>
    <dgm:pt modelId="{9D29F43A-B730-4E4B-80AB-2A177D996DEB}">
      <dgm:prSet phldrT="[Text]"/>
      <dgm:spPr/>
      <dgm:t>
        <a:bodyPr/>
        <a:lstStyle/>
        <a:p>
          <a:r>
            <a:rPr lang="en-US" dirty="0" smtClean="0"/>
            <a:t>Report REST Services</a:t>
          </a:r>
          <a:endParaRPr lang="en-US" dirty="0"/>
        </a:p>
      </dgm:t>
    </dgm:pt>
    <dgm:pt modelId="{16219689-6C98-474A-B99B-DD2B2FC50236}" type="parTrans" cxnId="{56D9CE26-BC9A-4097-B38F-23DFD08457F4}">
      <dgm:prSet/>
      <dgm:spPr/>
      <dgm:t>
        <a:bodyPr/>
        <a:lstStyle/>
        <a:p>
          <a:endParaRPr lang="en-US"/>
        </a:p>
      </dgm:t>
    </dgm:pt>
    <dgm:pt modelId="{6F83FAA2-A353-464D-AE8B-E59FE7C6C008}" type="sibTrans" cxnId="{56D9CE26-BC9A-4097-B38F-23DFD08457F4}">
      <dgm:prSet/>
      <dgm:spPr/>
      <dgm:t>
        <a:bodyPr/>
        <a:lstStyle/>
        <a:p>
          <a:endParaRPr lang="en-US"/>
        </a:p>
      </dgm:t>
    </dgm:pt>
    <dgm:pt modelId="{3325BC0F-6FA7-40B1-BD3E-AD71F157BF21}">
      <dgm:prSet phldrT="[Text]"/>
      <dgm:spPr/>
      <dgm:t>
        <a:bodyPr/>
        <a:lstStyle/>
        <a:p>
          <a:r>
            <a:rPr lang="en-US" dirty="0" smtClean="0"/>
            <a:t>Q &amp; A</a:t>
          </a:r>
          <a:endParaRPr lang="en-US" dirty="0"/>
        </a:p>
      </dgm:t>
    </dgm:pt>
    <dgm:pt modelId="{7D8E5575-8F84-4A38-9BB0-2A7564CE05BC}" type="parTrans" cxnId="{7832567D-A6AF-4970-BCA1-BBBF23DCA8EA}">
      <dgm:prSet/>
      <dgm:spPr/>
      <dgm:t>
        <a:bodyPr/>
        <a:lstStyle/>
        <a:p>
          <a:endParaRPr lang="en-US"/>
        </a:p>
      </dgm:t>
    </dgm:pt>
    <dgm:pt modelId="{D1A62550-5C90-4681-AC81-4CB339A3222E}" type="sibTrans" cxnId="{7832567D-A6AF-4970-BCA1-BBBF23DCA8EA}">
      <dgm:prSet/>
      <dgm:spPr/>
      <dgm:t>
        <a:bodyPr/>
        <a:lstStyle/>
        <a:p>
          <a:endParaRPr lang="en-US"/>
        </a:p>
      </dgm:t>
    </dgm:pt>
    <dgm:pt modelId="{1AF3CE07-8AE2-44D9-9DF1-AE80736251A0}">
      <dgm:prSet phldrT="[Text]"/>
      <dgm:spPr/>
      <dgm:t>
        <a:bodyPr/>
        <a:lstStyle/>
        <a:p>
          <a:r>
            <a:rPr lang="en-US" dirty="0" smtClean="0"/>
            <a:t>Telerik Reporting Overview</a:t>
          </a:r>
          <a:endParaRPr lang="en-US" dirty="0"/>
        </a:p>
      </dgm:t>
    </dgm:pt>
    <dgm:pt modelId="{B347A1D1-6F37-4A6A-A673-C2A25E1DCE7F}" type="parTrans" cxnId="{64B68E75-BB0C-4F8E-AEA2-533C0F39D80E}">
      <dgm:prSet/>
      <dgm:spPr/>
      <dgm:t>
        <a:bodyPr/>
        <a:lstStyle/>
        <a:p>
          <a:endParaRPr lang="en-US"/>
        </a:p>
      </dgm:t>
    </dgm:pt>
    <dgm:pt modelId="{66D55C0E-C27D-4E2D-869C-16C16055294F}" type="sibTrans" cxnId="{64B68E75-BB0C-4F8E-AEA2-533C0F39D80E}">
      <dgm:prSet/>
      <dgm:spPr/>
      <dgm:t>
        <a:bodyPr/>
        <a:lstStyle/>
        <a:p>
          <a:endParaRPr lang="en-US"/>
        </a:p>
      </dgm:t>
    </dgm:pt>
    <dgm:pt modelId="{79E5FACB-7975-4E45-BBCC-7310EBC26CBD}" type="pres">
      <dgm:prSet presAssocID="{326E58BD-6FB4-424A-869A-95669A89E739}" presName="Name0" presStyleCnt="0">
        <dgm:presLayoutVars>
          <dgm:dir/>
          <dgm:animLvl val="lvl"/>
          <dgm:resizeHandles val="exact"/>
        </dgm:presLayoutVars>
      </dgm:prSet>
      <dgm:spPr/>
    </dgm:pt>
    <dgm:pt modelId="{6CC3DE81-0B68-436A-99F7-2395525EB3D8}" type="pres">
      <dgm:prSet presAssocID="{1AF3CE07-8AE2-44D9-9DF1-AE80736251A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AE9F4-62AB-42D4-A1AA-F043FF1AC17F}" type="pres">
      <dgm:prSet presAssocID="{66D55C0E-C27D-4E2D-869C-16C16055294F}" presName="parTxOnlySpace" presStyleCnt="0"/>
      <dgm:spPr/>
    </dgm:pt>
    <dgm:pt modelId="{634CA2DA-EB42-4FFE-B8C3-4B51D3BB3A1C}" type="pres">
      <dgm:prSet presAssocID="{3BB9E2C1-37EC-4716-B472-2450D2112A3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9BE69-3D35-4E18-B090-A68120C7D5C4}" type="pres">
      <dgm:prSet presAssocID="{7F544A3E-2545-4116-8922-789B77A80464}" presName="parTxOnlySpace" presStyleCnt="0"/>
      <dgm:spPr/>
    </dgm:pt>
    <dgm:pt modelId="{1AA4539A-86E3-4606-9D01-17D829F82DE8}" type="pres">
      <dgm:prSet presAssocID="{9D29F43A-B730-4E4B-80AB-2A177D996DE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A6770-0623-4DC4-B18E-3BB10B9AFE69}" type="pres">
      <dgm:prSet presAssocID="{6F83FAA2-A353-464D-AE8B-E59FE7C6C008}" presName="parTxOnlySpace" presStyleCnt="0"/>
      <dgm:spPr/>
    </dgm:pt>
    <dgm:pt modelId="{0BD8D806-1D2D-478C-8AC2-E38C1EED1045}" type="pres">
      <dgm:prSet presAssocID="{EBB23F45-2252-4390-8F17-906886473BC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31659-B068-40EA-94D9-AF2D6F43CEE1}" type="pres">
      <dgm:prSet presAssocID="{6D381763-A7E3-41BD-A310-82F4CFAF5702}" presName="parTxOnlySpace" presStyleCnt="0"/>
      <dgm:spPr/>
    </dgm:pt>
    <dgm:pt modelId="{B0DFD080-797B-453A-817B-CB1E2616003A}" type="pres">
      <dgm:prSet presAssocID="{3325BC0F-6FA7-40B1-BD3E-AD71F157BF2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B55C3B-BA59-4A7F-A146-5E6CC52ABFC3}" type="presOf" srcId="{9D29F43A-B730-4E4B-80AB-2A177D996DEB}" destId="{1AA4539A-86E3-4606-9D01-17D829F82DE8}" srcOrd="0" destOrd="0" presId="urn:microsoft.com/office/officeart/2005/8/layout/chevron1"/>
    <dgm:cxn modelId="{5D056AA9-A4A0-41F1-BA48-96D5A8194E15}" type="presOf" srcId="{326E58BD-6FB4-424A-869A-95669A89E739}" destId="{79E5FACB-7975-4E45-BBCC-7310EBC26CBD}" srcOrd="0" destOrd="0" presId="urn:microsoft.com/office/officeart/2005/8/layout/chevron1"/>
    <dgm:cxn modelId="{CB372416-39E3-4F21-B565-2D64F5A7B8AB}" type="presOf" srcId="{3325BC0F-6FA7-40B1-BD3E-AD71F157BF21}" destId="{B0DFD080-797B-453A-817B-CB1E2616003A}" srcOrd="0" destOrd="0" presId="urn:microsoft.com/office/officeart/2005/8/layout/chevron1"/>
    <dgm:cxn modelId="{7832567D-A6AF-4970-BCA1-BBBF23DCA8EA}" srcId="{326E58BD-6FB4-424A-869A-95669A89E739}" destId="{3325BC0F-6FA7-40B1-BD3E-AD71F157BF21}" srcOrd="4" destOrd="0" parTransId="{7D8E5575-8F84-4A38-9BB0-2A7564CE05BC}" sibTransId="{D1A62550-5C90-4681-AC81-4CB339A3222E}"/>
    <dgm:cxn modelId="{2B773068-4D1A-4F62-8393-4A474A6914C9}" srcId="{326E58BD-6FB4-424A-869A-95669A89E739}" destId="{EBB23F45-2252-4390-8F17-906886473BCD}" srcOrd="3" destOrd="0" parTransId="{E921124D-D496-48EC-B562-B4347A99A7FC}" sibTransId="{6D381763-A7E3-41BD-A310-82F4CFAF5702}"/>
    <dgm:cxn modelId="{473C12A3-E7FF-4D70-8B64-D2BE0B2E62CF}" type="presOf" srcId="{1AF3CE07-8AE2-44D9-9DF1-AE80736251A0}" destId="{6CC3DE81-0B68-436A-99F7-2395525EB3D8}" srcOrd="0" destOrd="0" presId="urn:microsoft.com/office/officeart/2005/8/layout/chevron1"/>
    <dgm:cxn modelId="{64B68E75-BB0C-4F8E-AEA2-533C0F39D80E}" srcId="{326E58BD-6FB4-424A-869A-95669A89E739}" destId="{1AF3CE07-8AE2-44D9-9DF1-AE80736251A0}" srcOrd="0" destOrd="0" parTransId="{B347A1D1-6F37-4A6A-A673-C2A25E1DCE7F}" sibTransId="{66D55C0E-C27D-4E2D-869C-16C16055294F}"/>
    <dgm:cxn modelId="{56D9CE26-BC9A-4097-B38F-23DFD08457F4}" srcId="{326E58BD-6FB4-424A-869A-95669A89E739}" destId="{9D29F43A-B730-4E4B-80AB-2A177D996DEB}" srcOrd="2" destOrd="0" parTransId="{16219689-6C98-474A-B99B-DD2B2FC50236}" sibTransId="{6F83FAA2-A353-464D-AE8B-E59FE7C6C008}"/>
    <dgm:cxn modelId="{B5E2EB06-6E18-42AF-B9CA-5024133D4B4B}" srcId="{326E58BD-6FB4-424A-869A-95669A89E739}" destId="{3BB9E2C1-37EC-4716-B472-2450D2112A3A}" srcOrd="1" destOrd="0" parTransId="{51A81885-4A47-4AB2-8394-740699C263FB}" sibTransId="{7F544A3E-2545-4116-8922-789B77A80464}"/>
    <dgm:cxn modelId="{441C3A18-9732-47F3-B2B0-E70141483475}" type="presOf" srcId="{3BB9E2C1-37EC-4716-B472-2450D2112A3A}" destId="{634CA2DA-EB42-4FFE-B8C3-4B51D3BB3A1C}" srcOrd="0" destOrd="0" presId="urn:microsoft.com/office/officeart/2005/8/layout/chevron1"/>
    <dgm:cxn modelId="{46449DA5-54CA-4984-B939-A63B94A2AC87}" type="presOf" srcId="{EBB23F45-2252-4390-8F17-906886473BCD}" destId="{0BD8D806-1D2D-478C-8AC2-E38C1EED1045}" srcOrd="0" destOrd="0" presId="urn:microsoft.com/office/officeart/2005/8/layout/chevron1"/>
    <dgm:cxn modelId="{0B3449E1-570B-44DE-B873-ADA1A42F9296}" type="presParOf" srcId="{79E5FACB-7975-4E45-BBCC-7310EBC26CBD}" destId="{6CC3DE81-0B68-436A-99F7-2395525EB3D8}" srcOrd="0" destOrd="0" presId="urn:microsoft.com/office/officeart/2005/8/layout/chevron1"/>
    <dgm:cxn modelId="{6BBECB1A-FAF5-492E-8CD9-10B913D66031}" type="presParOf" srcId="{79E5FACB-7975-4E45-BBCC-7310EBC26CBD}" destId="{ACBAE9F4-62AB-42D4-A1AA-F043FF1AC17F}" srcOrd="1" destOrd="0" presId="urn:microsoft.com/office/officeart/2005/8/layout/chevron1"/>
    <dgm:cxn modelId="{CE2583A2-7B4A-4523-B5FE-66DC331DE476}" type="presParOf" srcId="{79E5FACB-7975-4E45-BBCC-7310EBC26CBD}" destId="{634CA2DA-EB42-4FFE-B8C3-4B51D3BB3A1C}" srcOrd="2" destOrd="0" presId="urn:microsoft.com/office/officeart/2005/8/layout/chevron1"/>
    <dgm:cxn modelId="{47D92EF6-CF21-4465-9157-18CE733894B5}" type="presParOf" srcId="{79E5FACB-7975-4E45-BBCC-7310EBC26CBD}" destId="{B759BE69-3D35-4E18-B090-A68120C7D5C4}" srcOrd="3" destOrd="0" presId="urn:microsoft.com/office/officeart/2005/8/layout/chevron1"/>
    <dgm:cxn modelId="{66E6A9B5-98CB-43AC-AD7F-F501A4556492}" type="presParOf" srcId="{79E5FACB-7975-4E45-BBCC-7310EBC26CBD}" destId="{1AA4539A-86E3-4606-9D01-17D829F82DE8}" srcOrd="4" destOrd="0" presId="urn:microsoft.com/office/officeart/2005/8/layout/chevron1"/>
    <dgm:cxn modelId="{42721924-0666-4576-A74A-571132FF0398}" type="presParOf" srcId="{79E5FACB-7975-4E45-BBCC-7310EBC26CBD}" destId="{9A3A6770-0623-4DC4-B18E-3BB10B9AFE69}" srcOrd="5" destOrd="0" presId="urn:microsoft.com/office/officeart/2005/8/layout/chevron1"/>
    <dgm:cxn modelId="{56999931-193C-48F4-B4A1-DE3359D40F19}" type="presParOf" srcId="{79E5FACB-7975-4E45-BBCC-7310EBC26CBD}" destId="{0BD8D806-1D2D-478C-8AC2-E38C1EED1045}" srcOrd="6" destOrd="0" presId="urn:microsoft.com/office/officeart/2005/8/layout/chevron1"/>
    <dgm:cxn modelId="{AED116FD-C5EA-4CEF-9FD4-45A2431032A7}" type="presParOf" srcId="{79E5FACB-7975-4E45-BBCC-7310EBC26CBD}" destId="{AD231659-B068-40EA-94D9-AF2D6F43CEE1}" srcOrd="7" destOrd="0" presId="urn:microsoft.com/office/officeart/2005/8/layout/chevron1"/>
    <dgm:cxn modelId="{355D9C2E-C708-4205-A40C-91FCD0E119D4}" type="presParOf" srcId="{79E5FACB-7975-4E45-BBCC-7310EBC26CBD}" destId="{B0DFD080-797B-453A-817B-CB1E2616003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3DE81-0B68-436A-99F7-2395525EB3D8}">
      <dsp:nvSpPr>
        <dsp:cNvPr id="0" name=""/>
        <dsp:cNvSpPr/>
      </dsp:nvSpPr>
      <dsp:spPr>
        <a:xfrm>
          <a:off x="2190" y="1308618"/>
          <a:ext cx="1949602" cy="77984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Telerik Reporting Overview</a:t>
          </a:r>
          <a:endParaRPr lang="en-US" sz="1700" kern="1200" dirty="0"/>
        </a:p>
      </dsp:txBody>
      <dsp:txXfrm>
        <a:off x="392110" y="1308618"/>
        <a:ext cx="1169762" cy="779840"/>
      </dsp:txXfrm>
    </dsp:sp>
    <dsp:sp modelId="{634CA2DA-EB42-4FFE-B8C3-4B51D3BB3A1C}">
      <dsp:nvSpPr>
        <dsp:cNvPr id="0" name=""/>
        <dsp:cNvSpPr/>
      </dsp:nvSpPr>
      <dsp:spPr>
        <a:xfrm>
          <a:off x="1756832" y="1308618"/>
          <a:ext cx="1949602" cy="779840"/>
        </a:xfrm>
        <a:prstGeom prst="chevron">
          <a:avLst/>
        </a:prstGeom>
        <a:solidFill>
          <a:schemeClr val="accent4">
            <a:hueOff val="771832"/>
            <a:satOff val="9426"/>
            <a:lumOff val="-436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Report Viewers</a:t>
          </a:r>
          <a:endParaRPr lang="en-US" sz="1700" kern="1200" dirty="0"/>
        </a:p>
      </dsp:txBody>
      <dsp:txXfrm>
        <a:off x="2146752" y="1308618"/>
        <a:ext cx="1169762" cy="779840"/>
      </dsp:txXfrm>
    </dsp:sp>
    <dsp:sp modelId="{1AA4539A-86E3-4606-9D01-17D829F82DE8}">
      <dsp:nvSpPr>
        <dsp:cNvPr id="0" name=""/>
        <dsp:cNvSpPr/>
      </dsp:nvSpPr>
      <dsp:spPr>
        <a:xfrm>
          <a:off x="3511474" y="1308618"/>
          <a:ext cx="1949602" cy="779840"/>
        </a:xfrm>
        <a:prstGeom prst="chevron">
          <a:avLst/>
        </a:prstGeom>
        <a:solidFill>
          <a:schemeClr val="accent4">
            <a:hueOff val="1543664"/>
            <a:satOff val="18852"/>
            <a:lumOff val="-872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Report REST Services</a:t>
          </a:r>
          <a:endParaRPr lang="en-US" sz="1700" kern="1200" dirty="0"/>
        </a:p>
      </dsp:txBody>
      <dsp:txXfrm>
        <a:off x="3901394" y="1308618"/>
        <a:ext cx="1169762" cy="779840"/>
      </dsp:txXfrm>
    </dsp:sp>
    <dsp:sp modelId="{0BD8D806-1D2D-478C-8AC2-E38C1EED1045}">
      <dsp:nvSpPr>
        <dsp:cNvPr id="0" name=""/>
        <dsp:cNvSpPr/>
      </dsp:nvSpPr>
      <dsp:spPr>
        <a:xfrm>
          <a:off x="5266116" y="1308618"/>
          <a:ext cx="1949602" cy="779840"/>
        </a:xfrm>
        <a:prstGeom prst="chevron">
          <a:avLst/>
        </a:prstGeom>
        <a:solidFill>
          <a:schemeClr val="accent4">
            <a:hueOff val="2315496"/>
            <a:satOff val="28278"/>
            <a:lumOff val="-1308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Demo</a:t>
          </a:r>
          <a:endParaRPr lang="en-US" sz="1700" kern="1200" dirty="0"/>
        </a:p>
      </dsp:txBody>
      <dsp:txXfrm>
        <a:off x="5656036" y="1308618"/>
        <a:ext cx="1169762" cy="779840"/>
      </dsp:txXfrm>
    </dsp:sp>
    <dsp:sp modelId="{B0DFD080-797B-453A-817B-CB1E2616003A}">
      <dsp:nvSpPr>
        <dsp:cNvPr id="0" name=""/>
        <dsp:cNvSpPr/>
      </dsp:nvSpPr>
      <dsp:spPr>
        <a:xfrm>
          <a:off x="7020758" y="1308618"/>
          <a:ext cx="1949602" cy="779840"/>
        </a:xfrm>
        <a:prstGeom prst="chevron">
          <a:avLst/>
        </a:prstGeom>
        <a:solidFill>
          <a:schemeClr val="accent4">
            <a:hueOff val="3087328"/>
            <a:satOff val="37704"/>
            <a:lumOff val="-17451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 &amp; A</a:t>
          </a:r>
          <a:endParaRPr lang="en-US" sz="1700" kern="1200" dirty="0"/>
        </a:p>
      </dsp:txBody>
      <dsp:txXfrm>
        <a:off x="7410678" y="1308618"/>
        <a:ext cx="1169762" cy="779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1BFF-BBF6-4249-9040-C117011E0510}" type="datetimeFigureOut">
              <a:rPr lang="en-US" smtClean="0"/>
              <a:t>5/2/15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E652-20ED-4052-B773-67B8AF436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2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7D9E5-A796-439D-AC8D-4011645FB42C}" type="datetimeFigureOut">
              <a:rPr lang="en-US" smtClean="0"/>
              <a:t>5/2/15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E5370-4136-4585-A000-7AD4BEA5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0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9" y="1"/>
            <a:ext cx="9141622" cy="5143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614" y="2736057"/>
            <a:ext cx="8129586" cy="515210"/>
          </a:xfrm>
        </p:spPr>
        <p:txBody>
          <a:bodyPr anchor="ctr"/>
          <a:lstStyle>
            <a:lvl1pPr algn="l">
              <a:defRPr sz="4500" baseline="0">
                <a:latin typeface="+mj-lt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4" y="3297257"/>
            <a:ext cx="8129586" cy="334896"/>
          </a:xfrm>
        </p:spPr>
        <p:txBody>
          <a:bodyPr>
            <a:normAutofit/>
          </a:bodyPr>
          <a:lstStyle>
            <a:lvl1pPr marL="0" indent="0" algn="l">
              <a:buNone/>
              <a:defRPr sz="21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4" y="3678144"/>
            <a:ext cx="2068116" cy="29289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5CE600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Speaker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38668" y="4887427"/>
            <a:ext cx="2580104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 smtClean="0"/>
              <a:t>May 3-5, 2015  |  Boston, Massachusetts USA</a:t>
            </a:r>
            <a:endParaRPr lang="en-US" sz="7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0070" y="766456"/>
            <a:ext cx="1760408" cy="4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328614" y="415604"/>
            <a:ext cx="8503920" cy="411480"/>
          </a:xfrm>
          <a:noFill/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   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8613" y="1115170"/>
            <a:ext cx="4120142" cy="3196083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580575" y="1115170"/>
            <a:ext cx="4120142" cy="3196083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2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03" y="3001618"/>
            <a:ext cx="8408192" cy="96387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2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28614" y="393033"/>
            <a:ext cx="8503920" cy="411480"/>
          </a:xfrm>
          <a:noFill/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3" y="1350169"/>
            <a:ext cx="8503444" cy="2658666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0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emf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379" y="1"/>
            <a:ext cx="91416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615" y="304138"/>
            <a:ext cx="8408192" cy="96387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dirty="0" smtClean="0"/>
              <a:t>CLICK TO EDIT MASTER SLIDE   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615" y="1526651"/>
            <a:ext cx="8408192" cy="310607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slide subtitle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3383" y="4887427"/>
            <a:ext cx="450056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579898" y="4662910"/>
            <a:ext cx="1296735" cy="36640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38668" y="4887427"/>
            <a:ext cx="2580104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 smtClean="0"/>
              <a:t>May 3-5, 2015  |  Boston, Massachusetts USA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2428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87" r:id="rId3"/>
    <p:sldLayoutId id="2147483686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137160" indent="137160" algn="l" defTabSz="68580" rtl="0" eaLnBrk="1" latinLnBrk="0" hangingPunct="1">
        <a:lnSpc>
          <a:spcPct val="90000"/>
        </a:lnSpc>
        <a:spcBef>
          <a:spcPts val="75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27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27432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tabLst>
          <a:tab pos="226314" algn="l"/>
        </a:tabLst>
        <a:defRPr sz="21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41148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54864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68580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3" y="2736057"/>
            <a:ext cx="8618715" cy="51521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Mastering How to Visualize Data in ASP.NET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Working with ASP.NET MVC and Telerik Reporting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Carl Bergenhem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@</a:t>
            </a:r>
            <a:r>
              <a:rPr lang="en-US" dirty="0" err="1" smtClean="0">
                <a:solidFill>
                  <a:srgbClr val="3366FF"/>
                </a:solidFill>
              </a:rPr>
              <a:t>carlbergenhem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8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Viewers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8613" y="1350168"/>
            <a:ext cx="8503444" cy="3793331"/>
          </a:xfrm>
        </p:spPr>
        <p:txBody>
          <a:bodyPr>
            <a:normAutofit/>
          </a:bodyPr>
          <a:lstStyle/>
          <a:p>
            <a:r>
              <a:rPr lang="en-US" dirty="0" smtClean="0"/>
              <a:t>Telerik Reporting offers “</a:t>
            </a:r>
            <a:r>
              <a:rPr lang="en-US" dirty="0" err="1" smtClean="0"/>
              <a:t>ReportViewers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These viewers can display any Telerik Report</a:t>
            </a:r>
          </a:p>
          <a:p>
            <a:r>
              <a:rPr lang="en-US" dirty="0" smtClean="0"/>
              <a:t>Offered in:</a:t>
            </a:r>
          </a:p>
          <a:p>
            <a:pPr lvl="2"/>
            <a:r>
              <a:rPr lang="en-US" sz="2000" dirty="0" smtClean="0"/>
              <a:t>ASP.NET Ajax (</a:t>
            </a:r>
            <a:r>
              <a:rPr lang="en-US" sz="2000" dirty="0" err="1" smtClean="0"/>
              <a:t>WebForms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err="1" smtClean="0"/>
              <a:t>WinForms</a:t>
            </a:r>
            <a:endParaRPr lang="en-US" sz="2000" dirty="0" smtClean="0"/>
          </a:p>
          <a:p>
            <a:pPr lvl="2"/>
            <a:r>
              <a:rPr lang="en-US" sz="2000" dirty="0" smtClean="0"/>
              <a:t>WPF</a:t>
            </a:r>
          </a:p>
          <a:p>
            <a:pPr lvl="2"/>
            <a:r>
              <a:rPr lang="en-US" sz="2000" dirty="0" smtClean="0"/>
              <a:t>Silverlight</a:t>
            </a:r>
          </a:p>
          <a:p>
            <a:pPr lvl="2"/>
            <a:r>
              <a:rPr lang="en-US" sz="2000" dirty="0" smtClean="0"/>
              <a:t>ASP.NET MVC (</a:t>
            </a:r>
            <a:r>
              <a:rPr lang="en-US" sz="2000" dirty="0" err="1" smtClean="0"/>
              <a:t>WebForms</a:t>
            </a:r>
            <a:r>
              <a:rPr lang="en-US" sz="2000" dirty="0"/>
              <a:t> </a:t>
            </a:r>
            <a:r>
              <a:rPr lang="en-US" sz="2000" dirty="0" smtClean="0"/>
              <a:t>&amp; Razor)</a:t>
            </a:r>
          </a:p>
          <a:p>
            <a:pPr lvl="2"/>
            <a:r>
              <a:rPr lang="en-US" sz="2000" dirty="0" smtClean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82717291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dirty="0" err="1" smtClean="0"/>
              <a:t>ReportViewers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Reports are serialized</a:t>
            </a:r>
          </a:p>
          <a:p>
            <a:r>
              <a:rPr lang="en-US" dirty="0" smtClean="0"/>
              <a:t>Serialized reports are pushed to the </a:t>
            </a:r>
            <a:r>
              <a:rPr lang="en-US" dirty="0" err="1" smtClean="0"/>
              <a:t>ReportViewer</a:t>
            </a:r>
            <a:endParaRPr lang="en-US" dirty="0" smtClean="0"/>
          </a:p>
          <a:p>
            <a:r>
              <a:rPr lang="en-US" dirty="0" err="1" smtClean="0"/>
              <a:t>ReportViewer</a:t>
            </a:r>
            <a:r>
              <a:rPr lang="en-US" dirty="0" smtClean="0"/>
              <a:t> de-serializes everything</a:t>
            </a:r>
          </a:p>
          <a:p>
            <a:r>
              <a:rPr lang="en-US" dirty="0" smtClean="0"/>
              <a:t>This is repeated for filtering/paging/drilling-down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51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REST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9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REST Services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8613" y="1350168"/>
            <a:ext cx="8503444" cy="3265003"/>
          </a:xfrm>
        </p:spPr>
        <p:txBody>
          <a:bodyPr>
            <a:normAutofit/>
          </a:bodyPr>
          <a:lstStyle/>
          <a:p>
            <a:r>
              <a:rPr lang="en-US" dirty="0" smtClean="0"/>
              <a:t>Offers a complete REST API for Telerik Reporting</a:t>
            </a:r>
          </a:p>
          <a:p>
            <a:r>
              <a:rPr lang="en-US" dirty="0" smtClean="0"/>
              <a:t>Can easily be added in to any ASP.NET Project</a:t>
            </a:r>
          </a:p>
          <a:p>
            <a:pPr lvl="2"/>
            <a:r>
              <a:rPr lang="en-US" sz="2000" dirty="0" smtClean="0"/>
              <a:t>Even self-hosted!</a:t>
            </a:r>
          </a:p>
          <a:p>
            <a:r>
              <a:rPr lang="en-US" dirty="0" smtClean="0"/>
              <a:t>Easily exposed via Web API</a:t>
            </a:r>
          </a:p>
          <a:p>
            <a:r>
              <a:rPr lang="en-US" dirty="0" smtClean="0"/>
              <a:t>Also has integration with </a:t>
            </a:r>
            <a:r>
              <a:rPr lang="en-US" dirty="0" err="1" smtClean="0"/>
              <a:t>ServiceStack</a:t>
            </a:r>
            <a:endParaRPr lang="en-US" dirty="0" smtClean="0"/>
          </a:p>
          <a:p>
            <a:r>
              <a:rPr lang="en-US" dirty="0" smtClean="0"/>
              <a:t>Communication is done via JSON</a:t>
            </a:r>
          </a:p>
          <a:p>
            <a:pPr lvl="2"/>
            <a:r>
              <a:rPr lang="en-US" sz="2000" dirty="0" smtClean="0"/>
              <a:t>Data Transfer Objects (DTOs)</a:t>
            </a:r>
          </a:p>
          <a:p>
            <a:pPr lvl="1"/>
            <a:endParaRPr lang="en-US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19629189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REST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8613" y="1350169"/>
            <a:ext cx="8503444" cy="3568258"/>
          </a:xfrm>
        </p:spPr>
        <p:txBody>
          <a:bodyPr/>
          <a:lstStyle/>
          <a:p>
            <a:r>
              <a:rPr lang="en-US" dirty="0" smtClean="0"/>
              <a:t>How can we use it today?</a:t>
            </a:r>
          </a:p>
          <a:p>
            <a:r>
              <a:rPr lang="en-US" dirty="0" smtClean="0"/>
              <a:t>Just a few references to add to Visual Studio</a:t>
            </a:r>
          </a:p>
          <a:p>
            <a:r>
              <a:rPr lang="en-US" dirty="0" smtClean="0"/>
              <a:t>Create a specific reporting controller</a:t>
            </a:r>
          </a:p>
          <a:p>
            <a:pPr lvl="2"/>
            <a:r>
              <a:rPr lang="en-US" sz="2000" dirty="0" smtClean="0"/>
              <a:t>We have a class you can inherit from</a:t>
            </a:r>
          </a:p>
          <a:p>
            <a:r>
              <a:rPr lang="en-US" dirty="0" smtClean="0"/>
              <a:t>Do some quick configuration around routing</a:t>
            </a:r>
          </a:p>
          <a:p>
            <a:r>
              <a:rPr lang="en-US" dirty="0" smtClean="0"/>
              <a:t>You’re good to go!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87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&amp; Reporting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7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352060" y="3934271"/>
            <a:ext cx="8408192" cy="95866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2000" dirty="0">
                <a:solidFill>
                  <a:srgbClr val="5CE600"/>
                </a:solidFill>
              </a:rPr>
              <a:t>http://bit.ly/next-bergenhem</a:t>
            </a:r>
            <a:r>
              <a:rPr lang="en-US" sz="2000" dirty="0" smtClean="0">
                <a:solidFill>
                  <a:srgbClr val="5CE600"/>
                </a:solidFill>
              </a:rPr>
              <a:t>-2 </a:t>
            </a:r>
            <a:endParaRPr lang="en-US" sz="2000" dirty="0" smtClean="0">
              <a:solidFill>
                <a:srgbClr val="5CE600"/>
              </a:solidFill>
            </a:endParaRPr>
          </a:p>
          <a:p>
            <a:r>
              <a:rPr lang="en-US" sz="2000" dirty="0" smtClean="0"/>
              <a:t>Thanks </a:t>
            </a:r>
            <a:r>
              <a:rPr lang="en-US" sz="2000" dirty="0" smtClean="0"/>
              <a:t>for attending!</a:t>
            </a:r>
          </a:p>
          <a:p>
            <a:r>
              <a:rPr lang="en-US" sz="2000" dirty="0" smtClean="0">
                <a:solidFill>
                  <a:srgbClr val="3366FF"/>
                </a:solidFill>
              </a:rPr>
              <a:t>@</a:t>
            </a:r>
            <a:r>
              <a:rPr lang="en-US" sz="2000" dirty="0" err="1" smtClean="0">
                <a:solidFill>
                  <a:srgbClr val="3366FF"/>
                </a:solidFill>
              </a:rPr>
              <a:t>carlbergenhem</a:t>
            </a:r>
            <a:endParaRPr lang="en-US" sz="20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1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52931" y="1752004"/>
            <a:ext cx="8503444" cy="2658666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b="1" dirty="0" smtClean="0"/>
              <a:t>Carl Bergenhem</a:t>
            </a:r>
          </a:p>
          <a:p>
            <a:pPr indent="0">
              <a:buNone/>
            </a:pPr>
            <a:r>
              <a:rPr lang="en-US" sz="2000" dirty="0" smtClean="0"/>
              <a:t>Manager, Sales Engineers @ </a:t>
            </a:r>
            <a:r>
              <a:rPr lang="en-US" sz="2000" dirty="0" smtClean="0">
                <a:solidFill>
                  <a:srgbClr val="5CE600"/>
                </a:solidFill>
              </a:rPr>
              <a:t>Telerik</a:t>
            </a:r>
          </a:p>
          <a:p>
            <a:pPr indent="0">
              <a:buNone/>
            </a:pPr>
            <a:r>
              <a:rPr lang="en-US" sz="2000" dirty="0" smtClean="0">
                <a:solidFill>
                  <a:srgbClr val="3366FF"/>
                </a:solidFill>
              </a:rPr>
              <a:t>@</a:t>
            </a:r>
            <a:r>
              <a:rPr lang="en-US" sz="2000" dirty="0" err="1" smtClean="0">
                <a:solidFill>
                  <a:srgbClr val="3366FF"/>
                </a:solidFill>
              </a:rPr>
              <a:t>carlbergenhem</a:t>
            </a:r>
            <a:endParaRPr lang="en-US" sz="2000" dirty="0" smtClean="0">
              <a:solidFill>
                <a:srgbClr val="3366FF"/>
              </a:solidFill>
            </a:endParaRPr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Web developer</a:t>
            </a:r>
          </a:p>
          <a:p>
            <a:pPr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ASPInsider</a:t>
            </a:r>
            <a:endParaRPr lang="en-US" sz="2000" dirty="0" smtClean="0"/>
          </a:p>
          <a:p>
            <a:pPr indent="0">
              <a:buNone/>
            </a:pPr>
            <a:r>
              <a:rPr lang="en-US" sz="2000" dirty="0" smtClean="0"/>
              <a:t>	Gaming Aficionado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58" y="1884678"/>
            <a:ext cx="2571750" cy="25888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700937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CE600"/>
                </a:solidFill>
              </a:rPr>
              <a:t>http://</a:t>
            </a:r>
            <a:r>
              <a:rPr lang="en-US" dirty="0" err="1">
                <a:solidFill>
                  <a:srgbClr val="5CE600"/>
                </a:solidFill>
              </a:rPr>
              <a:t>bit.ly</a:t>
            </a:r>
            <a:r>
              <a:rPr lang="en-US" dirty="0">
                <a:solidFill>
                  <a:srgbClr val="5CE600"/>
                </a:solidFill>
              </a:rPr>
              <a:t>/next-bergenhem</a:t>
            </a:r>
            <a:r>
              <a:rPr lang="en-US" dirty="0" smtClean="0">
                <a:solidFill>
                  <a:srgbClr val="5CE600"/>
                </a:solidFill>
              </a:rPr>
              <a:t>-</a:t>
            </a:r>
            <a:r>
              <a:rPr lang="en-US" dirty="0">
                <a:solidFill>
                  <a:srgbClr val="5CE600"/>
                </a:solidFill>
              </a:rPr>
              <a:t>2</a:t>
            </a:r>
            <a:r>
              <a:rPr lang="en-US" dirty="0" smtClean="0">
                <a:solidFill>
                  <a:srgbClr val="5CE600"/>
                </a:solidFill>
              </a:rPr>
              <a:t/>
            </a:r>
            <a:br>
              <a:rPr lang="en-US" dirty="0" smtClean="0">
                <a:solidFill>
                  <a:srgbClr val="5CE600"/>
                </a:solidFill>
              </a:rPr>
            </a:br>
            <a:r>
              <a:rPr lang="en-US" dirty="0" smtClean="0"/>
              <a:t>Session feedback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71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Agenda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77919082"/>
              </p:ext>
            </p:extLst>
          </p:nvPr>
        </p:nvGraphicFramePr>
        <p:xfrm>
          <a:off x="76200" y="1213022"/>
          <a:ext cx="8972551" cy="3397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01460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Reporting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8036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Reporting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8613" y="1350168"/>
            <a:ext cx="8503444" cy="3265003"/>
          </a:xfrm>
        </p:spPr>
        <p:txBody>
          <a:bodyPr/>
          <a:lstStyle/>
          <a:p>
            <a:r>
              <a:rPr lang="en-US" dirty="0" smtClean="0"/>
              <a:t>Flexible  reporting solution</a:t>
            </a:r>
          </a:p>
          <a:p>
            <a:r>
              <a:rPr lang="en-US" dirty="0" smtClean="0"/>
              <a:t>Deliver reports to any application</a:t>
            </a:r>
          </a:p>
          <a:p>
            <a:r>
              <a:rPr lang="en-US" dirty="0" smtClean="0"/>
              <a:t>Easily hook in to any data source</a:t>
            </a:r>
          </a:p>
          <a:p>
            <a:r>
              <a:rPr lang="en-US" dirty="0" smtClean="0"/>
              <a:t>OLAP data engine and binding</a:t>
            </a:r>
          </a:p>
          <a:p>
            <a:r>
              <a:rPr lang="en-US" dirty="0" smtClean="0"/>
              <a:t>Design reports in</a:t>
            </a:r>
          </a:p>
          <a:p>
            <a:pPr lvl="2"/>
            <a:r>
              <a:rPr lang="en-US" sz="2000" dirty="0" smtClean="0"/>
              <a:t>Visual Studio</a:t>
            </a:r>
          </a:p>
          <a:p>
            <a:pPr lvl="2"/>
            <a:r>
              <a:rPr lang="en-US" sz="2000" dirty="0" smtClean="0"/>
              <a:t>Standalone report designer (WPF application)</a:t>
            </a:r>
          </a:p>
        </p:txBody>
      </p:sp>
    </p:spTree>
    <p:extLst>
      <p:ext uri="{BB962C8B-B14F-4D97-AF65-F5344CB8AC3E}">
        <p14:creationId xmlns:p14="http://schemas.microsoft.com/office/powerpoint/2010/main" val="360423971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Reporting Overview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8613" y="1350168"/>
            <a:ext cx="8503444" cy="3265003"/>
          </a:xfrm>
        </p:spPr>
        <p:txBody>
          <a:bodyPr/>
          <a:lstStyle/>
          <a:p>
            <a:r>
              <a:rPr lang="en-US" dirty="0" smtClean="0"/>
              <a:t>Reports can be integrated (locally) with your app</a:t>
            </a:r>
          </a:p>
          <a:p>
            <a:pPr lvl="2"/>
            <a:r>
              <a:rPr lang="en-US" sz="2000" dirty="0" smtClean="0"/>
              <a:t>Perfect for potentially offline solutions</a:t>
            </a:r>
          </a:p>
          <a:p>
            <a:pPr lvl="2"/>
            <a:r>
              <a:rPr lang="en-US" sz="2000" dirty="0" smtClean="0"/>
              <a:t>Would require connection string to work on the device</a:t>
            </a:r>
          </a:p>
          <a:p>
            <a:r>
              <a:rPr lang="en-US" dirty="0" smtClean="0"/>
              <a:t>They can also be added and hosted on a server</a:t>
            </a:r>
          </a:p>
          <a:p>
            <a:r>
              <a:rPr lang="en-US" dirty="0" smtClean="0"/>
              <a:t>For the server there are two approaches</a:t>
            </a:r>
          </a:p>
          <a:p>
            <a:pPr lvl="2"/>
            <a:r>
              <a:rPr lang="en-US" sz="2000" dirty="0" smtClean="0"/>
              <a:t>WCF services – Traditionally used with </a:t>
            </a:r>
            <a:r>
              <a:rPr lang="en-US" sz="2000" dirty="0" err="1" smtClean="0"/>
              <a:t>WinForms</a:t>
            </a:r>
            <a:r>
              <a:rPr lang="en-US" sz="2000" dirty="0" smtClean="0"/>
              <a:t>, WPF/SL</a:t>
            </a:r>
          </a:p>
          <a:p>
            <a:pPr lvl="2"/>
            <a:r>
              <a:rPr lang="en-US" sz="2000" dirty="0" smtClean="0"/>
              <a:t>REST services – ASP.NET MVC &amp; HTML5</a:t>
            </a:r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9338763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8613" y="1350168"/>
            <a:ext cx="8503444" cy="3265003"/>
          </a:xfrm>
        </p:spPr>
        <p:txBody>
          <a:bodyPr/>
          <a:lstStyle/>
          <a:p>
            <a:r>
              <a:rPr lang="en-US" dirty="0" smtClean="0"/>
              <a:t>Visual Studio Report Designer</a:t>
            </a:r>
          </a:p>
          <a:p>
            <a:pPr lvl="2"/>
            <a:r>
              <a:rPr lang="en-US" sz="2000" dirty="0" smtClean="0"/>
              <a:t>Integrated in to Visual Studio</a:t>
            </a:r>
          </a:p>
          <a:p>
            <a:pPr lvl="2"/>
            <a:r>
              <a:rPr lang="en-US" sz="2000" dirty="0" smtClean="0"/>
              <a:t>Requires a separate class library (Report Library)</a:t>
            </a:r>
          </a:p>
          <a:p>
            <a:pPr lvl="2"/>
            <a:r>
              <a:rPr lang="en-US" sz="2000" dirty="0" smtClean="0"/>
              <a:t>Included as a reference in app or on the server</a:t>
            </a:r>
          </a:p>
          <a:p>
            <a:r>
              <a:rPr lang="en-US" dirty="0" smtClean="0"/>
              <a:t>Standalone Report Designer</a:t>
            </a:r>
          </a:p>
          <a:p>
            <a:pPr lvl="2"/>
            <a:r>
              <a:rPr lang="en-US" sz="2000" dirty="0" smtClean="0"/>
              <a:t>Installable WPF application</a:t>
            </a:r>
          </a:p>
          <a:p>
            <a:pPr lvl="2"/>
            <a:r>
              <a:rPr lang="en-US" sz="2000" dirty="0" smtClean="0"/>
              <a:t>Meant for end-users/power users to write their own reports</a:t>
            </a:r>
          </a:p>
          <a:p>
            <a:pPr lvl="2"/>
            <a:r>
              <a:rPr lang="en-US" sz="2000" dirty="0" smtClean="0"/>
              <a:t>Creates .</a:t>
            </a:r>
            <a:r>
              <a:rPr lang="en-US" sz="2000" dirty="0" err="1" smtClean="0"/>
              <a:t>trdx</a:t>
            </a:r>
            <a:r>
              <a:rPr lang="en-US" sz="2000" dirty="0" smtClean="0"/>
              <a:t> files – just XML files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415595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Viewers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GlobalGathering" id="{7E85FF9B-8877-49BD-BF1B-DBAE84329A25}" vid="{14ED4DDA-1649-4FE2-8BAA-9DDDE833FA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13271</TotalTime>
  <Words>392</Words>
  <Application>Microsoft Macintosh PowerPoint</Application>
  <PresentationFormat>On-screen Show (16:9)</PresentationFormat>
  <Paragraphs>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Telerik</vt:lpstr>
      <vt:lpstr>Mastering How to Visualize Data in ASP.NET MVC</vt:lpstr>
      <vt:lpstr>Who Am I?</vt:lpstr>
      <vt:lpstr> http://bit.ly/next-bergenhem-2 Session feedback survey</vt:lpstr>
      <vt:lpstr>Presentation Agenda</vt:lpstr>
      <vt:lpstr>Telerik Reporting Overview</vt:lpstr>
      <vt:lpstr>Telerik Reporting Overview</vt:lpstr>
      <vt:lpstr>Telerik Reporting Overview Cont.</vt:lpstr>
      <vt:lpstr>Designing Reports</vt:lpstr>
      <vt:lpstr>Report Viewers</vt:lpstr>
      <vt:lpstr>Report Viewers</vt:lpstr>
      <vt:lpstr>How Do ReportViewers Work?</vt:lpstr>
      <vt:lpstr>Reporting REST Services</vt:lpstr>
      <vt:lpstr>Reporting REST Services</vt:lpstr>
      <vt:lpstr>Reporting REST Services</vt:lpstr>
      <vt:lpstr>ASP.NET MVC &amp; Reporting Demo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 Vassileva</dc:creator>
  <cp:lastModifiedBy>Carl Bergenhem</cp:lastModifiedBy>
  <cp:revision>281</cp:revision>
  <dcterms:created xsi:type="dcterms:W3CDTF">2013-04-11T08:37:24Z</dcterms:created>
  <dcterms:modified xsi:type="dcterms:W3CDTF">2015-05-02T18:57:54Z</dcterms:modified>
</cp:coreProperties>
</file>