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99" r:id="rId4"/>
    <p:sldId id="259" r:id="rId5"/>
    <p:sldId id="260" r:id="rId6"/>
    <p:sldId id="297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84" r:id="rId15"/>
    <p:sldId id="268" r:id="rId16"/>
    <p:sldId id="285" r:id="rId17"/>
    <p:sldId id="286" r:id="rId18"/>
    <p:sldId id="287" r:id="rId19"/>
    <p:sldId id="288" r:id="rId20"/>
    <p:sldId id="269" r:id="rId21"/>
    <p:sldId id="289" r:id="rId22"/>
    <p:sldId id="290" r:id="rId23"/>
    <p:sldId id="270" r:id="rId24"/>
    <p:sldId id="258" r:id="rId25"/>
    <p:sldId id="276" r:id="rId26"/>
    <p:sldId id="277" r:id="rId27"/>
    <p:sldId id="278" r:id="rId28"/>
    <p:sldId id="280" r:id="rId29"/>
    <p:sldId id="279" r:id="rId30"/>
    <p:sldId id="296" r:id="rId31"/>
    <p:sldId id="281" r:id="rId32"/>
    <p:sldId id="271" r:id="rId33"/>
    <p:sldId id="272" r:id="rId34"/>
    <p:sldId id="291" r:id="rId35"/>
    <p:sldId id="292" r:id="rId36"/>
    <p:sldId id="293" r:id="rId37"/>
    <p:sldId id="295" r:id="rId38"/>
    <p:sldId id="294" r:id="rId39"/>
    <p:sldId id="274" r:id="rId40"/>
    <p:sldId id="273" r:id="rId41"/>
    <p:sldId id="283" r:id="rId42"/>
    <p:sldId id="275" r:id="rId4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00"/>
    <a:srgbClr val="3C59FD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E58BD-6FB4-424A-869A-95669A89E73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3BB9E2C1-37EC-4716-B472-2450D2112A3A}">
      <dgm:prSet phldrT="[Text]"/>
      <dgm:spPr/>
      <dgm:t>
        <a:bodyPr/>
        <a:lstStyle/>
        <a:p>
          <a:r>
            <a:rPr lang="en-US" dirty="0" smtClean="0"/>
            <a:t>General RWD</a:t>
          </a:r>
          <a:endParaRPr lang="en-US" dirty="0"/>
        </a:p>
      </dgm:t>
    </dgm:pt>
    <dgm:pt modelId="{51A81885-4A47-4AB2-8394-740699C263FB}" type="parTrans" cxnId="{B5E2EB06-6E18-42AF-B9CA-5024133D4B4B}">
      <dgm:prSet/>
      <dgm:spPr/>
      <dgm:t>
        <a:bodyPr/>
        <a:lstStyle/>
        <a:p>
          <a:endParaRPr lang="en-US"/>
        </a:p>
      </dgm:t>
    </dgm:pt>
    <dgm:pt modelId="{7F544A3E-2545-4116-8922-789B77A80464}" type="sibTrans" cxnId="{B5E2EB06-6E18-42AF-B9CA-5024133D4B4B}">
      <dgm:prSet/>
      <dgm:spPr/>
      <dgm:t>
        <a:bodyPr/>
        <a:lstStyle/>
        <a:p>
          <a:endParaRPr lang="en-US"/>
        </a:p>
      </dgm:t>
    </dgm:pt>
    <dgm:pt modelId="{EBB23F45-2252-4390-8F17-906886473BCD}">
      <dgm:prSet phldrT="[Text]"/>
      <dgm:spPr/>
      <dgm:t>
        <a:bodyPr/>
        <a:lstStyle/>
        <a:p>
          <a:r>
            <a:rPr lang="en-US" dirty="0" smtClean="0"/>
            <a:t>Kendo UI</a:t>
          </a:r>
          <a:br>
            <a:rPr lang="en-US" dirty="0" smtClean="0"/>
          </a:br>
          <a:r>
            <a:rPr lang="en-US" dirty="0" smtClean="0"/>
            <a:t>&amp;</a:t>
          </a:r>
          <a:br>
            <a:rPr lang="en-US" dirty="0" smtClean="0"/>
          </a:br>
          <a:r>
            <a:rPr lang="en-US" dirty="0" smtClean="0"/>
            <a:t>ASP.NET MVC</a:t>
          </a:r>
          <a:endParaRPr lang="en-US" dirty="0"/>
        </a:p>
      </dgm:t>
    </dgm:pt>
    <dgm:pt modelId="{E921124D-D496-48EC-B562-B4347A99A7FC}" type="parTrans" cxnId="{2B773068-4D1A-4F62-8393-4A474A6914C9}">
      <dgm:prSet/>
      <dgm:spPr/>
      <dgm:t>
        <a:bodyPr/>
        <a:lstStyle/>
        <a:p>
          <a:endParaRPr lang="en-US"/>
        </a:p>
      </dgm:t>
    </dgm:pt>
    <dgm:pt modelId="{6D381763-A7E3-41BD-A310-82F4CFAF5702}" type="sibTrans" cxnId="{2B773068-4D1A-4F62-8393-4A474A6914C9}">
      <dgm:prSet/>
      <dgm:spPr/>
      <dgm:t>
        <a:bodyPr/>
        <a:lstStyle/>
        <a:p>
          <a:endParaRPr lang="en-US"/>
        </a:p>
      </dgm:t>
    </dgm:pt>
    <dgm:pt modelId="{9D29F43A-B730-4E4B-80AB-2A177D996DEB}">
      <dgm:prSet phldrT="[Text]"/>
      <dgm:spPr/>
      <dgm:t>
        <a:bodyPr/>
        <a:lstStyle/>
        <a:p>
          <a:r>
            <a:rPr lang="en-US" smtClean="0"/>
            <a:t>ASP.NET Ajax</a:t>
          </a:r>
          <a:endParaRPr lang="en-US" dirty="0"/>
        </a:p>
      </dgm:t>
    </dgm:pt>
    <dgm:pt modelId="{16219689-6C98-474A-B99B-DD2B2FC50236}" type="parTrans" cxnId="{56D9CE26-BC9A-4097-B38F-23DFD08457F4}">
      <dgm:prSet/>
      <dgm:spPr/>
      <dgm:t>
        <a:bodyPr/>
        <a:lstStyle/>
        <a:p>
          <a:endParaRPr lang="en-US"/>
        </a:p>
      </dgm:t>
    </dgm:pt>
    <dgm:pt modelId="{6F83FAA2-A353-464D-AE8B-E59FE7C6C008}" type="sibTrans" cxnId="{56D9CE26-BC9A-4097-B38F-23DFD08457F4}">
      <dgm:prSet/>
      <dgm:spPr/>
      <dgm:t>
        <a:bodyPr/>
        <a:lstStyle/>
        <a:p>
          <a:endParaRPr lang="en-US"/>
        </a:p>
      </dgm:t>
    </dgm:pt>
    <dgm:pt modelId="{45638B3D-CD0A-4415-A727-15B0E66F768F}">
      <dgm:prSet phldrT="[Text]"/>
      <dgm:spPr/>
      <dgm:t>
        <a:bodyPr/>
        <a:lstStyle/>
        <a:p>
          <a:r>
            <a:rPr lang="en-US" dirty="0" smtClean="0"/>
            <a:t>Roadmap</a:t>
          </a:r>
          <a:endParaRPr lang="en-US" dirty="0"/>
        </a:p>
      </dgm:t>
    </dgm:pt>
    <dgm:pt modelId="{3CCFD890-905E-4EDA-A0BD-A16CD054ED52}" type="parTrans" cxnId="{D50838CC-A486-4DCF-A835-826C6B731A98}">
      <dgm:prSet/>
      <dgm:spPr/>
      <dgm:t>
        <a:bodyPr/>
        <a:lstStyle/>
        <a:p>
          <a:endParaRPr lang="en-US"/>
        </a:p>
      </dgm:t>
    </dgm:pt>
    <dgm:pt modelId="{48C5CA24-D233-4DCE-B085-DE37F386F241}" type="sibTrans" cxnId="{D50838CC-A486-4DCF-A835-826C6B731A98}">
      <dgm:prSet/>
      <dgm:spPr/>
      <dgm:t>
        <a:bodyPr/>
        <a:lstStyle/>
        <a:p>
          <a:endParaRPr lang="en-US"/>
        </a:p>
      </dgm:t>
    </dgm:pt>
    <dgm:pt modelId="{3325BC0F-6FA7-40B1-BD3E-AD71F157BF21}">
      <dgm:prSet phldrT="[Text]"/>
      <dgm:spPr/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7D8E5575-8F84-4A38-9BB0-2A7564CE05BC}" type="parTrans" cxnId="{7832567D-A6AF-4970-BCA1-BBBF23DCA8EA}">
      <dgm:prSet/>
      <dgm:spPr/>
      <dgm:t>
        <a:bodyPr/>
        <a:lstStyle/>
        <a:p>
          <a:endParaRPr lang="en-US"/>
        </a:p>
      </dgm:t>
    </dgm:pt>
    <dgm:pt modelId="{D1A62550-5C90-4681-AC81-4CB339A3222E}" type="sibTrans" cxnId="{7832567D-A6AF-4970-BCA1-BBBF23DCA8EA}">
      <dgm:prSet/>
      <dgm:spPr/>
      <dgm:t>
        <a:bodyPr/>
        <a:lstStyle/>
        <a:p>
          <a:endParaRPr lang="en-US"/>
        </a:p>
      </dgm:t>
    </dgm:pt>
    <dgm:pt modelId="{1AF3CE07-8AE2-44D9-9DF1-AE80736251A0}">
      <dgm:prSet phldrT="[Text]"/>
      <dgm:spPr/>
      <dgm:t>
        <a:bodyPr/>
        <a:lstStyle/>
        <a:p>
          <a:r>
            <a:rPr lang="en-US" dirty="0" smtClean="0"/>
            <a:t>Quick Overview</a:t>
          </a:r>
          <a:endParaRPr lang="en-US" dirty="0"/>
        </a:p>
      </dgm:t>
    </dgm:pt>
    <dgm:pt modelId="{B347A1D1-6F37-4A6A-A673-C2A25E1DCE7F}" type="parTrans" cxnId="{64B68E75-BB0C-4F8E-AEA2-533C0F39D80E}">
      <dgm:prSet/>
      <dgm:spPr/>
      <dgm:t>
        <a:bodyPr/>
        <a:lstStyle/>
        <a:p>
          <a:endParaRPr lang="en-US"/>
        </a:p>
      </dgm:t>
    </dgm:pt>
    <dgm:pt modelId="{66D55C0E-C27D-4E2D-869C-16C16055294F}" type="sibTrans" cxnId="{64B68E75-BB0C-4F8E-AEA2-533C0F39D80E}">
      <dgm:prSet/>
      <dgm:spPr/>
      <dgm:t>
        <a:bodyPr/>
        <a:lstStyle/>
        <a:p>
          <a:endParaRPr lang="en-US"/>
        </a:p>
      </dgm:t>
    </dgm:pt>
    <dgm:pt modelId="{79E5FACB-7975-4E45-BBCC-7310EBC26CBD}" type="pres">
      <dgm:prSet presAssocID="{326E58BD-6FB4-424A-869A-95669A89E739}" presName="Name0" presStyleCnt="0">
        <dgm:presLayoutVars>
          <dgm:dir/>
          <dgm:animLvl val="lvl"/>
          <dgm:resizeHandles val="exact"/>
        </dgm:presLayoutVars>
      </dgm:prSet>
      <dgm:spPr/>
    </dgm:pt>
    <dgm:pt modelId="{6CC3DE81-0B68-436A-99F7-2395525EB3D8}" type="pres">
      <dgm:prSet presAssocID="{1AF3CE07-8AE2-44D9-9DF1-AE80736251A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AE9F4-62AB-42D4-A1AA-F043FF1AC17F}" type="pres">
      <dgm:prSet presAssocID="{66D55C0E-C27D-4E2D-869C-16C16055294F}" presName="parTxOnlySpace" presStyleCnt="0"/>
      <dgm:spPr/>
    </dgm:pt>
    <dgm:pt modelId="{634CA2DA-EB42-4FFE-B8C3-4B51D3BB3A1C}" type="pres">
      <dgm:prSet presAssocID="{3BB9E2C1-37EC-4716-B472-2450D2112A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9BE69-3D35-4E18-B090-A68120C7D5C4}" type="pres">
      <dgm:prSet presAssocID="{7F544A3E-2545-4116-8922-789B77A80464}" presName="parTxOnlySpace" presStyleCnt="0"/>
      <dgm:spPr/>
    </dgm:pt>
    <dgm:pt modelId="{1AA4539A-86E3-4606-9D01-17D829F82DE8}" type="pres">
      <dgm:prSet presAssocID="{9D29F43A-B730-4E4B-80AB-2A177D996DE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A6770-0623-4DC4-B18E-3BB10B9AFE69}" type="pres">
      <dgm:prSet presAssocID="{6F83FAA2-A353-464D-AE8B-E59FE7C6C008}" presName="parTxOnlySpace" presStyleCnt="0"/>
      <dgm:spPr/>
    </dgm:pt>
    <dgm:pt modelId="{0BD8D806-1D2D-478C-8AC2-E38C1EED1045}" type="pres">
      <dgm:prSet presAssocID="{EBB23F45-2252-4390-8F17-906886473BC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31659-B068-40EA-94D9-AF2D6F43CEE1}" type="pres">
      <dgm:prSet presAssocID="{6D381763-A7E3-41BD-A310-82F4CFAF5702}" presName="parTxOnlySpace" presStyleCnt="0"/>
      <dgm:spPr/>
    </dgm:pt>
    <dgm:pt modelId="{1DE2406C-3ACE-41C9-B40E-EE8EE2F2CBA5}" type="pres">
      <dgm:prSet presAssocID="{45638B3D-CD0A-4415-A727-15B0E66F768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26A93-F7A1-434A-917D-7AC14ED29AF4}" type="pres">
      <dgm:prSet presAssocID="{48C5CA24-D233-4DCE-B085-DE37F386F241}" presName="parTxOnlySpace" presStyleCnt="0"/>
      <dgm:spPr/>
    </dgm:pt>
    <dgm:pt modelId="{B0DFD080-797B-453A-817B-CB1E2616003A}" type="pres">
      <dgm:prSet presAssocID="{3325BC0F-6FA7-40B1-BD3E-AD71F157BF2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55C3B-BA59-4A7F-A146-5E6CC52ABFC3}" type="presOf" srcId="{9D29F43A-B730-4E4B-80AB-2A177D996DEB}" destId="{1AA4539A-86E3-4606-9D01-17D829F82DE8}" srcOrd="0" destOrd="0" presId="urn:microsoft.com/office/officeart/2005/8/layout/chevron1"/>
    <dgm:cxn modelId="{5D056AA9-A4A0-41F1-BA48-96D5A8194E15}" type="presOf" srcId="{326E58BD-6FB4-424A-869A-95669A89E739}" destId="{79E5FACB-7975-4E45-BBCC-7310EBC26CBD}" srcOrd="0" destOrd="0" presId="urn:microsoft.com/office/officeart/2005/8/layout/chevron1"/>
    <dgm:cxn modelId="{CB372416-39E3-4F21-B565-2D64F5A7B8AB}" type="presOf" srcId="{3325BC0F-6FA7-40B1-BD3E-AD71F157BF21}" destId="{B0DFD080-797B-453A-817B-CB1E2616003A}" srcOrd="0" destOrd="0" presId="urn:microsoft.com/office/officeart/2005/8/layout/chevron1"/>
    <dgm:cxn modelId="{7832567D-A6AF-4970-BCA1-BBBF23DCA8EA}" srcId="{326E58BD-6FB4-424A-869A-95669A89E739}" destId="{3325BC0F-6FA7-40B1-BD3E-AD71F157BF21}" srcOrd="5" destOrd="0" parTransId="{7D8E5575-8F84-4A38-9BB0-2A7564CE05BC}" sibTransId="{D1A62550-5C90-4681-AC81-4CB339A3222E}"/>
    <dgm:cxn modelId="{D50838CC-A486-4DCF-A835-826C6B731A98}" srcId="{326E58BD-6FB4-424A-869A-95669A89E739}" destId="{45638B3D-CD0A-4415-A727-15B0E66F768F}" srcOrd="4" destOrd="0" parTransId="{3CCFD890-905E-4EDA-A0BD-A16CD054ED52}" sibTransId="{48C5CA24-D233-4DCE-B085-DE37F386F241}"/>
    <dgm:cxn modelId="{2B773068-4D1A-4F62-8393-4A474A6914C9}" srcId="{326E58BD-6FB4-424A-869A-95669A89E739}" destId="{EBB23F45-2252-4390-8F17-906886473BCD}" srcOrd="3" destOrd="0" parTransId="{E921124D-D496-48EC-B562-B4347A99A7FC}" sibTransId="{6D381763-A7E3-41BD-A310-82F4CFAF5702}"/>
    <dgm:cxn modelId="{473C12A3-E7FF-4D70-8B64-D2BE0B2E62CF}" type="presOf" srcId="{1AF3CE07-8AE2-44D9-9DF1-AE80736251A0}" destId="{6CC3DE81-0B68-436A-99F7-2395525EB3D8}" srcOrd="0" destOrd="0" presId="urn:microsoft.com/office/officeart/2005/8/layout/chevron1"/>
    <dgm:cxn modelId="{64B68E75-BB0C-4F8E-AEA2-533C0F39D80E}" srcId="{326E58BD-6FB4-424A-869A-95669A89E739}" destId="{1AF3CE07-8AE2-44D9-9DF1-AE80736251A0}" srcOrd="0" destOrd="0" parTransId="{B347A1D1-6F37-4A6A-A673-C2A25E1DCE7F}" sibTransId="{66D55C0E-C27D-4E2D-869C-16C16055294F}"/>
    <dgm:cxn modelId="{3BEB110F-6104-48E7-88BA-D260BDB9316E}" type="presOf" srcId="{45638B3D-CD0A-4415-A727-15B0E66F768F}" destId="{1DE2406C-3ACE-41C9-B40E-EE8EE2F2CBA5}" srcOrd="0" destOrd="0" presId="urn:microsoft.com/office/officeart/2005/8/layout/chevron1"/>
    <dgm:cxn modelId="{56D9CE26-BC9A-4097-B38F-23DFD08457F4}" srcId="{326E58BD-6FB4-424A-869A-95669A89E739}" destId="{9D29F43A-B730-4E4B-80AB-2A177D996DEB}" srcOrd="2" destOrd="0" parTransId="{16219689-6C98-474A-B99B-DD2B2FC50236}" sibTransId="{6F83FAA2-A353-464D-AE8B-E59FE7C6C008}"/>
    <dgm:cxn modelId="{B5E2EB06-6E18-42AF-B9CA-5024133D4B4B}" srcId="{326E58BD-6FB4-424A-869A-95669A89E739}" destId="{3BB9E2C1-37EC-4716-B472-2450D2112A3A}" srcOrd="1" destOrd="0" parTransId="{51A81885-4A47-4AB2-8394-740699C263FB}" sibTransId="{7F544A3E-2545-4116-8922-789B77A80464}"/>
    <dgm:cxn modelId="{441C3A18-9732-47F3-B2B0-E70141483475}" type="presOf" srcId="{3BB9E2C1-37EC-4716-B472-2450D2112A3A}" destId="{634CA2DA-EB42-4FFE-B8C3-4B51D3BB3A1C}" srcOrd="0" destOrd="0" presId="urn:microsoft.com/office/officeart/2005/8/layout/chevron1"/>
    <dgm:cxn modelId="{46449DA5-54CA-4984-B939-A63B94A2AC87}" type="presOf" srcId="{EBB23F45-2252-4390-8F17-906886473BCD}" destId="{0BD8D806-1D2D-478C-8AC2-E38C1EED1045}" srcOrd="0" destOrd="0" presId="urn:microsoft.com/office/officeart/2005/8/layout/chevron1"/>
    <dgm:cxn modelId="{0B3449E1-570B-44DE-B873-ADA1A42F9296}" type="presParOf" srcId="{79E5FACB-7975-4E45-BBCC-7310EBC26CBD}" destId="{6CC3DE81-0B68-436A-99F7-2395525EB3D8}" srcOrd="0" destOrd="0" presId="urn:microsoft.com/office/officeart/2005/8/layout/chevron1"/>
    <dgm:cxn modelId="{6BBECB1A-FAF5-492E-8CD9-10B913D66031}" type="presParOf" srcId="{79E5FACB-7975-4E45-BBCC-7310EBC26CBD}" destId="{ACBAE9F4-62AB-42D4-A1AA-F043FF1AC17F}" srcOrd="1" destOrd="0" presId="urn:microsoft.com/office/officeart/2005/8/layout/chevron1"/>
    <dgm:cxn modelId="{CE2583A2-7B4A-4523-B5FE-66DC331DE476}" type="presParOf" srcId="{79E5FACB-7975-4E45-BBCC-7310EBC26CBD}" destId="{634CA2DA-EB42-4FFE-B8C3-4B51D3BB3A1C}" srcOrd="2" destOrd="0" presId="urn:microsoft.com/office/officeart/2005/8/layout/chevron1"/>
    <dgm:cxn modelId="{47D92EF6-CF21-4465-9157-18CE733894B5}" type="presParOf" srcId="{79E5FACB-7975-4E45-BBCC-7310EBC26CBD}" destId="{B759BE69-3D35-4E18-B090-A68120C7D5C4}" srcOrd="3" destOrd="0" presId="urn:microsoft.com/office/officeart/2005/8/layout/chevron1"/>
    <dgm:cxn modelId="{66E6A9B5-98CB-43AC-AD7F-F501A4556492}" type="presParOf" srcId="{79E5FACB-7975-4E45-BBCC-7310EBC26CBD}" destId="{1AA4539A-86E3-4606-9D01-17D829F82DE8}" srcOrd="4" destOrd="0" presId="urn:microsoft.com/office/officeart/2005/8/layout/chevron1"/>
    <dgm:cxn modelId="{42721924-0666-4576-A74A-571132FF0398}" type="presParOf" srcId="{79E5FACB-7975-4E45-BBCC-7310EBC26CBD}" destId="{9A3A6770-0623-4DC4-B18E-3BB10B9AFE69}" srcOrd="5" destOrd="0" presId="urn:microsoft.com/office/officeart/2005/8/layout/chevron1"/>
    <dgm:cxn modelId="{56999931-193C-48F4-B4A1-DE3359D40F19}" type="presParOf" srcId="{79E5FACB-7975-4E45-BBCC-7310EBC26CBD}" destId="{0BD8D806-1D2D-478C-8AC2-E38C1EED1045}" srcOrd="6" destOrd="0" presId="urn:microsoft.com/office/officeart/2005/8/layout/chevron1"/>
    <dgm:cxn modelId="{AED116FD-C5EA-4CEF-9FD4-45A2431032A7}" type="presParOf" srcId="{79E5FACB-7975-4E45-BBCC-7310EBC26CBD}" destId="{AD231659-B068-40EA-94D9-AF2D6F43CEE1}" srcOrd="7" destOrd="0" presId="urn:microsoft.com/office/officeart/2005/8/layout/chevron1"/>
    <dgm:cxn modelId="{B43569F5-4202-4DEB-9CD9-950B1843859A}" type="presParOf" srcId="{79E5FACB-7975-4E45-BBCC-7310EBC26CBD}" destId="{1DE2406C-3ACE-41C9-B40E-EE8EE2F2CBA5}" srcOrd="8" destOrd="0" presId="urn:microsoft.com/office/officeart/2005/8/layout/chevron1"/>
    <dgm:cxn modelId="{DBA56260-5FF6-4359-8F70-8019D5BAD65B}" type="presParOf" srcId="{79E5FACB-7975-4E45-BBCC-7310EBC26CBD}" destId="{AEA26A93-F7A1-434A-917D-7AC14ED29AF4}" srcOrd="9" destOrd="0" presId="urn:microsoft.com/office/officeart/2005/8/layout/chevron1"/>
    <dgm:cxn modelId="{355D9C2E-C708-4205-A40C-91FCD0E119D4}" type="presParOf" srcId="{79E5FACB-7975-4E45-BBCC-7310EBC26CBD}" destId="{B0DFD080-797B-453A-817B-CB1E2616003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3DE81-0B68-436A-99F7-2395525EB3D8}">
      <dsp:nvSpPr>
        <dsp:cNvPr id="0" name=""/>
        <dsp:cNvSpPr/>
      </dsp:nvSpPr>
      <dsp:spPr>
        <a:xfrm>
          <a:off x="4381" y="1709219"/>
          <a:ext cx="1629779" cy="6519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Quick Overview</a:t>
          </a:r>
          <a:endParaRPr lang="en-US" sz="1100" kern="1200" dirty="0"/>
        </a:p>
      </dsp:txBody>
      <dsp:txXfrm>
        <a:off x="330337" y="1709219"/>
        <a:ext cx="977868" cy="651911"/>
      </dsp:txXfrm>
    </dsp:sp>
    <dsp:sp modelId="{634CA2DA-EB42-4FFE-B8C3-4B51D3BB3A1C}">
      <dsp:nvSpPr>
        <dsp:cNvPr id="0" name=""/>
        <dsp:cNvSpPr/>
      </dsp:nvSpPr>
      <dsp:spPr>
        <a:xfrm>
          <a:off x="1471182" y="1709219"/>
          <a:ext cx="1629779" cy="651911"/>
        </a:xfrm>
        <a:prstGeom prst="chevron">
          <a:avLst/>
        </a:prstGeom>
        <a:solidFill>
          <a:schemeClr val="accent4">
            <a:hueOff val="617466"/>
            <a:satOff val="7541"/>
            <a:lumOff val="-3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General RWD</a:t>
          </a:r>
          <a:endParaRPr lang="en-US" sz="1100" kern="1200" dirty="0"/>
        </a:p>
      </dsp:txBody>
      <dsp:txXfrm>
        <a:off x="1797138" y="1709219"/>
        <a:ext cx="977868" cy="651911"/>
      </dsp:txXfrm>
    </dsp:sp>
    <dsp:sp modelId="{1AA4539A-86E3-4606-9D01-17D829F82DE8}">
      <dsp:nvSpPr>
        <dsp:cNvPr id="0" name=""/>
        <dsp:cNvSpPr/>
      </dsp:nvSpPr>
      <dsp:spPr>
        <a:xfrm>
          <a:off x="2937984" y="1709219"/>
          <a:ext cx="1629779" cy="651911"/>
        </a:xfrm>
        <a:prstGeom prst="chevron">
          <a:avLst/>
        </a:prstGeom>
        <a:solidFill>
          <a:schemeClr val="accent4">
            <a:hueOff val="1234931"/>
            <a:satOff val="15082"/>
            <a:lumOff val="-698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ASP.NET Ajax</a:t>
          </a:r>
          <a:endParaRPr lang="en-US" sz="1100" kern="1200" dirty="0"/>
        </a:p>
      </dsp:txBody>
      <dsp:txXfrm>
        <a:off x="3263940" y="1709219"/>
        <a:ext cx="977868" cy="651911"/>
      </dsp:txXfrm>
    </dsp:sp>
    <dsp:sp modelId="{0BD8D806-1D2D-478C-8AC2-E38C1EED1045}">
      <dsp:nvSpPr>
        <dsp:cNvPr id="0" name=""/>
        <dsp:cNvSpPr/>
      </dsp:nvSpPr>
      <dsp:spPr>
        <a:xfrm>
          <a:off x="4404786" y="1709219"/>
          <a:ext cx="1629779" cy="651911"/>
        </a:xfrm>
        <a:prstGeom prst="chevron">
          <a:avLst/>
        </a:prstGeom>
        <a:solidFill>
          <a:schemeClr val="accent4">
            <a:hueOff val="1852397"/>
            <a:satOff val="22622"/>
            <a:lumOff val="-1047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Kendo UI</a:t>
          </a:r>
          <a:br>
            <a:rPr lang="en-US" sz="1100" kern="1200" dirty="0" smtClean="0"/>
          </a:br>
          <a:r>
            <a:rPr lang="en-US" sz="1100" kern="1200" dirty="0" smtClean="0"/>
            <a:t>&amp;</a:t>
          </a:r>
          <a:br>
            <a:rPr lang="en-US" sz="1100" kern="1200" dirty="0" smtClean="0"/>
          </a:br>
          <a:r>
            <a:rPr lang="en-US" sz="1100" kern="1200" dirty="0" smtClean="0"/>
            <a:t>ASP.NET MVC</a:t>
          </a:r>
          <a:endParaRPr lang="en-US" sz="1100" kern="1200" dirty="0"/>
        </a:p>
      </dsp:txBody>
      <dsp:txXfrm>
        <a:off x="4730742" y="1709219"/>
        <a:ext cx="977868" cy="651911"/>
      </dsp:txXfrm>
    </dsp:sp>
    <dsp:sp modelId="{1DE2406C-3ACE-41C9-B40E-EE8EE2F2CBA5}">
      <dsp:nvSpPr>
        <dsp:cNvPr id="0" name=""/>
        <dsp:cNvSpPr/>
      </dsp:nvSpPr>
      <dsp:spPr>
        <a:xfrm>
          <a:off x="5871588" y="1709219"/>
          <a:ext cx="1629779" cy="651911"/>
        </a:xfrm>
        <a:prstGeom prst="chevron">
          <a:avLst/>
        </a:prstGeom>
        <a:solidFill>
          <a:schemeClr val="accent4">
            <a:hueOff val="2469863"/>
            <a:satOff val="30163"/>
            <a:lumOff val="-1396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Roadmap</a:t>
          </a:r>
          <a:endParaRPr lang="en-US" sz="1100" kern="1200" dirty="0"/>
        </a:p>
      </dsp:txBody>
      <dsp:txXfrm>
        <a:off x="6197544" y="1709219"/>
        <a:ext cx="977868" cy="651911"/>
      </dsp:txXfrm>
    </dsp:sp>
    <dsp:sp modelId="{B0DFD080-797B-453A-817B-CB1E2616003A}">
      <dsp:nvSpPr>
        <dsp:cNvPr id="0" name=""/>
        <dsp:cNvSpPr/>
      </dsp:nvSpPr>
      <dsp:spPr>
        <a:xfrm>
          <a:off x="7338390" y="1709219"/>
          <a:ext cx="1629779" cy="651911"/>
        </a:xfrm>
        <a:prstGeom prst="chevron">
          <a:avLst/>
        </a:prstGeom>
        <a:solidFill>
          <a:schemeClr val="accent4">
            <a:hueOff val="3087328"/>
            <a:satOff val="37704"/>
            <a:lumOff val="-17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 &amp; A</a:t>
          </a:r>
          <a:endParaRPr lang="en-US" sz="1100" kern="1200" dirty="0"/>
        </a:p>
      </dsp:txBody>
      <dsp:txXfrm>
        <a:off x="7664346" y="1709219"/>
        <a:ext cx="977868" cy="65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7D9E5-A796-439D-AC8D-4011645FB42C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5370-4136-4585-A000-7AD4BE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br>
              <a:rPr lang="en-US" dirty="0" smtClean="0"/>
            </a:br>
            <a:r>
              <a:rPr lang="en-US" dirty="0" smtClean="0"/>
              <a:t>http://www.smartinsights.com/mobile-marketing/mobile-marketing-analytics/mobile-marketing-statistics/</a:t>
            </a:r>
          </a:p>
          <a:p>
            <a:r>
              <a:rPr lang="en-US" dirty="0" smtClean="0"/>
              <a:t>http://www.clickz.com/clickz/column/2388915/why-mobile-web-still-matters-in-2015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http://demos.telerik.com/responsive-web-design-aspnet/default.aspx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http://demos.telerik.com/responsive-web-design-aspnet/</a:t>
            </a:r>
            <a:r>
              <a:rPr lang="en-US" smtClean="0"/>
              <a:t>default.aspx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http://demos.telerik.com/responsive-web-design-aspnet/default.aspx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http://demos.telerik.com/responsive-web-design-aspnet/default.aspx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http://demos.telerik.com/responsive-web-design-aspnet/default.aspx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 UI responsive styles use the Non-Mobile First Method with media queries having max-width breakpoints. Max-width refers to every window or device with width or screen-width of less than or equal to the amount given. That said, styles written e.g. under 480px breakpoint will override the base styles on screens of max-width equal to 480px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5370-4136-4585-A000-7AD4BEA52C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03" y="3001618"/>
            <a:ext cx="8408192" cy="9638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7" r:id="rId3"/>
    <p:sldLayoutId id="214748368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elerik.com/help/aspnet-ajax/responsive-adaptive-elastic-capabilitie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Responsive Apps With Telerik </a:t>
            </a:r>
            <a:r>
              <a:rPr lang="en-US" sz="3200" dirty="0" err="1" smtClean="0"/>
              <a:t>DevCraft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Responsive Web Design with UI for ASP.NET Ajax and Kendo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Carl Bergenhem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@</a:t>
            </a:r>
            <a:r>
              <a:rPr lang="en-US" dirty="0" err="1" smtClean="0">
                <a:solidFill>
                  <a:srgbClr val="3366FF"/>
                </a:solidFill>
              </a:rPr>
              <a:t>carlbergenhem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complete jQuery-based UI library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70+</a:t>
            </a:r>
            <a:r>
              <a:rPr lang="en-US" dirty="0" smtClean="0"/>
              <a:t> UI widgets</a:t>
            </a:r>
          </a:p>
          <a:p>
            <a:r>
              <a:rPr lang="en-US" dirty="0" smtClean="0"/>
              <a:t>Web, data visualization, and mobile-specific widgets</a:t>
            </a:r>
          </a:p>
          <a:p>
            <a:r>
              <a:rPr lang="en-US" dirty="0" smtClean="0"/>
              <a:t>Framework items (SPA, MVVM, templates, etc.)</a:t>
            </a:r>
          </a:p>
          <a:p>
            <a:r>
              <a:rPr lang="en-US" dirty="0" smtClean="0"/>
              <a:t>Wrappers for ASP.NET MVC, JSP, and PHP</a:t>
            </a:r>
          </a:p>
          <a:p>
            <a:r>
              <a:rPr lang="en-US" dirty="0" smtClean="0"/>
              <a:t>Fully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702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Responsive Web Design?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CE600"/>
                </a:solidFill>
              </a:rPr>
              <a:t>R</a:t>
            </a:r>
            <a:r>
              <a:rPr lang="en-US" dirty="0" smtClean="0"/>
              <a:t>esponsive </a:t>
            </a:r>
            <a:r>
              <a:rPr lang="en-US" b="1" dirty="0" smtClean="0">
                <a:solidFill>
                  <a:srgbClr val="5CE600"/>
                </a:solidFill>
              </a:rPr>
              <a:t>W</a:t>
            </a:r>
            <a:r>
              <a:rPr lang="en-US" dirty="0" smtClean="0"/>
              <a:t>eb </a:t>
            </a:r>
            <a:r>
              <a:rPr lang="en-US" b="1" dirty="0" smtClean="0">
                <a:solidFill>
                  <a:srgbClr val="5CE600"/>
                </a:solidFill>
              </a:rPr>
              <a:t>D</a:t>
            </a:r>
            <a:r>
              <a:rPr lang="en-US" dirty="0" smtClean="0"/>
              <a:t>esign</a:t>
            </a:r>
          </a:p>
          <a:p>
            <a:r>
              <a:rPr lang="en-US" dirty="0" smtClean="0"/>
              <a:t>Adapt, or “respond”, to the device</a:t>
            </a:r>
          </a:p>
          <a:p>
            <a:r>
              <a:rPr lang="en-US" dirty="0" smtClean="0"/>
              <a:t>Show, hide, collapse, or modify content to fit</a:t>
            </a:r>
          </a:p>
          <a:p>
            <a:r>
              <a:rPr lang="en-US" dirty="0" smtClean="0"/>
              <a:t>Make content easily readable</a:t>
            </a:r>
          </a:p>
          <a:p>
            <a:pPr lvl="2"/>
            <a:r>
              <a:rPr lang="en-US" sz="2200" dirty="0" smtClean="0"/>
              <a:t>Appropriate font and image sizes</a:t>
            </a:r>
          </a:p>
          <a:p>
            <a:pPr lvl="2"/>
            <a:r>
              <a:rPr lang="en-US" sz="2200" dirty="0" smtClean="0"/>
              <a:t>Use up available screen size (horizontal and vertical modes)</a:t>
            </a:r>
          </a:p>
        </p:txBody>
      </p:sp>
    </p:spTree>
    <p:extLst>
      <p:ext uri="{BB962C8B-B14F-4D97-AF65-F5344CB8AC3E}">
        <p14:creationId xmlns:p14="http://schemas.microsoft.com/office/powerpoint/2010/main" val="28271729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Responsive Web Design Important? (Statistics)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596405"/>
          </a:xfrm>
        </p:spPr>
        <p:txBody>
          <a:bodyPr>
            <a:normAutofit/>
          </a:bodyPr>
          <a:lstStyle/>
          <a:p>
            <a:r>
              <a:rPr lang="en-US" dirty="0" smtClean="0"/>
              <a:t>Mobile usage now exceeds desktop usage (internet)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48%</a:t>
            </a:r>
            <a:r>
              <a:rPr lang="en-US" b="1" dirty="0" smtClean="0"/>
              <a:t> </a:t>
            </a:r>
            <a:r>
              <a:rPr lang="en-US" dirty="0" smtClean="0"/>
              <a:t>of Google searches are done through mobile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80%</a:t>
            </a:r>
            <a:r>
              <a:rPr lang="en-US" b="1" dirty="0" smtClean="0"/>
              <a:t> </a:t>
            </a:r>
            <a:r>
              <a:rPr lang="en-US" dirty="0" smtClean="0"/>
              <a:t>of the internet owns a smart device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20%</a:t>
            </a:r>
            <a:r>
              <a:rPr lang="en-US" b="1" dirty="0" smtClean="0"/>
              <a:t> </a:t>
            </a:r>
            <a:r>
              <a:rPr lang="en-US" dirty="0" smtClean="0"/>
              <a:t>of time spent on devices are in the web</a:t>
            </a:r>
          </a:p>
          <a:p>
            <a:r>
              <a:rPr lang="en-US" dirty="0" smtClean="0"/>
              <a:t>Tablet and mobile usage rise in morning and evening</a:t>
            </a:r>
          </a:p>
          <a:p>
            <a:r>
              <a:rPr lang="en-US" dirty="0" smtClean="0"/>
              <a:t>Mobile usage continues to grow</a:t>
            </a:r>
          </a:p>
          <a:p>
            <a:r>
              <a:rPr lang="en-US" dirty="0" smtClean="0"/>
              <a:t>TVs and other smart devices are emerging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362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Responsive Web Design Important? (Development)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166747"/>
          </a:xfrm>
        </p:spPr>
        <p:txBody>
          <a:bodyPr/>
          <a:lstStyle/>
          <a:p>
            <a:r>
              <a:rPr lang="en-US" dirty="0" smtClean="0"/>
              <a:t>Reduce the overall number of versions of our app</a:t>
            </a:r>
          </a:p>
          <a:p>
            <a:pPr lvl="2"/>
            <a:r>
              <a:rPr lang="en-US" sz="2200" dirty="0" smtClean="0"/>
              <a:t>Desktop web app, mobile-specific web app, native app</a:t>
            </a:r>
          </a:p>
          <a:p>
            <a:r>
              <a:rPr lang="en-US" dirty="0" smtClean="0"/>
              <a:t>One single codebase for desktop and mobile devices</a:t>
            </a:r>
          </a:p>
          <a:p>
            <a:r>
              <a:rPr lang="en-US" dirty="0" smtClean="0"/>
              <a:t>Cost effective vs. creating native apps</a:t>
            </a:r>
          </a:p>
          <a:p>
            <a:r>
              <a:rPr lang="en-US" dirty="0" smtClean="0"/>
              <a:t>Improve overall stickiness in our app</a:t>
            </a:r>
          </a:p>
          <a:p>
            <a:r>
              <a:rPr lang="en-US" dirty="0" smtClean="0"/>
              <a:t>“Future proofing” user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47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Techniques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</a:p>
          <a:p>
            <a:r>
              <a:rPr lang="en-US" dirty="0" smtClean="0"/>
              <a:t>Grid-based Layouts</a:t>
            </a:r>
          </a:p>
          <a:p>
            <a:r>
              <a:rPr lang="en-US" dirty="0" smtClean="0"/>
              <a:t>Flexible images</a:t>
            </a:r>
          </a:p>
          <a:p>
            <a:r>
              <a:rPr lang="en-US" dirty="0" smtClean="0"/>
              <a:t>Showing and hiding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337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Essentially the main pillar for RWD</a:t>
            </a:r>
          </a:p>
          <a:p>
            <a:r>
              <a:rPr lang="en-US" dirty="0" smtClean="0"/>
              <a:t>Define a criteria around what CSS is used and when</a:t>
            </a:r>
          </a:p>
          <a:p>
            <a:r>
              <a:rPr lang="en-US" dirty="0" smtClean="0"/>
              <a:t>Easiest to set up by working with the </a:t>
            </a:r>
            <a:r>
              <a:rPr lang="en-US" b="1" dirty="0" err="1" smtClean="0">
                <a:solidFill>
                  <a:srgbClr val="5CE600"/>
                </a:solidFill>
              </a:rPr>
              <a:t>ViewPort</a:t>
            </a:r>
            <a:endParaRPr lang="en-US" b="1" dirty="0" smtClean="0">
              <a:solidFill>
                <a:srgbClr val="5CE600"/>
              </a:solidFill>
            </a:endParaRPr>
          </a:p>
          <a:p>
            <a:r>
              <a:rPr lang="en-US" dirty="0" smtClean="0"/>
              <a:t>Can be used on a style-by-style basis or on CSS 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90" y="3583685"/>
            <a:ext cx="669685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@media only screen and (max-width:400px)</a:t>
            </a:r>
            <a:r>
              <a:rPr lang="en-US" dirty="0"/>
              <a:t> { #</a:t>
            </a:r>
            <a:r>
              <a:rPr lang="en-US" dirty="0" err="1"/>
              <a:t>navbar</a:t>
            </a:r>
            <a:r>
              <a:rPr lang="en-US" dirty="0"/>
              <a:t> { float: none; width: 400px; 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890" y="4243581"/>
            <a:ext cx="84478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/phone.css"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b="1" dirty="0"/>
              <a:t>media="only screen and (max-width: 400px)"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13" y="334893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CE600"/>
                </a:solidFill>
              </a:rPr>
              <a:t>Ex. Style-basis:</a:t>
            </a:r>
            <a:endParaRPr lang="en-US" b="1" dirty="0">
              <a:solidFill>
                <a:srgbClr val="5CE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3" y="400883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CE600"/>
                </a:solidFill>
              </a:rPr>
              <a:t>Ex. CSS file</a:t>
            </a:r>
            <a:endParaRPr lang="en-US" b="1" dirty="0">
              <a:solidFill>
                <a:srgbClr val="5CE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549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Grid-Based Layouts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420136"/>
          </a:xfrm>
        </p:spPr>
        <p:txBody>
          <a:bodyPr>
            <a:normAutofit/>
          </a:bodyPr>
          <a:lstStyle/>
          <a:p>
            <a:r>
              <a:rPr lang="en-US" dirty="0" smtClean="0"/>
              <a:t>We’ve always used Grid layouts</a:t>
            </a:r>
          </a:p>
          <a:p>
            <a:pPr lvl="2"/>
            <a:r>
              <a:rPr lang="en-US" sz="2000" dirty="0" smtClean="0"/>
              <a:t>&lt;table&gt; anyone?</a:t>
            </a:r>
          </a:p>
          <a:p>
            <a:r>
              <a:rPr lang="en-US" dirty="0" smtClean="0"/>
              <a:t>Define rows and columns for our layout</a:t>
            </a:r>
          </a:p>
          <a:p>
            <a:pPr lvl="2"/>
            <a:r>
              <a:rPr lang="en-US" sz="2000" dirty="0" smtClean="0"/>
              <a:t>Fun fact: 12-column layout is the standard	</a:t>
            </a:r>
            <a:r>
              <a:rPr lang="en-US" dirty="0" smtClean="0"/>
              <a:t>	</a:t>
            </a:r>
          </a:p>
          <a:p>
            <a:r>
              <a:rPr lang="en-US" dirty="0" smtClean="0"/>
              <a:t>Rows and columns are set up with CSS classes</a:t>
            </a:r>
          </a:p>
          <a:p>
            <a:r>
              <a:rPr lang="en-US" dirty="0" smtClean="0"/>
              <a:t>We can easily show or hide columns and rows via CSS</a:t>
            </a:r>
          </a:p>
          <a:p>
            <a:r>
              <a:rPr lang="en-US" dirty="0" smtClean="0"/>
              <a:t>This is embraced by Bootstrap, Foundation, etc.</a:t>
            </a:r>
          </a:p>
          <a:p>
            <a:r>
              <a:rPr lang="en-US" dirty="0" smtClean="0"/>
              <a:t>Telerik created Telerik Page Layout for this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68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0759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Images have traditionally had fixed height and width</a:t>
            </a:r>
          </a:p>
          <a:p>
            <a:r>
              <a:rPr lang="en-US" dirty="0" smtClean="0"/>
              <a:t>Causes a lot of unnecessary scrolling</a:t>
            </a:r>
          </a:p>
          <a:p>
            <a:r>
              <a:rPr lang="en-US" dirty="0" smtClean="0"/>
              <a:t>Easiest solution</a:t>
            </a:r>
            <a:r>
              <a:rPr lang="en-US" dirty="0" smtClean="0">
                <a:solidFill>
                  <a:srgbClr val="5CE600"/>
                </a:solidFill>
              </a:rPr>
              <a:t>*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smtClean="0"/>
              <a:t>Make the width of an image variable</a:t>
            </a:r>
          </a:p>
          <a:p>
            <a:pPr lvl="2"/>
            <a:r>
              <a:rPr lang="en-US" sz="2000" dirty="0" smtClean="0"/>
              <a:t>Same image, just resized dynamically</a:t>
            </a:r>
          </a:p>
          <a:p>
            <a:r>
              <a:rPr lang="en-US" dirty="0" smtClean="0"/>
              <a:t>Harder solution:</a:t>
            </a:r>
          </a:p>
          <a:p>
            <a:pPr lvl="2"/>
            <a:r>
              <a:rPr lang="en-US" sz="2000" dirty="0" smtClean="0"/>
              <a:t>Multiple sized images, fetch the appropriate sized image</a:t>
            </a:r>
          </a:p>
          <a:p>
            <a:pPr lvl="2"/>
            <a:r>
              <a:rPr lang="en-US" sz="2000" dirty="0" smtClean="0"/>
              <a:t>Potentially saves on bandwidth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5891" y="4506942"/>
            <a:ext cx="21422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img</a:t>
            </a:r>
            <a:r>
              <a:rPr lang="en-US" b="1" dirty="0"/>
              <a:t> { max-width: 100%;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613" y="4272196"/>
            <a:ext cx="1663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CE600"/>
                </a:solidFill>
              </a:rPr>
              <a:t>Ex. Flexible Image:</a:t>
            </a:r>
            <a:endParaRPr lang="en-US" b="1" dirty="0">
              <a:solidFill>
                <a:srgbClr val="5CE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7067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and Hiding 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2957426"/>
          </a:xfrm>
        </p:spPr>
        <p:txBody>
          <a:bodyPr/>
          <a:lstStyle/>
          <a:p>
            <a:r>
              <a:rPr lang="en-US" dirty="0" smtClean="0"/>
              <a:t>Some content can be information overflow on a device</a:t>
            </a:r>
          </a:p>
          <a:p>
            <a:r>
              <a:rPr lang="en-US" dirty="0" smtClean="0"/>
              <a:t>Do we need the main content AND the twitter feed?</a:t>
            </a:r>
          </a:p>
          <a:p>
            <a:r>
              <a:rPr lang="en-US" dirty="0" smtClean="0"/>
              <a:t>Do we always need to display a huge image?</a:t>
            </a:r>
          </a:p>
          <a:p>
            <a:r>
              <a:rPr lang="en-US" dirty="0" smtClean="0"/>
              <a:t>Sometimes RWD is just about holding back content</a:t>
            </a:r>
          </a:p>
          <a:p>
            <a:r>
              <a:rPr lang="en-US" dirty="0" smtClean="0"/>
              <a:t>Think about the purpose of the current page</a:t>
            </a:r>
          </a:p>
          <a:p>
            <a:pPr lvl="2"/>
            <a:r>
              <a:rPr lang="en-US" sz="2000" dirty="0" smtClean="0"/>
              <a:t>All other content can be removed on smaller devices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889" y="4388452"/>
            <a:ext cx="69223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@media only screen and (max-width: 400px) { #</a:t>
            </a:r>
            <a:r>
              <a:rPr lang="en-US" dirty="0" err="1"/>
              <a:t>reallyCoolMasthead</a:t>
            </a:r>
            <a:r>
              <a:rPr lang="en-US" dirty="0"/>
              <a:t> { </a:t>
            </a:r>
            <a:r>
              <a:rPr lang="en-US" b="1" dirty="0"/>
              <a:t>display: none; </a:t>
            </a:r>
            <a:r>
              <a:rPr lang="en-US" dirty="0"/>
              <a:t>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3" y="415370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CE600"/>
                </a:solidFill>
              </a:rPr>
              <a:t>Ex. Hiding Content:</a:t>
            </a:r>
            <a:endParaRPr lang="en-US" b="1" dirty="0">
              <a:solidFill>
                <a:srgbClr val="5CE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289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52931" y="1752004"/>
            <a:ext cx="8503444" cy="265866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Carl Bergenhem</a:t>
            </a:r>
          </a:p>
          <a:p>
            <a:pPr indent="0">
              <a:buNone/>
            </a:pPr>
            <a:r>
              <a:rPr lang="en-US" sz="2000" dirty="0" smtClean="0"/>
              <a:t>Manager, Sales Engineers @ </a:t>
            </a:r>
            <a:r>
              <a:rPr lang="en-US" sz="2000" dirty="0" smtClean="0">
                <a:solidFill>
                  <a:srgbClr val="5CE600"/>
                </a:solidFill>
              </a:rPr>
              <a:t>Telerik</a:t>
            </a:r>
          </a:p>
          <a:p>
            <a:pPr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@</a:t>
            </a:r>
            <a:r>
              <a:rPr lang="en-US" sz="2000" dirty="0" err="1" smtClean="0">
                <a:solidFill>
                  <a:srgbClr val="3366FF"/>
                </a:solidFill>
              </a:rPr>
              <a:t>carlbergenhem</a:t>
            </a:r>
            <a:endParaRPr lang="en-US" sz="2000" dirty="0" smtClean="0">
              <a:solidFill>
                <a:srgbClr val="3366FF"/>
              </a:solidFill>
            </a:endParaRP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Web developer</a:t>
            </a:r>
          </a:p>
          <a:p>
            <a:pPr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ASPInsider</a:t>
            </a:r>
            <a:endParaRPr lang="en-US" sz="2000" dirty="0" smtClean="0"/>
          </a:p>
          <a:p>
            <a:pPr indent="0">
              <a:buNone/>
            </a:pPr>
            <a:r>
              <a:rPr lang="en-US" sz="2000" dirty="0" smtClean="0"/>
              <a:t>	Gaming Aficionado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8" y="1884678"/>
            <a:ext cx="2571750" cy="25888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 and UI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177764"/>
          </a:xfrm>
        </p:spPr>
        <p:txBody>
          <a:bodyPr>
            <a:normAutofit/>
          </a:bodyPr>
          <a:lstStyle/>
          <a:p>
            <a:r>
              <a:rPr lang="en-US" dirty="0" smtClean="0"/>
              <a:t>RWD is easy with basic HTML elements</a:t>
            </a:r>
          </a:p>
          <a:p>
            <a:r>
              <a:rPr lang="en-US" dirty="0" smtClean="0"/>
              <a:t>UI components are more complex</a:t>
            </a:r>
          </a:p>
          <a:p>
            <a:pPr lvl="2"/>
            <a:r>
              <a:rPr lang="en-US" sz="2000" dirty="0" smtClean="0"/>
              <a:t>They contain several of these basic HTML elements</a:t>
            </a:r>
          </a:p>
          <a:p>
            <a:pPr lvl="2"/>
            <a:r>
              <a:rPr lang="en-US" sz="2000" dirty="0" smtClean="0"/>
              <a:t>Each element might behave differently in RWD</a:t>
            </a:r>
          </a:p>
          <a:p>
            <a:r>
              <a:rPr lang="en-US" dirty="0" smtClean="0"/>
              <a:t>We cannot always automatically “be responsive”</a:t>
            </a:r>
          </a:p>
          <a:p>
            <a:pPr lvl="2"/>
            <a:r>
              <a:rPr lang="en-US" sz="2000" dirty="0" smtClean="0"/>
              <a:t>We have to think about how the UI widget is used</a:t>
            </a:r>
          </a:p>
          <a:p>
            <a:pPr lvl="2"/>
            <a:r>
              <a:rPr lang="en-US" sz="2000" dirty="0" smtClean="0"/>
              <a:t>What is important to the user?</a:t>
            </a:r>
          </a:p>
        </p:txBody>
      </p:sp>
    </p:spTree>
    <p:extLst>
      <p:ext uri="{BB962C8B-B14F-4D97-AF65-F5344CB8AC3E}">
        <p14:creationId xmlns:p14="http://schemas.microsoft.com/office/powerpoint/2010/main" val="18239591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 Terms With UI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2" y="1350168"/>
            <a:ext cx="9002891" cy="33540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Fluid</a:t>
            </a:r>
          </a:p>
          <a:p>
            <a:pPr lvl="2"/>
            <a:r>
              <a:rPr lang="en-US" sz="2000" dirty="0" smtClean="0"/>
              <a:t>A fluid control can take 100% of the width of its parent element</a:t>
            </a:r>
          </a:p>
          <a:p>
            <a:pPr lvl="2"/>
            <a:r>
              <a:rPr lang="en-US" sz="2000" dirty="0" smtClean="0"/>
              <a:t>It will also resize when the parent element resizes</a:t>
            </a:r>
          </a:p>
          <a:p>
            <a:r>
              <a:rPr lang="en-US" dirty="0" smtClean="0"/>
              <a:t>Responsive</a:t>
            </a:r>
          </a:p>
          <a:p>
            <a:pPr lvl="2"/>
            <a:r>
              <a:rPr lang="en-US" sz="2000" dirty="0" smtClean="0"/>
              <a:t>The control will use CSS or JavaScript to reorder, resize, or hide elements of the control</a:t>
            </a:r>
          </a:p>
          <a:p>
            <a:pPr lvl="2"/>
            <a:r>
              <a:rPr lang="en-US" sz="2000" dirty="0" smtClean="0"/>
              <a:t>Attempts to automatically to RWD within the control</a:t>
            </a:r>
          </a:p>
          <a:p>
            <a:r>
              <a:rPr lang="en-US" dirty="0" smtClean="0"/>
              <a:t>Elastic</a:t>
            </a:r>
          </a:p>
          <a:p>
            <a:pPr lvl="2"/>
            <a:r>
              <a:rPr lang="en-US" sz="2000" dirty="0" smtClean="0"/>
              <a:t>A font-size change (somewhere on the page) will resize the control and its elements</a:t>
            </a:r>
          </a:p>
          <a:p>
            <a:pPr lvl="2"/>
            <a:r>
              <a:rPr lang="en-US" sz="2000" dirty="0" smtClean="0"/>
              <a:t>Achieved by using “</a:t>
            </a:r>
            <a:r>
              <a:rPr lang="en-US" sz="2000" dirty="0" err="1" smtClean="0"/>
              <a:t>em</a:t>
            </a:r>
            <a:r>
              <a:rPr lang="en-US" sz="2000" dirty="0" smtClean="0"/>
              <a:t>” for font-size and padding</a:t>
            </a:r>
          </a:p>
          <a:p>
            <a:r>
              <a:rPr lang="en-US" dirty="0" smtClean="0"/>
              <a:t>Adaptive</a:t>
            </a:r>
          </a:p>
          <a:p>
            <a:pPr lvl="2"/>
            <a:r>
              <a:rPr lang="en-US" sz="2000" dirty="0" smtClean="0"/>
              <a:t>An adaptive control changes its layout and rendering depending on the device</a:t>
            </a:r>
          </a:p>
          <a:p>
            <a:pPr lvl="2"/>
            <a:r>
              <a:rPr lang="en-US" sz="2000" dirty="0" smtClean="0"/>
              <a:t>One rendering on desktop, another render on a smaller device</a:t>
            </a:r>
          </a:p>
        </p:txBody>
      </p:sp>
    </p:spTree>
    <p:extLst>
      <p:ext uri="{BB962C8B-B14F-4D97-AF65-F5344CB8AC3E}">
        <p14:creationId xmlns:p14="http://schemas.microsoft.com/office/powerpoint/2010/main" val="11420350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RWD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ASP.NET Ajax &amp; RWD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ASP.NET Ajax &amp; RWD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8815387" cy="370244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Telerik has focused the last couple of releases on mobile</a:t>
            </a:r>
          </a:p>
          <a:p>
            <a:r>
              <a:rPr lang="en-US" sz="2500" dirty="0" smtClean="0"/>
              <a:t>Enhanced touch support, lots of features around RWD</a:t>
            </a:r>
          </a:p>
          <a:p>
            <a:r>
              <a:rPr lang="en-US" sz="2500" dirty="0" smtClean="0"/>
              <a:t>Realized that there is a gap in tooling for RWD in </a:t>
            </a:r>
            <a:r>
              <a:rPr lang="en-US" sz="2500" dirty="0" err="1" smtClean="0"/>
              <a:t>WebForms</a:t>
            </a:r>
            <a:endParaRPr lang="en-US" sz="2500" dirty="0" smtClean="0"/>
          </a:p>
          <a:p>
            <a:r>
              <a:rPr lang="en-US" sz="2500" dirty="0" smtClean="0"/>
              <a:t>Responsive Web App Visual Studio Template</a:t>
            </a:r>
          </a:p>
          <a:p>
            <a:r>
              <a:rPr lang="en-US" sz="2500" dirty="0" smtClean="0"/>
              <a:t>Built frameworks around RWD</a:t>
            </a:r>
          </a:p>
          <a:p>
            <a:pPr lvl="2"/>
            <a:r>
              <a:rPr lang="en-US" sz="2000" dirty="0" smtClean="0"/>
              <a:t>Device Detection framework</a:t>
            </a:r>
          </a:p>
          <a:p>
            <a:pPr lvl="2"/>
            <a:r>
              <a:rPr lang="en-US" sz="2000" dirty="0" smtClean="0"/>
              <a:t>Bootstrap integration</a:t>
            </a:r>
          </a:p>
          <a:p>
            <a:pPr lvl="2"/>
            <a:r>
              <a:rPr lang="en-US" sz="2000" dirty="0" err="1" smtClean="0"/>
              <a:t>RadPageLayout</a:t>
            </a:r>
            <a:r>
              <a:rPr lang="en-US" sz="2000" dirty="0" smtClean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32153373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RWD Behavior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Elastic, responsive, fluid, and adaptive behavior</a:t>
            </a:r>
          </a:p>
          <a:p>
            <a:r>
              <a:rPr lang="en-US" dirty="0" smtClean="0"/>
              <a:t>Certain controls support certain behavior</a:t>
            </a:r>
          </a:p>
          <a:p>
            <a:r>
              <a:rPr lang="en-US" dirty="0" smtClean="0"/>
              <a:t>Some mix and match</a:t>
            </a:r>
          </a:p>
          <a:p>
            <a:pPr lvl="2"/>
            <a:r>
              <a:rPr lang="en-US" sz="2000" dirty="0" err="1" smtClean="0"/>
              <a:t>RadGrid</a:t>
            </a:r>
            <a:r>
              <a:rPr lang="en-US" sz="2000" dirty="0" smtClean="0"/>
              <a:t> supports fluid and adaptive behaviors for example</a:t>
            </a:r>
          </a:p>
          <a:p>
            <a:r>
              <a:rPr lang="en-US" dirty="0" smtClean="0"/>
              <a:t>A documentation article showcases this</a:t>
            </a:r>
          </a:p>
          <a:p>
            <a:pPr lvl="2"/>
            <a:r>
              <a:rPr lang="en-US" sz="2000" dirty="0" smtClean="0">
                <a:hlinkClick r:id="rId2"/>
              </a:rPr>
              <a:t>Here is a link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4732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Several controls have a mobile-specific render mode</a:t>
            </a:r>
          </a:p>
          <a:p>
            <a:r>
              <a:rPr lang="en-US" dirty="0" smtClean="0"/>
              <a:t>This can be configured via ASPX or C#/VB.NET</a:t>
            </a:r>
          </a:p>
          <a:p>
            <a:r>
              <a:rPr lang="en-US" dirty="0" smtClean="0"/>
              <a:t>Can use other behaviors, but this mode can be better</a:t>
            </a:r>
          </a:p>
          <a:p>
            <a:r>
              <a:rPr lang="en-US" dirty="0" smtClean="0"/>
              <a:t>Takes advantage of the full </a:t>
            </a:r>
            <a:r>
              <a:rPr lang="en-US" dirty="0" err="1" smtClean="0"/>
              <a:t>ViewPort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744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9214553" cy="2658666"/>
          </a:xfrm>
        </p:spPr>
        <p:txBody>
          <a:bodyPr/>
          <a:lstStyle/>
          <a:p>
            <a:r>
              <a:rPr lang="en-US" dirty="0" smtClean="0"/>
              <a:t>Everyone loves Bootstrap!</a:t>
            </a:r>
          </a:p>
          <a:p>
            <a:r>
              <a:rPr lang="en-US" dirty="0" smtClean="0"/>
              <a:t>All the UI controls can be added to a Bootstrap project</a:t>
            </a:r>
          </a:p>
          <a:p>
            <a:r>
              <a:rPr lang="en-US" dirty="0" smtClean="0"/>
              <a:t>Telerik built a Bootstrap specific theme</a:t>
            </a:r>
          </a:p>
          <a:p>
            <a:r>
              <a:rPr lang="en-US" dirty="0" smtClean="0"/>
              <a:t>More to come around Bootstrap &amp; UI for ASP.NET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435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RadDeviceDetectionFramework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Not necessary to find specific device type</a:t>
            </a:r>
          </a:p>
          <a:p>
            <a:r>
              <a:rPr lang="en-US" dirty="0"/>
              <a:t>Important to find device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There is no easy way to get the resolution in .NET</a:t>
            </a:r>
          </a:p>
          <a:p>
            <a:r>
              <a:rPr lang="en-US" dirty="0" err="1" smtClean="0"/>
              <a:t>DeviceDetectionFramework</a:t>
            </a:r>
            <a:r>
              <a:rPr lang="en-US" dirty="0" smtClean="0"/>
              <a:t> provides intuitive API</a:t>
            </a:r>
          </a:p>
          <a:p>
            <a:r>
              <a:rPr lang="en-US" dirty="0" smtClean="0"/>
              <a:t>Provides us with device resolution in C#/VB.NET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45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RadPageLayout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002997"/>
          </a:xfrm>
        </p:spPr>
        <p:txBody>
          <a:bodyPr/>
          <a:lstStyle/>
          <a:p>
            <a:r>
              <a:rPr lang="en-US" dirty="0" smtClean="0"/>
              <a:t>There are plenty of grid-based layout systems</a:t>
            </a:r>
          </a:p>
          <a:p>
            <a:r>
              <a:rPr lang="en-US" dirty="0" smtClean="0"/>
              <a:t>All of them are on the front-end</a:t>
            </a:r>
          </a:p>
          <a:p>
            <a:r>
              <a:rPr lang="en-US" dirty="0" err="1" smtClean="0"/>
              <a:t>RadPageLayout</a:t>
            </a:r>
            <a:r>
              <a:rPr lang="en-US" dirty="0" smtClean="0"/>
              <a:t> provides a server-side control</a:t>
            </a:r>
          </a:p>
          <a:p>
            <a:r>
              <a:rPr lang="en-US" dirty="0" smtClean="0"/>
              <a:t>Easily set up columns and rows for RWD</a:t>
            </a:r>
          </a:p>
          <a:p>
            <a:r>
              <a:rPr lang="en-US" dirty="0" smtClean="0"/>
              <a:t>Can adjust to “Large, Medium, Small” devices</a:t>
            </a:r>
          </a:p>
          <a:p>
            <a:r>
              <a:rPr lang="en-US" dirty="0" smtClean="0"/>
              <a:t>Easy declarative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665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CE600"/>
                </a:solidFill>
              </a:rPr>
              <a:t>http://</a:t>
            </a:r>
            <a:r>
              <a:rPr lang="en-US" dirty="0" err="1">
                <a:solidFill>
                  <a:srgbClr val="5CE600"/>
                </a:solidFill>
              </a:rPr>
              <a:t>bit.ly</a:t>
            </a:r>
            <a:r>
              <a:rPr lang="en-US" dirty="0">
                <a:solidFill>
                  <a:srgbClr val="5CE600"/>
                </a:solidFill>
              </a:rPr>
              <a:t>/next-bergenhem-1 </a:t>
            </a:r>
            <a:r>
              <a:rPr lang="en-US" dirty="0">
                <a:solidFill>
                  <a:srgbClr val="5CE600"/>
                </a:solidFill>
              </a:rPr>
              <a:t/>
            </a:r>
            <a:br>
              <a:rPr lang="en-US" dirty="0">
                <a:solidFill>
                  <a:srgbClr val="5CE600"/>
                </a:solidFill>
              </a:rPr>
            </a:br>
            <a:r>
              <a:rPr lang="en-US" dirty="0" smtClean="0"/>
              <a:t>Session feedback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0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App Visual Studio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Full blown application for responsive apps</a:t>
            </a:r>
          </a:p>
          <a:p>
            <a:r>
              <a:rPr lang="en-US" dirty="0" smtClean="0"/>
              <a:t>Master page with navigation and various sections</a:t>
            </a:r>
          </a:p>
          <a:p>
            <a:r>
              <a:rPr lang="en-US" dirty="0" smtClean="0"/>
              <a:t>Uses the </a:t>
            </a:r>
            <a:r>
              <a:rPr lang="en-US" dirty="0" err="1" smtClean="0"/>
              <a:t>RadPageLayout</a:t>
            </a:r>
            <a:r>
              <a:rPr lang="en-US" dirty="0" smtClean="0"/>
              <a:t> for a grid layout system</a:t>
            </a:r>
          </a:p>
          <a:p>
            <a:r>
              <a:rPr lang="en-US" dirty="0" smtClean="0"/>
              <a:t>Can be used as a jump start for any RWD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01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ASP.NET Ajax &amp; RWD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/ ASP.NET MVC &amp; RWD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&amp; Responsive Web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33079"/>
          </a:xfrm>
        </p:spPr>
        <p:txBody>
          <a:bodyPr>
            <a:normAutofit/>
          </a:bodyPr>
          <a:lstStyle/>
          <a:p>
            <a:r>
              <a:rPr lang="en-US" dirty="0" smtClean="0"/>
              <a:t>Kendo UI was built with desktop and mobile in mind</a:t>
            </a:r>
          </a:p>
          <a:p>
            <a:r>
              <a:rPr lang="en-US" dirty="0" smtClean="0"/>
              <a:t>Most UI widgets automatically resize</a:t>
            </a:r>
          </a:p>
          <a:p>
            <a:r>
              <a:rPr lang="en-US" dirty="0" smtClean="0"/>
              <a:t>Every widget has a resize() method to re-render</a:t>
            </a:r>
          </a:p>
          <a:p>
            <a:r>
              <a:rPr lang="en-US" dirty="0" smtClean="0"/>
              <a:t>Certain widgets have </a:t>
            </a:r>
            <a:r>
              <a:rPr lang="en-US" dirty="0"/>
              <a:t>a</a:t>
            </a:r>
            <a:r>
              <a:rPr lang="en-US" dirty="0" smtClean="0"/>
              <a:t>daptive rendering behavior</a:t>
            </a:r>
          </a:p>
          <a:p>
            <a:r>
              <a:rPr lang="en-US" dirty="0" smtClean="0"/>
              <a:t>Bootstrap integration</a:t>
            </a:r>
          </a:p>
          <a:p>
            <a:r>
              <a:rPr lang="en-US" dirty="0" smtClean="0"/>
              <a:t>New Responsive </a:t>
            </a:r>
            <a:r>
              <a:rPr lang="en-US" dirty="0"/>
              <a:t>P</a:t>
            </a:r>
            <a:r>
              <a:rPr lang="en-US" dirty="0" smtClean="0"/>
              <a:t>anel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503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Kendo UI uses media queries to work with RWD</a:t>
            </a:r>
          </a:p>
          <a:p>
            <a:r>
              <a:rPr lang="en-US" dirty="0" smtClean="0"/>
              <a:t>Styles use non-mobile first method</a:t>
            </a:r>
          </a:p>
          <a:p>
            <a:r>
              <a:rPr lang="en-US" dirty="0" smtClean="0"/>
              <a:t>Media queries have max-width breakpoints</a:t>
            </a:r>
          </a:p>
          <a:p>
            <a:r>
              <a:rPr lang="en-US" dirty="0" smtClean="0"/>
              <a:t>Certain styles will be changed depending on </a:t>
            </a:r>
            <a:r>
              <a:rPr lang="en-US" dirty="0" err="1" smtClean="0"/>
              <a:t>ViewPort</a:t>
            </a:r>
            <a:endParaRPr lang="en-US" dirty="0" smtClean="0"/>
          </a:p>
          <a:p>
            <a:r>
              <a:rPr lang="en-US" dirty="0" smtClean="0"/>
              <a:t>Font-size can of course easily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00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 Resize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Certain UI widgets to not resize automatically</a:t>
            </a:r>
          </a:p>
          <a:p>
            <a:r>
              <a:rPr lang="en-US" dirty="0" smtClean="0"/>
              <a:t>Will need to force a re-rendering with .resize()</a:t>
            </a:r>
          </a:p>
          <a:p>
            <a:r>
              <a:rPr lang="en-US" dirty="0" smtClean="0"/>
              <a:t>Can be used with window events to resize component</a:t>
            </a:r>
          </a:p>
          <a:p>
            <a:r>
              <a:rPr lang="en-US" dirty="0" smtClean="0"/>
              <a:t>Every Kendo UI widget has this method</a:t>
            </a:r>
          </a:p>
          <a:p>
            <a:r>
              <a:rPr lang="en-US" dirty="0" smtClean="0"/>
              <a:t>Alternatively if JS is used for RWD use this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555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Kendo UI integrates easily with Bootstrap</a:t>
            </a:r>
          </a:p>
          <a:p>
            <a:r>
              <a:rPr lang="en-US" dirty="0" smtClean="0"/>
              <a:t>Offers a Bootstrap-specific theme</a:t>
            </a:r>
          </a:p>
          <a:p>
            <a:r>
              <a:rPr lang="en-US" dirty="0" smtClean="0"/>
              <a:t>Bootstrap &amp; Kendo UI demo</a:t>
            </a:r>
          </a:p>
          <a:p>
            <a:r>
              <a:rPr lang="en-US" dirty="0" smtClean="0"/>
              <a:t>More Bootstrap integration to 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565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Panel Widget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Introduced in Q1 2015</a:t>
            </a:r>
          </a:p>
          <a:p>
            <a:r>
              <a:rPr lang="en-US" dirty="0" smtClean="0"/>
              <a:t>Define a custom panel layout</a:t>
            </a:r>
          </a:p>
          <a:p>
            <a:r>
              <a:rPr lang="en-US" dirty="0" smtClean="0"/>
              <a:t>Automatically hide certain panels</a:t>
            </a:r>
          </a:p>
          <a:p>
            <a:r>
              <a:rPr lang="en-US" dirty="0" smtClean="0"/>
              <a:t>Hidden panels go in to a drawer widget</a:t>
            </a:r>
          </a:p>
          <a:p>
            <a:pPr lvl="2"/>
            <a:r>
              <a:rPr lang="en-US" sz="2000" dirty="0" smtClean="0"/>
              <a:t>Alternatively: “hamburger menu”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7236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&amp; RWD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2463024"/>
              </p:ext>
            </p:extLst>
          </p:nvPr>
        </p:nvGraphicFramePr>
        <p:xfrm>
          <a:off x="76200" y="539750"/>
          <a:ext cx="8972551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146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ASP.NET Ajax – RWD &amp; Q2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012200"/>
          </a:xfrm>
        </p:spPr>
        <p:txBody>
          <a:bodyPr/>
          <a:lstStyle/>
          <a:p>
            <a:r>
              <a:rPr lang="en-US" dirty="0" smtClean="0"/>
              <a:t>More adaptive rendering modes</a:t>
            </a:r>
          </a:p>
          <a:p>
            <a:pPr lvl="2"/>
            <a:r>
              <a:rPr lang="en-US" sz="2000" dirty="0" err="1" smtClean="0"/>
              <a:t>RadEditor</a:t>
            </a:r>
            <a:endParaRPr lang="en-US" sz="2000" dirty="0" smtClean="0"/>
          </a:p>
          <a:p>
            <a:pPr lvl="2"/>
            <a:r>
              <a:rPr lang="en-US" sz="2000" dirty="0" smtClean="0"/>
              <a:t>Image Gallery</a:t>
            </a:r>
          </a:p>
          <a:p>
            <a:r>
              <a:rPr lang="en-US" dirty="0" smtClean="0"/>
              <a:t>Additional controls get lightweight rendering mode</a:t>
            </a:r>
          </a:p>
          <a:p>
            <a:r>
              <a:rPr lang="en-US" dirty="0" smtClean="0"/>
              <a:t>Bootstrap custom theme integration</a:t>
            </a:r>
          </a:p>
          <a:p>
            <a:pPr lvl="2"/>
            <a:r>
              <a:rPr lang="en-US" sz="2000" dirty="0" smtClean="0"/>
              <a:t>New feature to be added to the Visual Style Builder tool</a:t>
            </a:r>
          </a:p>
          <a:p>
            <a:pPr lvl="2"/>
            <a:r>
              <a:rPr lang="en-US" sz="2000" dirty="0" smtClean="0"/>
              <a:t>Take any custom </a:t>
            </a:r>
            <a:r>
              <a:rPr lang="en-US" sz="2000" dirty="0" err="1" smtClean="0"/>
              <a:t>Boostrap</a:t>
            </a:r>
            <a:r>
              <a:rPr lang="en-US" sz="2000" dirty="0" smtClean="0"/>
              <a:t> theme</a:t>
            </a:r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reate a Telerik UI for ASP.NET Ajax theme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47624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/ ASP.NET MVC – RWD &amp; Q2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2984590"/>
          </a:xfrm>
        </p:spPr>
        <p:txBody>
          <a:bodyPr>
            <a:normAutofit/>
          </a:bodyPr>
          <a:lstStyle/>
          <a:p>
            <a:r>
              <a:rPr lang="en-US" dirty="0" smtClean="0"/>
              <a:t>Editor will provide collapsible elements</a:t>
            </a:r>
          </a:p>
          <a:p>
            <a:r>
              <a:rPr lang="en-US" dirty="0" err="1" smtClean="0"/>
              <a:t>Tabstrip</a:t>
            </a:r>
            <a:r>
              <a:rPr lang="en-US" dirty="0" smtClean="0"/>
              <a:t> will become scrollable in RWD scenarios</a:t>
            </a:r>
          </a:p>
          <a:p>
            <a:r>
              <a:rPr lang="en-US" dirty="0" smtClean="0"/>
              <a:t>New automatic Chart responsiveness</a:t>
            </a:r>
          </a:p>
          <a:p>
            <a:pPr lvl="2"/>
            <a:r>
              <a:rPr lang="en-US" sz="2000" dirty="0" smtClean="0"/>
              <a:t>Rotate chart axis and series labels</a:t>
            </a:r>
          </a:p>
          <a:p>
            <a:pPr lvl="2"/>
            <a:r>
              <a:rPr lang="en-US" sz="2000" dirty="0" smtClean="0"/>
              <a:t>Scale labels with </a:t>
            </a:r>
            <a:r>
              <a:rPr lang="en-US" sz="2000" dirty="0" err="1" smtClean="0"/>
              <a:t>ViewPort</a:t>
            </a:r>
            <a:r>
              <a:rPr lang="en-US" sz="2000" dirty="0" smtClean="0"/>
              <a:t> size</a:t>
            </a:r>
          </a:p>
          <a:p>
            <a:r>
              <a:rPr lang="en-US" dirty="0" smtClean="0"/>
              <a:t>Bootstrap theme converter tool</a:t>
            </a:r>
          </a:p>
          <a:p>
            <a:pPr lvl="2"/>
            <a:r>
              <a:rPr lang="en-US" sz="2000" dirty="0" smtClean="0"/>
              <a:t>Similar to the UI for ASP.NET Ajax tool!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6238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52060" y="3934271"/>
            <a:ext cx="8408192" cy="95866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000" dirty="0">
                <a:solidFill>
                  <a:srgbClr val="5CE600"/>
                </a:solidFill>
              </a:rPr>
              <a:t>http://bit.ly/next-bergenhem-1 </a:t>
            </a:r>
            <a:endParaRPr lang="en-US" sz="2000" dirty="0" smtClean="0">
              <a:solidFill>
                <a:srgbClr val="5CE600"/>
              </a:solidFill>
            </a:endParaRPr>
          </a:p>
          <a:p>
            <a:r>
              <a:rPr lang="en-US" sz="2000" dirty="0" smtClean="0"/>
              <a:t>Thanks </a:t>
            </a:r>
            <a:r>
              <a:rPr lang="en-US" sz="2000" dirty="0" smtClean="0"/>
              <a:t>for attending!</a:t>
            </a:r>
          </a:p>
          <a:p>
            <a:r>
              <a:rPr lang="en-US" sz="2000" dirty="0" smtClean="0">
                <a:solidFill>
                  <a:srgbClr val="3366FF"/>
                </a:solidFill>
              </a:rPr>
              <a:t>@</a:t>
            </a:r>
            <a:r>
              <a:rPr lang="en-US" sz="2000" dirty="0" err="1" smtClean="0">
                <a:solidFill>
                  <a:srgbClr val="3366FF"/>
                </a:solidFill>
              </a:rPr>
              <a:t>carlbergenhem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426349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2008+ (2013 will be used in demos)</a:t>
            </a:r>
          </a:p>
          <a:p>
            <a:r>
              <a:rPr lang="en-US" dirty="0" smtClean="0"/>
              <a:t>.NET 3.5 SP1+</a:t>
            </a:r>
          </a:p>
          <a:p>
            <a:r>
              <a:rPr lang="en-US" dirty="0" smtClean="0"/>
              <a:t>IIS7 +</a:t>
            </a:r>
          </a:p>
          <a:p>
            <a:r>
              <a:rPr lang="en-US" dirty="0" smtClean="0"/>
              <a:t>UI for ASP.NET Ajax Q1 2015</a:t>
            </a:r>
          </a:p>
          <a:p>
            <a:r>
              <a:rPr lang="en-US" dirty="0" smtClean="0"/>
              <a:t>Kendo UI Q1 2015</a:t>
            </a:r>
          </a:p>
          <a:p>
            <a:r>
              <a:rPr lang="en-US" dirty="0" smtClean="0"/>
              <a:t>Modern </a:t>
            </a:r>
            <a:r>
              <a:rPr lang="en-US" dirty="0"/>
              <a:t>b</a:t>
            </a:r>
            <a:r>
              <a:rPr lang="en-US" dirty="0" smtClean="0"/>
              <a:t>rowser</a:t>
            </a:r>
          </a:p>
          <a:p>
            <a:r>
              <a:rPr lang="en-US" dirty="0" smtClean="0"/>
              <a:t>(Optional): Text editor (Sublime, Atom,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30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CE600"/>
                </a:solidFill>
              </a:rPr>
              <a:t>http://</a:t>
            </a:r>
            <a:r>
              <a:rPr lang="en-US" dirty="0" err="1">
                <a:solidFill>
                  <a:srgbClr val="5CE600"/>
                </a:solidFill>
              </a:rPr>
              <a:t>bit.ly</a:t>
            </a:r>
            <a:r>
              <a:rPr lang="en-US" dirty="0">
                <a:solidFill>
                  <a:srgbClr val="5CE600"/>
                </a:solidFill>
              </a:rPr>
              <a:t>/</a:t>
            </a:r>
            <a:r>
              <a:rPr lang="en-US" dirty="0" smtClean="0">
                <a:solidFill>
                  <a:srgbClr val="5CE600"/>
                </a:solidFill>
              </a:rPr>
              <a:t>1GMxh6s</a:t>
            </a:r>
            <a:br>
              <a:rPr lang="en-US" dirty="0" smtClean="0">
                <a:solidFill>
                  <a:srgbClr val="5CE600"/>
                </a:solidFill>
              </a:rPr>
            </a:br>
            <a:r>
              <a:rPr lang="en-US" dirty="0" smtClean="0"/>
              <a:t>Download workshop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 in </a:t>
            </a:r>
            <a:r>
              <a:rPr lang="en-US" dirty="0" err="1" smtClean="0"/>
              <a:t>DevCraft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803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 in Telerik </a:t>
            </a:r>
            <a:r>
              <a:rPr lang="en-US" dirty="0" err="1" smtClean="0"/>
              <a:t>DevCraft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Offered in all of our web UI component libraries</a:t>
            </a:r>
          </a:p>
          <a:p>
            <a:r>
              <a:rPr lang="en-US" dirty="0" smtClean="0"/>
              <a:t>Telerik Reporting (HTML Report Viewer)</a:t>
            </a:r>
          </a:p>
          <a:p>
            <a:r>
              <a:rPr lang="en-US" dirty="0" smtClean="0"/>
              <a:t>Focus for today:</a:t>
            </a:r>
          </a:p>
          <a:p>
            <a:pPr lvl="2"/>
            <a:r>
              <a:rPr lang="en-US" sz="2200" dirty="0" smtClean="0"/>
              <a:t>UI for ASP.NET Ajax</a:t>
            </a:r>
          </a:p>
          <a:p>
            <a:pPr lvl="2"/>
            <a:r>
              <a:rPr lang="en-US" sz="2200" dirty="0" smtClean="0"/>
              <a:t>Kendo UI / UI for ASP.NET MVC / PHP / JSP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4239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our oldest and most robust UI libraries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80+</a:t>
            </a:r>
            <a:r>
              <a:rPr lang="en-US" dirty="0" smtClean="0"/>
              <a:t> UI controls for </a:t>
            </a:r>
            <a:r>
              <a:rPr lang="en-US" dirty="0" err="1" smtClean="0"/>
              <a:t>WebForms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Takes advantage of </a:t>
            </a:r>
            <a:r>
              <a:rPr lang="en-US" dirty="0" err="1" smtClean="0"/>
              <a:t>WebForms</a:t>
            </a:r>
            <a:r>
              <a:rPr lang="en-US" dirty="0" smtClean="0"/>
              <a:t> drag &amp; drop designer</a:t>
            </a:r>
          </a:p>
          <a:p>
            <a:r>
              <a:rPr lang="en-US" b="1" dirty="0" smtClean="0">
                <a:solidFill>
                  <a:srgbClr val="5CE600"/>
                </a:solidFill>
              </a:rPr>
              <a:t>20+</a:t>
            </a:r>
            <a:r>
              <a:rPr lang="en-US" dirty="0" smtClean="0"/>
              <a:t> built-in themes</a:t>
            </a:r>
          </a:p>
          <a:p>
            <a:r>
              <a:rPr lang="en-US" dirty="0" smtClean="0"/>
              <a:t>SharePoint Integration</a:t>
            </a:r>
          </a:p>
          <a:p>
            <a:r>
              <a:rPr lang="en-US" dirty="0" smtClean="0"/>
              <a:t>Fully responsive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74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11922</TotalTime>
  <Words>1686</Words>
  <Application>Microsoft Macintosh PowerPoint</Application>
  <PresentationFormat>On-screen Show (16:9)</PresentationFormat>
  <Paragraphs>253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</vt:lpstr>
      <vt:lpstr>Responsive Apps With Telerik DevCraft</vt:lpstr>
      <vt:lpstr>Who Am I?</vt:lpstr>
      <vt:lpstr> http://bit.ly/next-bergenhem-1  Session feedback survey</vt:lpstr>
      <vt:lpstr>Workshop Agenda</vt:lpstr>
      <vt:lpstr>Prerequisites</vt:lpstr>
      <vt:lpstr> http://bit.ly/1GMxh6s Download workshop sample</vt:lpstr>
      <vt:lpstr>Responsiveness in DevCraft Overview</vt:lpstr>
      <vt:lpstr>Responsiveness in Telerik DevCraft</vt:lpstr>
      <vt:lpstr>ASP.NET Ajax Overview</vt:lpstr>
      <vt:lpstr>Kendo UI Overview</vt:lpstr>
      <vt:lpstr>General Responsive Web Design</vt:lpstr>
      <vt:lpstr>What is Responsive Web Design?</vt:lpstr>
      <vt:lpstr>Why is Responsive Web Design Important? (Statistics)</vt:lpstr>
      <vt:lpstr>Why is Responsive Web Design Important? (Development)</vt:lpstr>
      <vt:lpstr>Responsive Web Design Techniques</vt:lpstr>
      <vt:lpstr>Media Queries</vt:lpstr>
      <vt:lpstr>Grid-Based Layouts</vt:lpstr>
      <vt:lpstr>Flexible Images</vt:lpstr>
      <vt:lpstr>Showing and Hiding Content</vt:lpstr>
      <vt:lpstr>Responsive Web Design and UI Components</vt:lpstr>
      <vt:lpstr>RWD Terms With UI Controls</vt:lpstr>
      <vt:lpstr>General RWD Demos</vt:lpstr>
      <vt:lpstr>UI for ASP.NET Ajax &amp; RWD</vt:lpstr>
      <vt:lpstr>UI for ASP.NET Ajax &amp; RWD</vt:lpstr>
      <vt:lpstr>RWD Behavior Support</vt:lpstr>
      <vt:lpstr>Adaptive Behavior</vt:lpstr>
      <vt:lpstr>Bootstrap Integration</vt:lpstr>
      <vt:lpstr>RadDeviceDetectionFramework</vt:lpstr>
      <vt:lpstr>RadPageLayout</vt:lpstr>
      <vt:lpstr>Responsive Web App Visual Studio Template</vt:lpstr>
      <vt:lpstr>UI for ASP.NET Ajax &amp; RWD Demo</vt:lpstr>
      <vt:lpstr>Kendo UI / ASP.NET MVC &amp; RWD</vt:lpstr>
      <vt:lpstr>Kendo UI &amp; Responsive Web Design</vt:lpstr>
      <vt:lpstr>Kendo UI and Media Queries</vt:lpstr>
      <vt:lpstr>Using Kendo UI Resize Method</vt:lpstr>
      <vt:lpstr>Kendo UI and Bootstrap</vt:lpstr>
      <vt:lpstr>Responsive Panel Widget</vt:lpstr>
      <vt:lpstr>Kendo UI &amp; RWD Demo</vt:lpstr>
      <vt:lpstr>Roadmap</vt:lpstr>
      <vt:lpstr>UI for ASP.NET Ajax – RWD &amp; Q2 2015</vt:lpstr>
      <vt:lpstr>Kendo UI / ASP.NET MVC – RWD &amp; Q2 2015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Carl Bergenhem</cp:lastModifiedBy>
  <cp:revision>250</cp:revision>
  <dcterms:created xsi:type="dcterms:W3CDTF">2013-04-11T08:37:24Z</dcterms:created>
  <dcterms:modified xsi:type="dcterms:W3CDTF">2015-05-02T18:54:51Z</dcterms:modified>
</cp:coreProperties>
</file>