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9" r:id="rId3"/>
    <p:sldId id="257" r:id="rId4"/>
    <p:sldId id="258" r:id="rId5"/>
    <p:sldId id="261" r:id="rId6"/>
    <p:sldId id="260" r:id="rId7"/>
    <p:sldId id="28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9" r:id="rId21"/>
    <p:sldId id="274" r:id="rId22"/>
    <p:sldId id="275" r:id="rId23"/>
    <p:sldId id="276" r:id="rId24"/>
    <p:sldId id="278" r:id="rId25"/>
    <p:sldId id="279" r:id="rId26"/>
    <p:sldId id="293" r:id="rId27"/>
    <p:sldId id="290" r:id="rId28"/>
    <p:sldId id="291" r:id="rId29"/>
    <p:sldId id="277" r:id="rId30"/>
    <p:sldId id="282" r:id="rId31"/>
    <p:sldId id="280" r:id="rId32"/>
    <p:sldId id="283" r:id="rId33"/>
    <p:sldId id="284" r:id="rId34"/>
    <p:sldId id="285" r:id="rId35"/>
    <p:sldId id="292" r:id="rId36"/>
    <p:sldId id="286" r:id="rId37"/>
    <p:sldId id="287" r:id="rId3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9FD"/>
    <a:srgbClr val="5CE600"/>
    <a:srgbClr val="A6F173"/>
    <a:srgbClr val="21242C"/>
    <a:srgbClr val="00BFF3"/>
    <a:srgbClr val="95BC47"/>
    <a:srgbClr val="7E8289"/>
    <a:srgbClr val="7A9D34"/>
    <a:srgbClr val="95BC46"/>
    <a:srgbClr val="E76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85155" autoAdjust="0"/>
  </p:normalViewPr>
  <p:slideViewPr>
    <p:cSldViewPr snapToGrid="0">
      <p:cViewPr varScale="1">
        <p:scale>
          <a:sx n="104" d="100"/>
          <a:sy n="104" d="100"/>
        </p:scale>
        <p:origin x="95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26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01BFF-BBF6-4249-9040-C117011E0510}" type="datetimeFigureOut">
              <a:rPr lang="en-US" smtClean="0"/>
              <a:t>5/4/2015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E652-20ED-4052-B773-67B8AF436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62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439DE-809F-4BBB-986B-AF2381D630BC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23FF6-D97B-454A-AA60-6C49A2901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3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23FF6-D97B-454A-AA60-6C49A2901B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6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9" y="1"/>
            <a:ext cx="9141622" cy="51435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8614" y="2736057"/>
            <a:ext cx="8129586" cy="515210"/>
          </a:xfrm>
        </p:spPr>
        <p:txBody>
          <a:bodyPr anchor="ctr"/>
          <a:lstStyle>
            <a:lvl1pPr algn="l">
              <a:defRPr sz="4500" baseline="0">
                <a:latin typeface="+mj-lt"/>
              </a:defRPr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4" y="3297257"/>
            <a:ext cx="8129586" cy="334896"/>
          </a:xfrm>
        </p:spPr>
        <p:txBody>
          <a:bodyPr>
            <a:normAutofit/>
          </a:bodyPr>
          <a:lstStyle>
            <a:lvl1pPr marL="0" indent="0" algn="l">
              <a:buNone/>
              <a:defRPr sz="21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8614" y="3678144"/>
            <a:ext cx="2068116" cy="29289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5CE600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Speaker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38668" y="4887427"/>
            <a:ext cx="2580104" cy="1746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dirty="0" smtClean="0"/>
              <a:t>May 3-5, 2015  |  Boston, Massachusetts USA</a:t>
            </a:r>
            <a:endParaRPr lang="en-US" sz="7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0070" y="766456"/>
            <a:ext cx="1760408" cy="49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01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328614" y="415604"/>
            <a:ext cx="8503920" cy="411480"/>
          </a:xfrm>
          <a:noFill/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    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8613" y="1115170"/>
            <a:ext cx="4120142" cy="3196083"/>
          </a:xfrm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580575" y="1115170"/>
            <a:ext cx="4120142" cy="3196083"/>
          </a:xfrm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23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328614" y="393033"/>
            <a:ext cx="8503920" cy="411480"/>
          </a:xfrm>
          <a:noFill/>
        </p:spPr>
        <p:txBody>
          <a:bodyPr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8613" y="1350169"/>
            <a:ext cx="8503444" cy="2658666"/>
          </a:xfrm>
        </p:spPr>
        <p:txBody>
          <a:bodyPr/>
          <a:lstStyle>
            <a:lvl2pPr marL="137160" indent="137160">
              <a:defRPr/>
            </a:lvl2pPr>
            <a:lvl3pPr marL="274320" indent="137160">
              <a:defRPr/>
            </a:lvl3pPr>
            <a:lvl4pPr marL="411480" indent="137160">
              <a:defRPr/>
            </a:lvl4pPr>
            <a:lvl5pPr marL="548640" indent="13716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07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79" y="1"/>
            <a:ext cx="91416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8615" y="304138"/>
            <a:ext cx="8408192" cy="96387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dirty="0" smtClean="0"/>
              <a:t>CLICK TO EDIT MASTER SLIDE   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615" y="1526651"/>
            <a:ext cx="8408192" cy="310607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slide subtitle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3383" y="4887427"/>
            <a:ext cx="450056" cy="1746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53A7-D5CB-4061-8791-0FEEA70E1B3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79898" y="4662910"/>
            <a:ext cx="1296735" cy="366407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38668" y="4887427"/>
            <a:ext cx="2580104" cy="17460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dirty="0" smtClean="0"/>
              <a:t>May 3-5, 2015  |  Boston, Massachusetts USA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424283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86" r:id="rId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1"/>
          </a:solidFill>
          <a:latin typeface="+mj-lt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137160" indent="137160" algn="l" defTabSz="68580" rtl="0" eaLnBrk="1" latinLnBrk="0" hangingPunct="1">
        <a:lnSpc>
          <a:spcPct val="90000"/>
        </a:lnSpc>
        <a:spcBef>
          <a:spcPts val="750"/>
        </a:spcBef>
        <a:buClr>
          <a:srgbClr val="5CE600"/>
        </a:buClr>
        <a:buSzPct val="80000"/>
        <a:buFont typeface="Arial" panose="020B0604020202020204" pitchFamily="34" charset="0"/>
        <a:buChar char="•"/>
        <a:defRPr sz="27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27432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tabLst>
          <a:tab pos="226314" algn="l"/>
        </a:tabLst>
        <a:defRPr sz="21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41148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54864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685800" indent="137160" algn="l" defTabSz="685800" rtl="0" eaLnBrk="1" latinLnBrk="0" hangingPunct="1">
        <a:lnSpc>
          <a:spcPct val="90000"/>
        </a:lnSpc>
        <a:spcBef>
          <a:spcPts val="375"/>
        </a:spcBef>
        <a:buClr>
          <a:srgbClr val="5CE600"/>
        </a:buClr>
        <a:buSzPct val="8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 cap="all" spc="0" baseline="0">
          <a:solidFill>
            <a:srgbClr val="95BC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crump/XamarinChart" TargetMode="External"/><Relationship Id="rId2" Type="http://schemas.openxmlformats.org/officeDocument/2006/relationships/hyperlink" Target="https://github.com/mbcrump/CordovaCameraApp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bit.ly/next-crump-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14" y="2736057"/>
            <a:ext cx="8129586" cy="5152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 Mobile Apps with Visual Studio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8613" y="3678144"/>
            <a:ext cx="7919459" cy="292894"/>
          </a:xfrm>
        </p:spPr>
        <p:txBody>
          <a:bodyPr/>
          <a:lstStyle/>
          <a:p>
            <a:r>
              <a:rPr lang="en-US" sz="2000" dirty="0" smtClean="0"/>
              <a:t>Michael Crump | @</a:t>
            </a:r>
            <a:r>
              <a:rPr lang="en-US" sz="2000" dirty="0" err="1" smtClean="0"/>
              <a:t>mbcrump</a:t>
            </a:r>
            <a:r>
              <a:rPr lang="en-US" sz="2000" dirty="0" smtClean="0"/>
              <a:t> | michaelcrump.net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0981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Web – Responsive Web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47" y="1032375"/>
            <a:ext cx="4730900" cy="35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1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Web – Responsive Web Design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33" y="926390"/>
            <a:ext cx="6881513" cy="35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48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Web – Responsive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85" y="924106"/>
            <a:ext cx="5080686" cy="3451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88" y="924106"/>
            <a:ext cx="1296630" cy="345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75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Web – Mobile Optimized Web Pages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010" y="1550416"/>
            <a:ext cx="5609524" cy="2657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86" y="3100823"/>
            <a:ext cx="2038095" cy="29523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618842" y="3100823"/>
            <a:ext cx="604168" cy="295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89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Web – Mobile Optimized Web Pages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98" y="1053230"/>
            <a:ext cx="3583952" cy="332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4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 - Pros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28613" y="1350169"/>
            <a:ext cx="8503444" cy="3251092"/>
          </a:xfrm>
        </p:spPr>
        <p:txBody>
          <a:bodyPr>
            <a:normAutofit/>
          </a:bodyPr>
          <a:lstStyle/>
          <a:p>
            <a:r>
              <a:rPr lang="en-US" dirty="0" smtClean="0"/>
              <a:t>Multiple Platforms </a:t>
            </a:r>
          </a:p>
          <a:p>
            <a:r>
              <a:rPr lang="en-US" dirty="0" smtClean="0"/>
              <a:t>Use HTML5, JS, CSS3</a:t>
            </a:r>
          </a:p>
          <a:p>
            <a:r>
              <a:rPr lang="en-US" dirty="0" smtClean="0"/>
              <a:t>Development cost is usually low</a:t>
            </a:r>
          </a:p>
          <a:p>
            <a:r>
              <a:rPr lang="en-US" dirty="0" smtClean="0"/>
              <a:t>You can </a:t>
            </a:r>
            <a:r>
              <a:rPr lang="en-US" dirty="0"/>
              <a:t>reuse your user interface and core </a:t>
            </a:r>
            <a:r>
              <a:rPr lang="en-US" dirty="0" smtClean="0"/>
              <a:t>logic</a:t>
            </a:r>
          </a:p>
          <a:p>
            <a:r>
              <a:rPr lang="en-US" dirty="0" smtClean="0"/>
              <a:t>Store Discoverability</a:t>
            </a:r>
          </a:p>
        </p:txBody>
      </p:sp>
    </p:spTree>
    <p:extLst>
      <p:ext uri="{BB962C8B-B14F-4D97-AF65-F5344CB8AC3E}">
        <p14:creationId xmlns:p14="http://schemas.microsoft.com/office/powerpoint/2010/main" val="2125617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 - Cons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Performance*</a:t>
            </a:r>
          </a:p>
          <a:p>
            <a:r>
              <a:rPr lang="en-US" dirty="0" smtClean="0"/>
              <a:t>Native APIs – what is provided by Cordova and Plug-ins built by the community</a:t>
            </a:r>
          </a:p>
          <a:p>
            <a:r>
              <a:rPr lang="en-US" dirty="0" smtClean="0"/>
              <a:t>Moderate Graphics</a:t>
            </a:r>
          </a:p>
        </p:txBody>
      </p:sp>
    </p:spTree>
    <p:extLst>
      <p:ext uri="{BB962C8B-B14F-4D97-AF65-F5344CB8AC3E}">
        <p14:creationId xmlns:p14="http://schemas.microsoft.com/office/powerpoint/2010/main" val="4160468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Apps w/ Telerik </a:t>
            </a:r>
            <a:r>
              <a:rPr lang="en-US" dirty="0" err="1" smtClean="0"/>
              <a:t>AppBuilder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568" y="1046073"/>
            <a:ext cx="6016011" cy="313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88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Apps w/ Telerik </a:t>
            </a:r>
            <a:r>
              <a:rPr lang="en-US" dirty="0" err="1" smtClean="0"/>
              <a:t>AppBuilder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904" y="907084"/>
            <a:ext cx="2411340" cy="389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20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Apps w/ </a:t>
            </a:r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 err="1" smtClean="0"/>
              <a:t>AppBuilder</a:t>
            </a:r>
            <a:r>
              <a:rPr lang="en-US" dirty="0" smtClean="0"/>
              <a:t> (Built-in Simulator)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25" y="1002181"/>
            <a:ext cx="2698931" cy="3697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440" y="1002181"/>
            <a:ext cx="2698932" cy="36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35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5069" y="2071395"/>
            <a:ext cx="8503444" cy="1688623"/>
          </a:xfrm>
        </p:spPr>
        <p:txBody>
          <a:bodyPr>
            <a:normAutofit/>
          </a:bodyPr>
          <a:lstStyle/>
          <a:p>
            <a:pPr indent="0" algn="ctr">
              <a:buNone/>
            </a:pPr>
            <a:r>
              <a:rPr lang="en-US" sz="3200" dirty="0" smtClean="0"/>
              <a:t>Building Mobile Apps in Visual Studio meant this…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9065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707" y="2414086"/>
            <a:ext cx="8129586" cy="5152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Demo – Hybrid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569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App - Pros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28613" y="1350169"/>
            <a:ext cx="8503444" cy="3251092"/>
          </a:xfrm>
        </p:spPr>
        <p:txBody>
          <a:bodyPr>
            <a:normAutofit/>
          </a:bodyPr>
          <a:lstStyle/>
          <a:p>
            <a:r>
              <a:rPr lang="en-US" dirty="0" smtClean="0"/>
              <a:t>Access to all Native APIs</a:t>
            </a:r>
          </a:p>
          <a:p>
            <a:r>
              <a:rPr lang="en-US" dirty="0" smtClean="0"/>
              <a:t>Advanced Graphics</a:t>
            </a:r>
          </a:p>
          <a:p>
            <a:r>
              <a:rPr lang="en-US" dirty="0" smtClean="0"/>
              <a:t>Speed</a:t>
            </a:r>
          </a:p>
          <a:p>
            <a:r>
              <a:rPr lang="en-US" dirty="0" smtClean="0"/>
              <a:t>App Store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73188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App - Cons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Single Platform </a:t>
            </a:r>
          </a:p>
          <a:p>
            <a:r>
              <a:rPr lang="en-US" dirty="0" smtClean="0"/>
              <a:t>High Development Cost</a:t>
            </a:r>
          </a:p>
        </p:txBody>
      </p:sp>
    </p:spTree>
    <p:extLst>
      <p:ext uri="{BB962C8B-B14F-4D97-AF65-F5344CB8AC3E}">
        <p14:creationId xmlns:p14="http://schemas.microsoft.com/office/powerpoint/2010/main" val="3709937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Apps supported by Microsoft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72" y="948515"/>
            <a:ext cx="6052264" cy="353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22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Apps – Universal App Platform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80" y="878404"/>
            <a:ext cx="5942588" cy="365919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273427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Apps supported by Microsoft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25" y="854240"/>
            <a:ext cx="2497037" cy="38487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601" y="1321689"/>
            <a:ext cx="2795684" cy="291381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211297" y="2778595"/>
            <a:ext cx="604168" cy="295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51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80" y="1099127"/>
            <a:ext cx="6803500" cy="29648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4054764" cy="1099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44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Cross-Platform Native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indent="0" algn="ctr">
              <a:buNone/>
            </a:pPr>
            <a:r>
              <a:rPr lang="en-US" i="1" dirty="0" smtClean="0"/>
              <a:t>Write in one language and it translates your code into apps that run across platforms.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37429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(nativescript.org)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66" y="1152525"/>
            <a:ext cx="7465015" cy="285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93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Apps with </a:t>
            </a:r>
            <a:r>
              <a:rPr lang="en-US" dirty="0" err="1" smtClean="0"/>
              <a:t>NativeScript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391" y="980237"/>
            <a:ext cx="5740661" cy="350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62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90" y="585741"/>
            <a:ext cx="8120718" cy="373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09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99" y="913327"/>
            <a:ext cx="5332349" cy="366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60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Apps with </a:t>
            </a:r>
            <a:r>
              <a:rPr lang="en-US" dirty="0" err="1" smtClean="0"/>
              <a:t>Xamarin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95" y="916144"/>
            <a:ext cx="6233357" cy="366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50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Apps with </a:t>
            </a:r>
            <a:r>
              <a:rPr lang="en-US" dirty="0" err="1" smtClean="0"/>
              <a:t>Xamarin</a:t>
            </a:r>
            <a:r>
              <a:rPr lang="en-US" dirty="0" smtClean="0"/>
              <a:t> - iOS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146" y="988891"/>
            <a:ext cx="5888855" cy="357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30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Apps with </a:t>
            </a:r>
            <a:r>
              <a:rPr lang="en-US" dirty="0" err="1" smtClean="0"/>
              <a:t>Xamarin</a:t>
            </a:r>
            <a:r>
              <a:rPr lang="en-US" dirty="0" smtClean="0"/>
              <a:t> - Android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080" y="906977"/>
            <a:ext cx="5940987" cy="360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18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Apps with </a:t>
            </a:r>
            <a:r>
              <a:rPr lang="en-US" dirty="0" err="1" smtClean="0"/>
              <a:t>Xamarin</a:t>
            </a:r>
            <a:r>
              <a:rPr lang="en-US" dirty="0" smtClean="0"/>
              <a:t> - Android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80" y="804513"/>
            <a:ext cx="5190187" cy="402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12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707" y="2414086"/>
            <a:ext cx="8129586" cy="5152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Demo – </a:t>
            </a:r>
            <a:r>
              <a:rPr lang="en-US" dirty="0" err="1" smtClean="0"/>
              <a:t>Xamarin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50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you trying to accomplish? </a:t>
            </a:r>
          </a:p>
          <a:p>
            <a:pPr lvl="2"/>
            <a:r>
              <a:rPr lang="en-US" dirty="0">
                <a:ea typeface="Open Sans Light" panose="020B0306030504020204" pitchFamily="34" charset="0"/>
                <a:cs typeface="Open Sans Light" panose="020B0306030504020204" pitchFamily="34" charset="0"/>
              </a:rPr>
              <a:t>Do you need a high performing app? </a:t>
            </a:r>
          </a:p>
          <a:p>
            <a:pPr lvl="2"/>
            <a:r>
              <a:rPr lang="en-US" dirty="0">
                <a:ea typeface="Open Sans Light" panose="020B0306030504020204" pitchFamily="34" charset="0"/>
                <a:cs typeface="Open Sans Light" panose="020B0306030504020204" pitchFamily="34" charset="0"/>
              </a:rPr>
              <a:t>Do you need store discoverability? </a:t>
            </a:r>
          </a:p>
          <a:p>
            <a:pPr lvl="2"/>
            <a:r>
              <a:rPr lang="en-US" dirty="0">
                <a:ea typeface="Open Sans Light" panose="020B0306030504020204" pitchFamily="34" charset="0"/>
                <a:cs typeface="Open Sans Light" panose="020B0306030504020204" pitchFamily="34" charset="0"/>
              </a:rPr>
              <a:t>These are just a few questions that your team should discuss before moving forward. </a:t>
            </a:r>
          </a:p>
          <a:p>
            <a:r>
              <a:rPr lang="en-US" dirty="0" smtClean="0"/>
              <a:t>Choose the right technology for your team. </a:t>
            </a:r>
          </a:p>
          <a:p>
            <a:pPr lvl="2"/>
            <a:r>
              <a:rPr lang="en-US" dirty="0" smtClean="0"/>
              <a:t>Strong web teams can jump straight into Mobile Web, Hybrid or </a:t>
            </a:r>
            <a:r>
              <a:rPr lang="en-US" dirty="0" err="1" smtClean="0"/>
              <a:t>NativeScript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C# Skillset can be reused by </a:t>
            </a:r>
            <a:r>
              <a:rPr lang="en-US" dirty="0" err="1" smtClean="0"/>
              <a:t>Xamarin</a:t>
            </a:r>
            <a:r>
              <a:rPr lang="en-US" dirty="0" smtClean="0"/>
              <a:t> or MS based apps. </a:t>
            </a:r>
          </a:p>
        </p:txBody>
      </p:sp>
    </p:spTree>
    <p:extLst>
      <p:ext uri="{BB962C8B-B14F-4D97-AF65-F5344CB8AC3E}">
        <p14:creationId xmlns:p14="http://schemas.microsoft.com/office/powerpoint/2010/main" val="3202793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 Q&amp;A Time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8614" y="1777782"/>
            <a:ext cx="842755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Slides/Code</a:t>
            </a:r>
            <a:r>
              <a:rPr lang="en-US" sz="2800" dirty="0"/>
              <a:t>: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github.com/mbcrump/CordovaCameraApp</a:t>
            </a:r>
            <a:endParaRPr lang="en-US" sz="2800" dirty="0" smtClean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github.com/mbcrump/XamarinChart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Session </a:t>
            </a:r>
            <a:r>
              <a:rPr lang="en-US" sz="2800" dirty="0" smtClean="0"/>
              <a:t>Survey:</a:t>
            </a:r>
            <a:br>
              <a:rPr lang="en-US" sz="2800" dirty="0" smtClean="0"/>
            </a:br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</a:t>
            </a:r>
            <a:r>
              <a:rPr lang="en-US" sz="2800" dirty="0" smtClean="0">
                <a:hlinkClick r:id="rId4"/>
              </a:rPr>
              <a:t>bit.ly/next-crump-2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4417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About the Other Major Players?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022850" y="1164347"/>
            <a:ext cx="4121150" cy="3005005"/>
          </a:xfrm>
          <a:prstGeom prst="rect">
            <a:avLst/>
          </a:prstGeom>
        </p:spPr>
      </p:pic>
      <p:pic>
        <p:nvPicPr>
          <p:cNvPr id="1026" name="Picture 2" descr="http://search.gigaom.com/wp-content/uploads/sites/3/2012/06/i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01" y="1330902"/>
            <a:ext cx="28956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olphinradio.org/wp-content/uploads/2014/07/BlackBerry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901" y="1639454"/>
            <a:ext cx="2221346" cy="222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77672" y="3614966"/>
            <a:ext cx="1838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Just Kidding!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5337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624" y="648703"/>
            <a:ext cx="6468188" cy="363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58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Leads us to Several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are my </a:t>
            </a:r>
            <a:r>
              <a:rPr lang="en-US" i="1" dirty="0" smtClean="0"/>
              <a:t>best</a:t>
            </a:r>
            <a:r>
              <a:rPr lang="en-US" dirty="0" smtClean="0"/>
              <a:t> options for developing mobile apps using Visual Studio? </a:t>
            </a:r>
          </a:p>
          <a:p>
            <a:r>
              <a:rPr lang="en-US" dirty="0" smtClean="0"/>
              <a:t>Can I develop for iOS </a:t>
            </a:r>
            <a:r>
              <a:rPr lang="en-US" i="1" dirty="0" smtClean="0"/>
              <a:t>without</a:t>
            </a:r>
            <a:r>
              <a:rPr lang="en-US" dirty="0" smtClean="0"/>
              <a:t> a Mac?</a:t>
            </a:r>
          </a:p>
          <a:p>
            <a:r>
              <a:rPr lang="en-US" dirty="0" smtClean="0"/>
              <a:t>How can I develop for iOS or Android </a:t>
            </a:r>
            <a:r>
              <a:rPr lang="en-US" i="1" dirty="0" smtClean="0"/>
              <a:t>without</a:t>
            </a:r>
            <a:r>
              <a:rPr lang="en-US" dirty="0" smtClean="0"/>
              <a:t> learning Objective-C, Swift or Java?</a:t>
            </a:r>
          </a:p>
          <a:p>
            <a:r>
              <a:rPr lang="en-US" dirty="0" smtClean="0"/>
              <a:t>How can I develop for all three using Visual Studio?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82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Leads us to Several 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Mobile Web</a:t>
            </a:r>
          </a:p>
          <a:p>
            <a:r>
              <a:rPr lang="en-US" dirty="0" smtClean="0"/>
              <a:t>Hybrid Apps</a:t>
            </a:r>
          </a:p>
          <a:p>
            <a:r>
              <a:rPr lang="en-US" dirty="0" smtClean="0"/>
              <a:t>Native Apps</a:t>
            </a:r>
          </a:p>
          <a:p>
            <a:r>
              <a:rPr lang="en-US" dirty="0" smtClean="0"/>
              <a:t>Cross-Platform Native Apps</a:t>
            </a:r>
            <a:endParaRPr lang="en-US" dirty="0"/>
          </a:p>
        </p:txBody>
      </p:sp>
      <p:pic>
        <p:nvPicPr>
          <p:cNvPr id="8194" name="Picture 2" descr="http://s3.amazonaws.com/rapgenius/1365193232_Guy-with-Question-Mark-over-his-headFotolia_102829_X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1112639"/>
            <a:ext cx="346710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591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Web - Pros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28613" y="1350169"/>
            <a:ext cx="8503444" cy="3251092"/>
          </a:xfrm>
        </p:spPr>
        <p:txBody>
          <a:bodyPr>
            <a:normAutofit/>
          </a:bodyPr>
          <a:lstStyle/>
          <a:p>
            <a:r>
              <a:rPr lang="en-US" dirty="0" smtClean="0"/>
              <a:t>Multiple Platforms – even BlackBerry!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Use HTML5, JS, CSS3</a:t>
            </a:r>
          </a:p>
          <a:p>
            <a:r>
              <a:rPr lang="en-US" dirty="0" smtClean="0"/>
              <a:t>Development cost is usually low</a:t>
            </a:r>
          </a:p>
          <a:p>
            <a:r>
              <a:rPr lang="en-US" dirty="0" smtClean="0"/>
              <a:t>You can reuse your user interface and core logic</a:t>
            </a:r>
          </a:p>
          <a:p>
            <a:r>
              <a:rPr lang="en-US" dirty="0" smtClean="0"/>
              <a:t>You don’t have to get approval from any app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31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Web - Cons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Limited APIs</a:t>
            </a:r>
          </a:p>
          <a:p>
            <a:r>
              <a:rPr lang="en-US" dirty="0" smtClean="0"/>
              <a:t>Limited Graphics</a:t>
            </a:r>
          </a:p>
          <a:p>
            <a:r>
              <a:rPr lang="en-US" dirty="0" smtClean="0"/>
              <a:t>Limited to the Capabilities of the Mobile Browser</a:t>
            </a:r>
          </a:p>
          <a:p>
            <a:r>
              <a:rPr lang="en-US" dirty="0" smtClean="0"/>
              <a:t>No Store Discoverability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79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">
  <a:themeElements>
    <a:clrScheme name="Telerik 3.0 New Brand">
      <a:dk1>
        <a:srgbClr val="2A2D33"/>
      </a:dk1>
      <a:lt1>
        <a:srgbClr val="FFFFFF"/>
      </a:lt1>
      <a:dk2>
        <a:srgbClr val="384361"/>
      </a:dk2>
      <a:lt2>
        <a:srgbClr val="E1E5EA"/>
      </a:lt2>
      <a:accent1>
        <a:srgbClr val="E73039"/>
      </a:accent1>
      <a:accent2>
        <a:srgbClr val="FF8800"/>
      </a:accent2>
      <a:accent3>
        <a:srgbClr val="FFD73F"/>
      </a:accent3>
      <a:accent4>
        <a:srgbClr val="5DC62E"/>
      </a:accent4>
      <a:accent5>
        <a:srgbClr val="009B55"/>
      </a:accent5>
      <a:accent6>
        <a:srgbClr val="3CD5ED"/>
      </a:accent6>
      <a:hlink>
        <a:srgbClr val="0099CC"/>
      </a:hlink>
      <a:folHlink>
        <a:srgbClr val="9149B6"/>
      </a:folHlink>
    </a:clrScheme>
    <a:fontScheme name="Telerik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GlobalGathering" id="{7E85FF9B-8877-49BD-BF1B-DBAE84329A25}" vid="{14ED4DDA-1649-4FE2-8BAA-9DDDE833FA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10630</TotalTime>
  <Words>450</Words>
  <Application>Microsoft Office PowerPoint</Application>
  <PresentationFormat>On-screen Show (16:9)</PresentationFormat>
  <Paragraphs>80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Lato</vt:lpstr>
      <vt:lpstr>Lato Black</vt:lpstr>
      <vt:lpstr>Open Sans</vt:lpstr>
      <vt:lpstr>Open Sans Light</vt:lpstr>
      <vt:lpstr>Wingdings</vt:lpstr>
      <vt:lpstr>Telerik</vt:lpstr>
      <vt:lpstr>Building Mobile Apps with Visual Studio</vt:lpstr>
      <vt:lpstr>PowerPoint Presentation</vt:lpstr>
      <vt:lpstr>PowerPoint Presentation</vt:lpstr>
      <vt:lpstr>But What About the Other Major Players? </vt:lpstr>
      <vt:lpstr>PowerPoint Presentation</vt:lpstr>
      <vt:lpstr>This Leads us to Several Questions</vt:lpstr>
      <vt:lpstr>This Leads us to Several Options</vt:lpstr>
      <vt:lpstr>Mobile Web - Pros</vt:lpstr>
      <vt:lpstr>Mobile Web - Cons</vt:lpstr>
      <vt:lpstr>Mobile Web – Responsive Web Design</vt:lpstr>
      <vt:lpstr>Mobile Web – Responsive Web Design</vt:lpstr>
      <vt:lpstr>Mobile Web – Responsive Design</vt:lpstr>
      <vt:lpstr>Mobile Web – Mobile Optimized Web Pages</vt:lpstr>
      <vt:lpstr>Mobile Web – Mobile Optimized Web Pages</vt:lpstr>
      <vt:lpstr>Hybrid App - Pros</vt:lpstr>
      <vt:lpstr>Hybrid App - Cons</vt:lpstr>
      <vt:lpstr>Hybrid Apps w/ Telerik AppBuilder</vt:lpstr>
      <vt:lpstr>Hybrid Apps w/ Telerik AppBuilder</vt:lpstr>
      <vt:lpstr>Hybrid Apps w/ Telerik AppBuilder (Built-in Simulator)</vt:lpstr>
      <vt:lpstr>Demo – Hybrid</vt:lpstr>
      <vt:lpstr>Native App - Pros</vt:lpstr>
      <vt:lpstr>Native App - Cons</vt:lpstr>
      <vt:lpstr>Native Apps supported by Microsoft</vt:lpstr>
      <vt:lpstr>Native Apps – Universal App Platform</vt:lpstr>
      <vt:lpstr>Native Apps supported by Microsoft</vt:lpstr>
      <vt:lpstr>PowerPoint Presentation</vt:lpstr>
      <vt:lpstr>Cross-Platform Native Apps</vt:lpstr>
      <vt:lpstr>NativeScript (nativescript.org)</vt:lpstr>
      <vt:lpstr>Native Apps with NativeScript</vt:lpstr>
      <vt:lpstr>NativeScript</vt:lpstr>
      <vt:lpstr>Native Apps with Xamarin</vt:lpstr>
      <vt:lpstr>Native Apps with Xamarin - iOS</vt:lpstr>
      <vt:lpstr>Native Apps with Xamarin - Android</vt:lpstr>
      <vt:lpstr>Native Apps with Xamarin - Android</vt:lpstr>
      <vt:lpstr>Demo – Xamarin</vt:lpstr>
      <vt:lpstr>Wrap-Up</vt:lpstr>
      <vt:lpstr>Thanks! Q&amp;A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Polya Vassileva</dc:creator>
  <cp:lastModifiedBy>Michael Crump</cp:lastModifiedBy>
  <cp:revision>188</cp:revision>
  <dcterms:created xsi:type="dcterms:W3CDTF">2013-04-11T08:37:24Z</dcterms:created>
  <dcterms:modified xsi:type="dcterms:W3CDTF">2015-05-04T17:52:53Z</dcterms:modified>
</cp:coreProperties>
</file>