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60" r:id="rId4"/>
    <p:sldId id="341" r:id="rId5"/>
    <p:sldId id="333" r:id="rId6"/>
    <p:sldId id="301" r:id="rId7"/>
    <p:sldId id="259" r:id="rId8"/>
    <p:sldId id="298" r:id="rId9"/>
    <p:sldId id="289" r:id="rId10"/>
    <p:sldId id="290" r:id="rId11"/>
    <p:sldId id="332" r:id="rId12"/>
    <p:sldId id="334" r:id="rId13"/>
    <p:sldId id="299" r:id="rId14"/>
    <p:sldId id="300" r:id="rId15"/>
    <p:sldId id="291" r:id="rId16"/>
    <p:sldId id="293" r:id="rId17"/>
    <p:sldId id="294" r:id="rId18"/>
    <p:sldId id="296" r:id="rId19"/>
    <p:sldId id="295" r:id="rId20"/>
    <p:sldId id="297" r:id="rId21"/>
    <p:sldId id="335" r:id="rId22"/>
    <p:sldId id="302" r:id="rId23"/>
    <p:sldId id="308" r:id="rId24"/>
    <p:sldId id="311" r:id="rId25"/>
    <p:sldId id="309" r:id="rId26"/>
    <p:sldId id="336" r:id="rId27"/>
    <p:sldId id="303" r:id="rId28"/>
    <p:sldId id="312" r:id="rId29"/>
    <p:sldId id="342" r:id="rId30"/>
    <p:sldId id="337" r:id="rId31"/>
    <p:sldId id="292" r:id="rId32"/>
    <p:sldId id="313" r:id="rId33"/>
    <p:sldId id="316" r:id="rId34"/>
    <p:sldId id="314" r:id="rId35"/>
    <p:sldId id="315" r:id="rId36"/>
    <p:sldId id="324" r:id="rId37"/>
    <p:sldId id="323" r:id="rId38"/>
    <p:sldId id="318" r:id="rId39"/>
    <p:sldId id="319" r:id="rId40"/>
    <p:sldId id="320" r:id="rId41"/>
    <p:sldId id="322" r:id="rId42"/>
    <p:sldId id="338" r:id="rId43"/>
    <p:sldId id="326" r:id="rId44"/>
    <p:sldId id="329" r:id="rId45"/>
    <p:sldId id="328" r:id="rId46"/>
    <p:sldId id="327" r:id="rId47"/>
    <p:sldId id="330" r:id="rId48"/>
    <p:sldId id="331" r:id="rId49"/>
    <p:sldId id="345" r:id="rId50"/>
    <p:sldId id="339" r:id="rId51"/>
    <p:sldId id="340" r:id="rId52"/>
    <p:sldId id="344" r:id="rId53"/>
    <p:sldId id="343" r:id="rId54"/>
    <p:sldId id="288" r:id="rId5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00"/>
    <a:srgbClr val="3C59FD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1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534B-B8DE-4E7E-A2F1-BC0561B679E9}" type="datetimeFigureOut">
              <a:rPr lang="en-CA" smtClean="0"/>
              <a:t>2015-05-04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322B8-773A-4A4C-8DF4-282BF10CB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28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83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hyperlink" Target="http://sharepoint.microsoft.com/en-us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3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81" name="Rectangle 28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" y="3452814"/>
            <a:ext cx="8610600" cy="426244"/>
          </a:xfrm>
        </p:spPr>
        <p:txBody>
          <a:bodyPr tIns="45720" bIns="45720"/>
          <a:lstStyle>
            <a:lvl1pPr>
              <a:defRPr sz="2000" b="1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9182" name="Rectangle 28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" y="3936207"/>
            <a:ext cx="5943600" cy="685800"/>
          </a:xfrm>
        </p:spPr>
        <p:txBody>
          <a:bodyPr/>
          <a:lstStyle>
            <a:lvl1pPr marL="0" indent="0">
              <a:lnSpc>
                <a:spcPts val="1700"/>
              </a:lnSpc>
              <a:spcBef>
                <a:spcPct val="10000"/>
              </a:spcBef>
              <a:buFontTx/>
              <a:buNone/>
              <a:defRPr sz="1600" b="1">
                <a:solidFill>
                  <a:srgbClr val="292929"/>
                </a:solidFill>
                <a:latin typeface="Arial" charset="0"/>
              </a:defRPr>
            </a:lvl1pPr>
          </a:lstStyle>
          <a:p>
            <a:r>
              <a:rPr lang="en-US" dirty="0" smtClean="0"/>
              <a:t>Speaker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5" name="Picture 2" descr="http://media.expedia.com/media/content/expcorp/graphics/LOGOS/3428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86300"/>
            <a:ext cx="1447800" cy="364332"/>
          </a:xfrm>
          <a:prstGeom prst="rect">
            <a:avLst/>
          </a:prstGeom>
          <a:noFill/>
        </p:spPr>
      </p:pic>
      <p:pic>
        <p:nvPicPr>
          <p:cNvPr id="3074" name="Picture 2" descr="SharePoint 2010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" y="-102393"/>
            <a:ext cx="9525" cy="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arePoint 2010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8" y="11911"/>
            <a:ext cx="9525" cy="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41" y="1085851"/>
            <a:ext cx="6677025" cy="135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47267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10600" cy="36004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56ABB-99F7-4D04-BDC4-054BB97B8E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55026" y="4708923"/>
            <a:ext cx="484187" cy="205978"/>
          </a:xfrm>
        </p:spPr>
        <p:txBody>
          <a:bodyPr/>
          <a:lstStyle>
            <a:lvl1pPr>
              <a:defRPr/>
            </a:lvl1pPr>
          </a:lstStyle>
          <a:p>
            <a:fld id="{F0204AB6-D633-41D1-841C-2F3862C86C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4724400" cy="1200150"/>
          </a:xfrm>
        </p:spPr>
        <p:txBody>
          <a:bodyPr wrap="square">
            <a:noAutofit/>
          </a:bodyPr>
          <a:lstStyle>
            <a:lvl1pPr algn="l"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41" y="1085851"/>
            <a:ext cx="6677025" cy="135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4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02" name="AutoShape 30"/>
          <p:cNvSpPr>
            <a:spLocks noChangeArrowheads="1"/>
          </p:cNvSpPr>
          <p:nvPr/>
        </p:nvSpPr>
        <p:spPr bwMode="ltGray">
          <a:xfrm rot="10800000">
            <a:off x="0" y="6"/>
            <a:ext cx="9144000" cy="548879"/>
          </a:xfrm>
          <a:prstGeom prst="flowChartManualInput">
            <a:avLst/>
          </a:prstGeom>
          <a:noFill/>
          <a:ln w="9525" cap="rnd">
            <a:solidFill>
              <a:srgbClr val="336699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CA" sz="2400">
              <a:solidFill>
                <a:srgbClr val="000000"/>
              </a:solidFill>
              <a:latin typeface="Futura Lt" pitchFamily="34" charset="0"/>
            </a:endParaRPr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ltGray">
          <a:xfrm rot="10800000">
            <a:off x="0" y="0"/>
            <a:ext cx="9144000" cy="514350"/>
          </a:xfrm>
          <a:prstGeom prst="flowChartManualInpu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CA" sz="2400">
              <a:solidFill>
                <a:srgbClr val="000000"/>
              </a:solidFill>
              <a:latin typeface="Futura Lt" pitchFamily="34" charset="0"/>
            </a:endParaRP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11921"/>
            <a:ext cx="7391400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Titre de la page / Page </a:t>
            </a:r>
            <a:r>
              <a:rPr lang="fr-CA" dirty="0" err="1" smtClean="0"/>
              <a:t>title</a:t>
            </a:r>
            <a:endParaRPr lang="fr-CA" dirty="0" smtClean="0"/>
          </a:p>
        </p:txBody>
      </p:sp>
      <p:sp>
        <p:nvSpPr>
          <p:cNvPr id="2078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42950"/>
            <a:ext cx="861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First </a:t>
            </a:r>
            <a:r>
              <a:rPr lang="fr-CA" dirty="0" err="1" smtClean="0"/>
              <a:t>level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 smtClean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4979195"/>
            <a:ext cx="381000" cy="1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900">
                <a:latin typeface="Futura Bk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EBD26B0-4FDF-43FD-8457-A28ADD1C60D6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media.expedia.com/media/content/expcorp/graphics/LOGOS/3428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686300"/>
            <a:ext cx="1447800" cy="364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41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FFC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99CC33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Blip>
          <a:blip r:embed="rId6"/>
        </a:buBlip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Blip>
          <a:blip r:embed="rId7"/>
        </a:buBlip>
        <a:defRPr>
          <a:solidFill>
            <a:srgbClr val="336699"/>
          </a:solidFill>
          <a:latin typeface="+mn-lt"/>
        </a:defRPr>
      </a:lvl2pPr>
      <a:lvl3pPr marL="914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Blip>
          <a:blip r:embed="rId8"/>
        </a:buBlip>
        <a:defRPr sz="1600">
          <a:solidFill>
            <a:srgbClr val="336699"/>
          </a:solidFill>
          <a:latin typeface="+mn-lt"/>
        </a:defRPr>
      </a:lvl3pPr>
      <a:lvl4pPr marL="12573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Font typeface="Arial" charset="0"/>
        <a:buBlip>
          <a:blip r:embed="rId9"/>
        </a:buBlip>
        <a:defRPr sz="1400">
          <a:solidFill>
            <a:srgbClr val="336699"/>
          </a:solidFill>
          <a:latin typeface="+mn-lt"/>
        </a:defRPr>
      </a:lvl4pPr>
      <a:lvl5pPr marL="16002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Blip>
          <a:blip r:embed="rId10"/>
        </a:buBlip>
        <a:defRPr sz="1200">
          <a:solidFill>
            <a:srgbClr val="336699"/>
          </a:solidFill>
          <a:latin typeface="+mn-lt"/>
        </a:defRPr>
      </a:lvl5pPr>
      <a:lvl6pPr marL="20574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Blip>
          <a:blip r:embed="rId10"/>
        </a:buBlip>
        <a:defRPr sz="1200">
          <a:solidFill>
            <a:srgbClr val="336699"/>
          </a:solidFill>
          <a:latin typeface="+mn-lt"/>
        </a:defRPr>
      </a:lvl6pPr>
      <a:lvl7pPr marL="25146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Blip>
          <a:blip r:embed="rId10"/>
        </a:buBlip>
        <a:defRPr sz="1200">
          <a:solidFill>
            <a:srgbClr val="336699"/>
          </a:solidFill>
          <a:latin typeface="+mn-lt"/>
        </a:defRPr>
      </a:lvl7pPr>
      <a:lvl8pPr marL="29718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Blip>
          <a:blip r:embed="rId10"/>
        </a:buBlip>
        <a:defRPr sz="1200">
          <a:solidFill>
            <a:srgbClr val="336699"/>
          </a:solidFill>
          <a:latin typeface="+mn-lt"/>
        </a:defRPr>
      </a:lvl8pPr>
      <a:lvl9pPr marL="3429000" indent="-228600" algn="l" rtl="0" eaLnBrk="1" fontAlgn="base" hangingPunct="1">
        <a:lnSpc>
          <a:spcPct val="90000"/>
        </a:lnSpc>
        <a:spcBef>
          <a:spcPct val="10000"/>
        </a:spcBef>
        <a:spcAft>
          <a:spcPct val="10000"/>
        </a:spcAft>
        <a:buClr>
          <a:srgbClr val="003366"/>
        </a:buClr>
        <a:buBlip>
          <a:blip r:embed="rId10"/>
        </a:buBlip>
        <a:defRPr sz="1200">
          <a:solidFill>
            <a:srgbClr val="3366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vp" TargetMode="External"/><Relationship Id="rId7" Type="http://schemas.openxmlformats.org/officeDocument/2006/relationships/hyperlink" Target="http://slideshare.net/emuster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musters@infusion.com" TargetMode="Externa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docs.telerik.com/kendo-ui/install/cdn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ext-musters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demos.telerik.com/kendo-ui/grid/index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share.net/emusters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.com/o365" TargetMode="External"/><Relationship Id="rId2" Type="http://schemas.openxmlformats.org/officeDocument/2006/relationships/hyperlink" Target="http://dev.office.com/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next-musters" TargetMode="External"/><Relationship Id="rId3" Type="http://schemas.openxmlformats.org/officeDocument/2006/relationships/hyperlink" Target="http://www.microsoft.com/mvp" TargetMode="External"/><Relationship Id="rId7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emusters@infusion.com" TargetMode="Externa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Kendo UI in Office 365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And/Or</a:t>
            </a:r>
            <a:r>
              <a:rPr lang="en-US" dirty="0" smtClean="0"/>
              <a:t> SharePoint 2013 On Premise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3634604"/>
            <a:ext cx="3185917" cy="292894"/>
          </a:xfrm>
        </p:spPr>
        <p:txBody>
          <a:bodyPr/>
          <a:lstStyle/>
          <a:p>
            <a:r>
              <a:rPr lang="en-US" sz="1400" dirty="0" smtClean="0"/>
              <a:t>Ed Musters, SharePoint MVP, Infusion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31" y="157454"/>
            <a:ext cx="1905000" cy="1905000"/>
          </a:xfrm>
          <a:prstGeom prst="rect">
            <a:avLst/>
          </a:prstGeom>
        </p:spPr>
      </p:pic>
      <p:pic>
        <p:nvPicPr>
          <p:cNvPr id="6" name="Picture 5" descr="Description: cid:image001.gif@01C6E229.3A0D1430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8" y="4305992"/>
            <a:ext cx="903460" cy="3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01" y="4303564"/>
            <a:ext cx="728597" cy="366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249" y="3826345"/>
            <a:ext cx="300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>
                <a:hlinkClick r:id="rId6"/>
              </a:rPr>
              <a:t>emusters@infusion.com</a:t>
            </a:r>
            <a:endParaRPr lang="nl-NL" sz="1200" dirty="0"/>
          </a:p>
          <a:p>
            <a:r>
              <a:rPr lang="nl-NL" sz="1200" dirty="0"/>
              <a:t>@TechEdToronto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6468" y="4310578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600" dirty="0" smtClean="0"/>
              <a:t>Slides available </a:t>
            </a:r>
            <a:r>
              <a:rPr lang="en-CA" sz="1600" i="1" dirty="0" smtClean="0"/>
              <a:t>now</a:t>
            </a:r>
            <a:r>
              <a:rPr lang="en-CA" sz="1600" dirty="0" smtClean="0"/>
              <a:t> at:</a:t>
            </a:r>
          </a:p>
          <a:p>
            <a:pPr lvl="1"/>
            <a:r>
              <a:rPr lang="en-CA" sz="1600" dirty="0" smtClean="0">
                <a:hlinkClick r:id="rId7"/>
              </a:rPr>
              <a:t>http</a:t>
            </a:r>
            <a:r>
              <a:rPr lang="en-CA" sz="1600" dirty="0">
                <a:hlinkClick r:id="rId7"/>
              </a:rPr>
              <a:t>://</a:t>
            </a:r>
            <a:r>
              <a:rPr lang="en-CA" sz="1600" dirty="0" smtClean="0">
                <a:hlinkClick r:id="rId7"/>
              </a:rPr>
              <a:t>slideshare.net/emusters</a:t>
            </a:r>
            <a:r>
              <a:rPr lang="en-CA" sz="1600" dirty="0" smtClean="0"/>
              <a:t> 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Kendo UI in SharePoint?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SharePoint is great for browser based customizations, SharePoint designer customizations, and easy no code solutions with Visual Studio</a:t>
            </a:r>
          </a:p>
          <a:p>
            <a:r>
              <a:rPr lang="en-CA" dirty="0" smtClean="0"/>
              <a:t>Creating great user experiences (UI) in SharePoint, however, is not so easy!</a:t>
            </a:r>
          </a:p>
          <a:p>
            <a:r>
              <a:rPr lang="en-CA" dirty="0" smtClean="0"/>
              <a:t>Presenting…  Kendo UI in SharePoint!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05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>
                <a:solidFill>
                  <a:srgbClr val="5CE600"/>
                </a:solidFill>
              </a:rPr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SP2013 Declarative </a:t>
            </a:r>
            <a:r>
              <a:rPr lang="en-CA" dirty="0" err="1" smtClean="0"/>
              <a:t>SandBox</a:t>
            </a:r>
            <a:r>
              <a:rPr lang="en-CA" dirty="0" smtClean="0"/>
              <a:t>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solution deployment file, with extension of WSP</a:t>
            </a:r>
          </a:p>
          <a:p>
            <a:pPr lvl="1"/>
            <a:r>
              <a:rPr lang="en-CA" dirty="0" smtClean="0"/>
              <a:t>Deploy your SharePoint customizations</a:t>
            </a:r>
          </a:p>
          <a:p>
            <a:pPr lvl="1"/>
            <a:r>
              <a:rPr lang="en-CA" dirty="0" smtClean="0"/>
              <a:t>Contains features with elements that (primarily) provisions files to the site collection (e.g. JS and CSS)</a:t>
            </a:r>
          </a:p>
          <a:p>
            <a:pPr lvl="1"/>
            <a:r>
              <a:rPr lang="en-CA" dirty="0" smtClean="0"/>
              <a:t>Provision schema (site columns, content types, lists) and more!</a:t>
            </a:r>
          </a:p>
          <a:p>
            <a:pPr lvl="1"/>
            <a:r>
              <a:rPr lang="en-CA" dirty="0" smtClean="0"/>
              <a:t>All done through “declarative” XML, no compiled C# code!</a:t>
            </a:r>
          </a:p>
          <a:p>
            <a:pPr lvl="1"/>
            <a:r>
              <a:rPr lang="en-CA" dirty="0" smtClean="0"/>
              <a:t>Features scoped only to one specific site collection</a:t>
            </a:r>
          </a:p>
          <a:p>
            <a:pPr lvl="1"/>
            <a:r>
              <a:rPr lang="en-CA" dirty="0" smtClean="0"/>
              <a:t>Compatible for Office 365 and On Premise</a:t>
            </a:r>
          </a:p>
        </p:txBody>
      </p:sp>
    </p:spTree>
    <p:extLst>
      <p:ext uri="{BB962C8B-B14F-4D97-AF65-F5344CB8AC3E}">
        <p14:creationId xmlns:p14="http://schemas.microsoft.com/office/powerpoint/2010/main" val="5723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we going to deploy?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Kendo UI Solution for Office 365</a:t>
            </a:r>
          </a:p>
          <a:p>
            <a:pPr lvl="1"/>
            <a:r>
              <a:rPr lang="en-CA" dirty="0" smtClean="0"/>
              <a:t>Deploy Kendo UI JS and Styles to site collection</a:t>
            </a:r>
          </a:p>
          <a:p>
            <a:pPr lvl="1"/>
            <a:r>
              <a:rPr lang="en-CA" dirty="0" smtClean="0"/>
              <a:t>Provision custom schema – site column, content type, and list – to store “Telerik Contacts”</a:t>
            </a:r>
          </a:p>
          <a:p>
            <a:pPr lvl="1"/>
            <a:r>
              <a:rPr lang="en-CA" dirty="0" smtClean="0"/>
              <a:t>Reference Telerik JS and CSS files globally through “custom actions”</a:t>
            </a:r>
          </a:p>
          <a:p>
            <a:pPr lvl="1"/>
            <a:r>
              <a:rPr lang="en-CA" dirty="0" smtClean="0"/>
              <a:t>Create a page and configure it with Kendo UI script samples that will read SharePoint data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3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– VS SharePoint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5" y="1187152"/>
            <a:ext cx="4382464" cy="3030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33" y="1343607"/>
            <a:ext cx="3611367" cy="25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– VS SharePoint Tools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27" y="3224747"/>
            <a:ext cx="1672224" cy="8764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1" y="1181876"/>
            <a:ext cx="2731413" cy="360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963" y="1268017"/>
            <a:ext cx="4535061" cy="18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(WSP) Contains 3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11" y="1420904"/>
            <a:ext cx="7425165" cy="31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Feature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0" y="1082350"/>
            <a:ext cx="4715055" cy="37956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429" y="2641466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is uploaded to Solution Gallery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Don’t worry, </a:t>
            </a:r>
            <a:r>
              <a:rPr lang="en-CA" i="1" dirty="0" smtClean="0"/>
              <a:t>declarative</a:t>
            </a:r>
            <a:r>
              <a:rPr lang="en-CA" dirty="0" smtClean="0"/>
              <a:t> Sandbox Solutions NEVER consume resources!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95" y="1107132"/>
            <a:ext cx="6045540" cy="2209294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08" y="4115704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are available and activated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Yes!  You </a:t>
            </a:r>
            <a:r>
              <a:rPr lang="en-CA" i="1" dirty="0" smtClean="0"/>
              <a:t>can</a:t>
            </a:r>
            <a:r>
              <a:rPr lang="en-CA" dirty="0" smtClean="0"/>
              <a:t> get a feature Icon in a Sandbox feature.  This is a very pro touch!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2" y="1107232"/>
            <a:ext cx="6088557" cy="239872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67" y="4097042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CA" dirty="0"/>
              <a:t>You can create custom data schema (SharePoint Lists) for SharePoint Online declaratively in Visual Studio (i.e. with tooling VS provides). Kendo UI then makes very short work of creating a powerful user interface. Even if you have never customized SharePoint before, you will be surprised how rapidly you can learn everything you need to do from a programming, packaging, and deployment perspective to start developing with SharePoint Online now! Productivity at a level you did not think possible, </a:t>
            </a:r>
            <a:r>
              <a:rPr lang="en-CA" dirty="0" smtClean="0"/>
              <a:t>guaranteed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Audience:  	Developer</a:t>
            </a:r>
          </a:p>
          <a:p>
            <a:r>
              <a:rPr lang="en-US" dirty="0" smtClean="0"/>
              <a:t>Level:		100</a:t>
            </a:r>
          </a:p>
          <a:p>
            <a:r>
              <a:rPr lang="en-US" dirty="0" smtClean="0"/>
              <a:t>Pre-Requisites:	Knowledge of Kendo UI, basic SP developer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>
                <a:solidFill>
                  <a:srgbClr val="5CE600"/>
                </a:solidFill>
              </a:rPr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4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Telerik Contacts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 is to take the OOTB Contacts List</a:t>
            </a:r>
          </a:p>
          <a:p>
            <a:r>
              <a:rPr lang="en-CA" dirty="0" smtClean="0"/>
              <a:t>Add a custom choice column of “Telerik Expertise”</a:t>
            </a:r>
          </a:p>
          <a:p>
            <a:r>
              <a:rPr lang="en-CA" dirty="0" smtClean="0"/>
              <a:t>Create a custom Content type</a:t>
            </a:r>
          </a:p>
          <a:p>
            <a:r>
              <a:rPr lang="en-CA" dirty="0" smtClean="0"/>
              <a:t>Create a custom List Definition and instance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3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Telerik Expertise Site Column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6" y="1323735"/>
            <a:ext cx="5629187" cy="33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 Type Telerik Contacts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4" y="1268017"/>
            <a:ext cx="4357627" cy="305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37" y="1828800"/>
            <a:ext cx="3859770" cy="14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Definition and Instance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6" y="1115379"/>
            <a:ext cx="3133650" cy="2282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34" y="1115379"/>
            <a:ext cx="3534389" cy="3517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30" y="3534193"/>
            <a:ext cx="2685316" cy="14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>
                <a:solidFill>
                  <a:srgbClr val="5CE600"/>
                </a:solidFill>
              </a:rPr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Deploy Kendo UI to SharePoint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deploy Kendo UI, deploy JavaScript and Styles directories</a:t>
            </a:r>
          </a:p>
          <a:p>
            <a:r>
              <a:rPr lang="en-CA" dirty="0" smtClean="0"/>
              <a:t>Use Module element to deploy files to the Site Collection Style Library</a:t>
            </a:r>
          </a:p>
          <a:p>
            <a:r>
              <a:rPr lang="en-CA" dirty="0" smtClean="0"/>
              <a:t>Create module element, simply drag drop files into project folder!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Deploy Kendo UI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2000" dirty="0" smtClean="0"/>
              <a:t>Specify </a:t>
            </a:r>
            <a:r>
              <a:rPr lang="en-CA" sz="2000" dirty="0" err="1" smtClean="0"/>
              <a:t>ReplaceContent</a:t>
            </a:r>
            <a:r>
              <a:rPr lang="en-CA" sz="2000" dirty="0" smtClean="0"/>
              <a:t>=“True”, so that updated files </a:t>
            </a:r>
            <a:br>
              <a:rPr lang="en-CA" sz="2000" dirty="0" smtClean="0"/>
            </a:br>
            <a:r>
              <a:rPr lang="en-CA" sz="2000" dirty="0" smtClean="0"/>
              <a:t>when re-deployed will get overwritten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1083280"/>
            <a:ext cx="8358973" cy="2434526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23" y="3711689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– use the CDN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docs.telerik.com/kendo-ui/install/cdn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9" y="2351114"/>
            <a:ext cx="7873017" cy="17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>
                <a:solidFill>
                  <a:srgbClr val="5CE600"/>
                </a:solidFill>
              </a:rPr>
              <a:t>How To </a:t>
            </a:r>
            <a:r>
              <a:rPr lang="en-CA" dirty="0">
                <a:solidFill>
                  <a:srgbClr val="5CE600"/>
                </a:solidFill>
              </a:rPr>
              <a:t>– </a:t>
            </a:r>
            <a:r>
              <a:rPr lang="en-CA" dirty="0" smtClean="0">
                <a:solidFill>
                  <a:srgbClr val="5CE600"/>
                </a:solidFill>
              </a:rPr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3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Evaluation!  Win Prizes!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bit.ly/next-musters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Or use the </a:t>
            </a:r>
            <a:r>
              <a:rPr lang="en-CA" dirty="0" err="1" smtClean="0"/>
              <a:t>TelerikNEXT</a:t>
            </a:r>
            <a:r>
              <a:rPr lang="en-CA" dirty="0" smtClean="0"/>
              <a:t> App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301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Deploy Basic Grid Demo to SharePoint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Uses “</a:t>
            </a:r>
            <a:r>
              <a:rPr lang="en-CA" dirty="0" err="1" smtClean="0"/>
              <a:t>Northwind</a:t>
            </a:r>
            <a:r>
              <a:rPr lang="en-CA" dirty="0" smtClean="0"/>
              <a:t> Customers” service, see: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demos.telerik.com/kendo-ui/grid/index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66" y="1946986"/>
            <a:ext cx="4853558" cy="29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5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1:  Deploy Kendo UI 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demo uses 4 CSS and 2 JS references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8" y="2253078"/>
            <a:ext cx="6952381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SharePoint Master 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SharePoint has a special ASP.NET Master page called “</a:t>
            </a:r>
            <a:r>
              <a:rPr lang="en-CA" dirty="0" err="1" smtClean="0"/>
              <a:t>seattle.master</a:t>
            </a:r>
            <a:r>
              <a:rPr lang="en-CA" dirty="0" smtClean="0"/>
              <a:t>” in the Master Page gallery</a:t>
            </a:r>
          </a:p>
          <a:p>
            <a:r>
              <a:rPr lang="en-CA" dirty="0" smtClean="0"/>
              <a:t>A perfectly valid option is to copy this OOTB master page, then modify it to include desired Kendo UI references</a:t>
            </a:r>
          </a:p>
          <a:p>
            <a:r>
              <a:rPr lang="en-CA" dirty="0" smtClean="0"/>
              <a:t>Instead we’ll use another method to “inject” references to the site collection without need of custom master pages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5741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Reference JS in SharePoint Master 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Empty Element and Custom Action to get a “Script Link” into the master page header: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9" y="2473152"/>
            <a:ext cx="7169662" cy="19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Reference </a:t>
            </a:r>
            <a:r>
              <a:rPr lang="en-CA" dirty="0" smtClean="0"/>
              <a:t>CSS </a:t>
            </a:r>
            <a:r>
              <a:rPr lang="en-CA" dirty="0"/>
              <a:t>in SharePoint Master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134767"/>
            <a:ext cx="8408192" cy="3106071"/>
          </a:xfrm>
        </p:spPr>
        <p:txBody>
          <a:bodyPr/>
          <a:lstStyle/>
          <a:p>
            <a:r>
              <a:rPr lang="en-CA" sz="2000" dirty="0" smtClean="0"/>
              <a:t>Use clever “hack” to inject script reference with Custom Action.</a:t>
            </a:r>
          </a:p>
          <a:p>
            <a:pPr lvl="1"/>
            <a:r>
              <a:rPr lang="en-CA" sz="1800" dirty="0" smtClean="0"/>
              <a:t>Note this should be all on one line – broken up here for visibility only</a:t>
            </a:r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03896"/>
            <a:ext cx="6692900" cy="298043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98" y="3500024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 </a:t>
            </a:r>
            <a:r>
              <a:rPr lang="en-CA" dirty="0"/>
              <a:t>2</a:t>
            </a:r>
            <a:r>
              <a:rPr lang="en-CA" dirty="0" smtClean="0"/>
              <a:t>:  Add a New 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“Add A Page” from the drop down menu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83" y="2325879"/>
            <a:ext cx="5504415" cy="15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3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HTML for Grid Element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0" y="1132047"/>
            <a:ext cx="6035456" cy="2040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31" y="3685765"/>
            <a:ext cx="4850863" cy="94695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024368" y="3172992"/>
            <a:ext cx="304800" cy="3496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5" y="118191"/>
            <a:ext cx="8408192" cy="695739"/>
          </a:xfrm>
        </p:spPr>
        <p:txBody>
          <a:bodyPr/>
          <a:lstStyle/>
          <a:p>
            <a:r>
              <a:rPr lang="en-CA" dirty="0" smtClean="0"/>
              <a:t>Step 3:  Add A Script Editor Web Part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6" y="786077"/>
            <a:ext cx="6970243" cy="39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25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Script to Web Part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Edit web part, then click “Edit Snippet”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04" y="2770838"/>
            <a:ext cx="4164588" cy="1776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0" y="3607801"/>
            <a:ext cx="4028762" cy="788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" y="2167403"/>
            <a:ext cx="4187058" cy="9640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959428" y="3248329"/>
            <a:ext cx="307550" cy="230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4365490" y="3713584"/>
            <a:ext cx="242596" cy="211493"/>
          </a:xfrm>
          <a:prstGeom prst="rightArrow">
            <a:avLst>
              <a:gd name="adj1" fmla="val 50000"/>
              <a:gd name="adj2" fmla="val 558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32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68017"/>
            <a:ext cx="8408192" cy="3364705"/>
          </a:xfrm>
        </p:spPr>
        <p:txBody>
          <a:bodyPr>
            <a:no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CA" sz="1200" dirty="0"/>
              <a:t> $(document).ready(function ()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$("#grid").</a:t>
            </a:r>
            <a:r>
              <a:rPr lang="en-CA" sz="1200" dirty="0" err="1"/>
              <a:t>kendoGrid</a:t>
            </a:r>
            <a:r>
              <a:rPr lang="en-CA" sz="1200" dirty="0"/>
              <a:t>({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</a:t>
            </a:r>
            <a:r>
              <a:rPr lang="en-CA" sz="1200" dirty="0" err="1"/>
              <a:t>dataSource</a:t>
            </a:r>
            <a:r>
              <a:rPr lang="en-CA" sz="1200" dirty="0"/>
              <a:t>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type: "</a:t>
            </a:r>
            <a:r>
              <a:rPr lang="en-CA" sz="1200" dirty="0" err="1"/>
              <a:t>odata</a:t>
            </a:r>
            <a:r>
              <a:rPr lang="en-CA" sz="1200" dirty="0"/>
              <a:t>",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transport: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    read: "http://demos.telerik.com/kendo-</a:t>
            </a:r>
            <a:r>
              <a:rPr lang="en-CA" sz="1200" dirty="0" err="1"/>
              <a:t>ui</a:t>
            </a:r>
            <a:r>
              <a:rPr lang="en-CA" sz="1200" dirty="0"/>
              <a:t>/service/</a:t>
            </a:r>
            <a:r>
              <a:rPr lang="en-CA" sz="1200" dirty="0" err="1"/>
              <a:t>Northwind.svc</a:t>
            </a:r>
            <a:r>
              <a:rPr lang="en-CA" sz="1200" dirty="0"/>
              <a:t>/Customers"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},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</a:t>
            </a:r>
            <a:r>
              <a:rPr lang="en-CA" sz="1200" dirty="0" err="1"/>
              <a:t>pageSize</a:t>
            </a:r>
            <a:r>
              <a:rPr lang="en-CA" sz="1200" dirty="0"/>
              <a:t>: 20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},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height: 550,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</a:t>
            </a:r>
            <a:r>
              <a:rPr lang="en-CA" sz="1200" dirty="0" err="1"/>
              <a:t>groupable</a:t>
            </a:r>
            <a:r>
              <a:rPr lang="en-CA" sz="1200" dirty="0"/>
              <a:t>: true</a:t>
            </a:r>
            <a:r>
              <a:rPr lang="en-CA" sz="1200" dirty="0" smtClean="0"/>
              <a:t>, sortable</a:t>
            </a:r>
            <a:r>
              <a:rPr lang="en-CA" sz="1200" dirty="0"/>
              <a:t>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pageable</a:t>
            </a:r>
            <a:r>
              <a:rPr lang="en-CA" sz="1200" dirty="0"/>
              <a:t>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refresh: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pageSizes</a:t>
            </a:r>
            <a:r>
              <a:rPr lang="en-CA" sz="1200" dirty="0"/>
              <a:t>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buttonCount</a:t>
            </a:r>
            <a:r>
              <a:rPr lang="en-CA" sz="1200" dirty="0"/>
              <a:t>: </a:t>
            </a:r>
            <a:r>
              <a:rPr lang="en-CA" sz="1200" dirty="0" smtClean="0"/>
              <a:t>5 },</a:t>
            </a:r>
            <a:endParaRPr lang="en-CA" sz="1200" dirty="0"/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</a:t>
            </a:r>
            <a:r>
              <a:rPr lang="en-CA" sz="1200" dirty="0" smtClean="0"/>
              <a:t>															columns</a:t>
            </a:r>
            <a:r>
              <a:rPr lang="en-CA" sz="1200" dirty="0"/>
              <a:t>: [{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“</a:t>
            </a:r>
            <a:r>
              <a:rPr lang="en-CA" sz="1200" dirty="0" err="1"/>
              <a:t>FullName</a:t>
            </a:r>
            <a:r>
              <a:rPr lang="en-CA" sz="1200" dirty="0"/>
              <a:t>", title: "Contact Name", width: 200 },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“</a:t>
            </a:r>
            <a:r>
              <a:rPr lang="en-CA" sz="1200" dirty="0" err="1"/>
              <a:t>JobTitle</a:t>
            </a:r>
            <a:r>
              <a:rPr lang="en-CA" sz="1200" dirty="0"/>
              <a:t>", title: "Contact Title“                         },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"Company", title: "Company Name"                },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"Country", width: 150                                      }]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												     });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});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</p:spPr>
        <p:txBody>
          <a:bodyPr/>
          <a:lstStyle/>
          <a:p>
            <a:r>
              <a:rPr lang="en-CA" dirty="0" smtClean="0"/>
              <a:t>The full script pasted in was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Office 365 is an extensive offering</a:t>
            </a:r>
          </a:p>
          <a:p>
            <a:r>
              <a:rPr lang="en-CA" dirty="0" smtClean="0"/>
              <a:t>SharePoint Online is part of that offering</a:t>
            </a:r>
          </a:p>
          <a:p>
            <a:r>
              <a:rPr lang="en-CA" dirty="0" smtClean="0"/>
              <a:t>We’ll refer to SharePoint Online and Office 365 interchangeably </a:t>
            </a:r>
          </a:p>
          <a:p>
            <a:r>
              <a:rPr lang="en-CA" dirty="0" smtClean="0"/>
              <a:t>Everything we do here you can also do with your On Premise version of SharePoint 2013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863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Kendo UI Running in SharePoint!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2" y="1268017"/>
            <a:ext cx="8923128" cy="37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>
                <a:solidFill>
                  <a:srgbClr val="5CE600"/>
                </a:solidFill>
              </a:rPr>
              <a:t>How To – Grid Reading From SP </a:t>
            </a:r>
            <a:r>
              <a:rPr lang="en-CA" dirty="0" smtClean="0">
                <a:solidFill>
                  <a:srgbClr val="5CE600"/>
                </a:solidFill>
              </a:rPr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8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Grid Reading From SharePoint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create Kendo UI Grid reading from the Telerik Contacts list</a:t>
            </a:r>
          </a:p>
          <a:p>
            <a:r>
              <a:rPr lang="en-CA" dirty="0" smtClean="0"/>
              <a:t>Repeat Step 2 – add a page and add the HTML element for the Grid</a:t>
            </a:r>
          </a:p>
          <a:p>
            <a:r>
              <a:rPr lang="en-CA" dirty="0" smtClean="0"/>
              <a:t>Repeat Step 3 with the following Script that uses the SharePoint REST 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448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68017"/>
            <a:ext cx="8408192" cy="3364705"/>
          </a:xfrm>
        </p:spPr>
        <p:txBody>
          <a:bodyPr>
            <a:no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CA" sz="1200" dirty="0"/>
              <a:t> $(document).ready(function ()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$("#grid").</a:t>
            </a:r>
            <a:r>
              <a:rPr lang="en-CA" sz="1200" dirty="0" err="1"/>
              <a:t>kendoGrid</a:t>
            </a:r>
            <a:r>
              <a:rPr lang="en-CA" sz="1200" dirty="0"/>
              <a:t>({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</a:t>
            </a:r>
            <a:r>
              <a:rPr lang="en-CA" sz="1200" dirty="0" err="1"/>
              <a:t>dataSource</a:t>
            </a:r>
            <a:r>
              <a:rPr lang="en-CA" sz="1200" dirty="0"/>
              <a:t>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type: </a:t>
            </a:r>
            <a:r>
              <a:rPr lang="en-CA" sz="1200" dirty="0" smtClean="0"/>
              <a:t>“</a:t>
            </a:r>
            <a:r>
              <a:rPr lang="en-CA" sz="1200" dirty="0" smtClean="0">
                <a:solidFill>
                  <a:schemeClr val="accent2"/>
                </a:solidFill>
              </a:rPr>
              <a:t>json</a:t>
            </a:r>
            <a:r>
              <a:rPr lang="en-CA" sz="1200" dirty="0" smtClean="0"/>
              <a:t>",</a:t>
            </a:r>
            <a:endParaRPr lang="en-CA" sz="1200" dirty="0"/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transport: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    read: </a:t>
            </a:r>
            <a:r>
              <a:rPr lang="en-CA" sz="1200" dirty="0" smtClean="0"/>
              <a:t>"</a:t>
            </a:r>
            <a:r>
              <a:rPr lang="en-CA" sz="1200" dirty="0">
                <a:solidFill>
                  <a:schemeClr val="accent2"/>
                </a:solidFill>
              </a:rPr>
              <a:t>http://kendoui.office365.teleriknext/_</a:t>
            </a:r>
            <a:r>
              <a:rPr lang="en-CA" sz="1200" dirty="0" err="1">
                <a:solidFill>
                  <a:schemeClr val="accent2"/>
                </a:solidFill>
              </a:rPr>
              <a:t>api</a:t>
            </a:r>
            <a:r>
              <a:rPr lang="en-CA" sz="1200" dirty="0">
                <a:solidFill>
                  <a:schemeClr val="accent2"/>
                </a:solidFill>
              </a:rPr>
              <a:t>/lists/</a:t>
            </a:r>
            <a:r>
              <a:rPr lang="en-CA" sz="1200" dirty="0" err="1">
                <a:solidFill>
                  <a:schemeClr val="accent2"/>
                </a:solidFill>
              </a:rPr>
              <a:t>getbytitle</a:t>
            </a:r>
            <a:r>
              <a:rPr lang="en-CA" sz="1200" dirty="0">
                <a:solidFill>
                  <a:schemeClr val="accent2"/>
                </a:solidFill>
              </a:rPr>
              <a:t>('</a:t>
            </a:r>
            <a:r>
              <a:rPr lang="en-CA" sz="1200" dirty="0" err="1">
                <a:solidFill>
                  <a:schemeClr val="accent2"/>
                </a:solidFill>
              </a:rPr>
              <a:t>TelerikContacts</a:t>
            </a:r>
            <a:r>
              <a:rPr lang="en-CA" sz="1200" dirty="0">
                <a:solidFill>
                  <a:schemeClr val="accent2"/>
                </a:solidFill>
              </a:rPr>
              <a:t>')/items</a:t>
            </a:r>
            <a:r>
              <a:rPr lang="en-CA" sz="1200" dirty="0" smtClean="0"/>
              <a:t>"</a:t>
            </a:r>
            <a:endParaRPr lang="en-CA" sz="1200" dirty="0"/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},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</a:t>
            </a:r>
            <a:r>
              <a:rPr lang="en-CA" sz="1200" dirty="0" err="1"/>
              <a:t>pageSize</a:t>
            </a:r>
            <a:r>
              <a:rPr lang="en-CA" sz="1200" dirty="0"/>
              <a:t>: 20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},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height: 550,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</a:t>
            </a:r>
            <a:r>
              <a:rPr lang="en-CA" sz="1200" dirty="0" err="1"/>
              <a:t>groupable</a:t>
            </a:r>
            <a:r>
              <a:rPr lang="en-CA" sz="1200" dirty="0"/>
              <a:t>: true</a:t>
            </a:r>
            <a:r>
              <a:rPr lang="en-CA" sz="1200" dirty="0" smtClean="0"/>
              <a:t>, sortable</a:t>
            </a:r>
            <a:r>
              <a:rPr lang="en-CA" sz="1200" dirty="0"/>
              <a:t>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pageable</a:t>
            </a:r>
            <a:r>
              <a:rPr lang="en-CA" sz="1200" dirty="0"/>
              <a:t>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refresh: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pageSizes</a:t>
            </a:r>
            <a:r>
              <a:rPr lang="en-CA" sz="1200" dirty="0"/>
              <a:t>: true</a:t>
            </a:r>
            <a:r>
              <a:rPr lang="en-CA" sz="1200" dirty="0" smtClean="0"/>
              <a:t>, </a:t>
            </a:r>
            <a:r>
              <a:rPr lang="en-CA" sz="1200" dirty="0" err="1" smtClean="0"/>
              <a:t>buttonCount</a:t>
            </a:r>
            <a:r>
              <a:rPr lang="en-CA" sz="1200" dirty="0"/>
              <a:t>: </a:t>
            </a:r>
            <a:r>
              <a:rPr lang="en-CA" sz="1200" dirty="0" smtClean="0"/>
              <a:t>5 },</a:t>
            </a:r>
            <a:endParaRPr lang="en-CA" sz="1200" dirty="0"/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columns: [{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</a:t>
            </a:r>
            <a:r>
              <a:rPr lang="en-CA" sz="1200" dirty="0" smtClean="0"/>
              <a:t>“</a:t>
            </a:r>
            <a:r>
              <a:rPr lang="en-CA" sz="1200" dirty="0" err="1" smtClean="0">
                <a:solidFill>
                  <a:schemeClr val="accent2"/>
                </a:solidFill>
              </a:rPr>
              <a:t>FullName</a:t>
            </a:r>
            <a:r>
              <a:rPr lang="en-CA" sz="1200" dirty="0" smtClean="0"/>
              <a:t>", title</a:t>
            </a:r>
            <a:r>
              <a:rPr lang="en-CA" sz="1200" dirty="0"/>
              <a:t>: "Contact Name</a:t>
            </a:r>
            <a:r>
              <a:rPr lang="en-CA" sz="1200" dirty="0" smtClean="0"/>
              <a:t>", width</a:t>
            </a:r>
            <a:r>
              <a:rPr lang="en-CA" sz="1200" dirty="0"/>
              <a:t>: </a:t>
            </a:r>
            <a:r>
              <a:rPr lang="en-CA" sz="1200" dirty="0" smtClean="0"/>
              <a:t>200 										}, </a:t>
            </a:r>
            <a:r>
              <a:rPr lang="en-CA" sz="1200" dirty="0"/>
              <a:t>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</a:t>
            </a:r>
            <a:r>
              <a:rPr lang="en-CA" sz="1200" dirty="0" smtClean="0"/>
              <a:t>“</a:t>
            </a:r>
            <a:r>
              <a:rPr lang="en-CA" sz="1200" dirty="0" err="1" smtClean="0">
                <a:solidFill>
                  <a:schemeClr val="accent2"/>
                </a:solidFill>
              </a:rPr>
              <a:t>JobTitle</a:t>
            </a:r>
            <a:r>
              <a:rPr lang="en-CA" sz="1200" dirty="0" smtClean="0"/>
              <a:t>", title</a:t>
            </a:r>
            <a:r>
              <a:rPr lang="en-CA" sz="1200" dirty="0"/>
              <a:t>: "Contact </a:t>
            </a:r>
            <a:r>
              <a:rPr lang="en-CA" sz="1200" dirty="0" smtClean="0"/>
              <a:t>Title“                         										}, </a:t>
            </a:r>
            <a:r>
              <a:rPr lang="en-CA" sz="1200" dirty="0"/>
              <a:t>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            field: "</a:t>
            </a:r>
            <a:r>
              <a:rPr lang="en-CA" sz="1200" dirty="0" smtClean="0">
                <a:solidFill>
                  <a:schemeClr val="accent2"/>
                </a:solidFill>
              </a:rPr>
              <a:t>Company</a:t>
            </a:r>
            <a:r>
              <a:rPr lang="en-CA" sz="1200" dirty="0" smtClean="0"/>
              <a:t>", title</a:t>
            </a:r>
            <a:r>
              <a:rPr lang="en-CA" sz="1200" dirty="0"/>
              <a:t>: "Company Name</a:t>
            </a:r>
            <a:r>
              <a:rPr lang="en-CA" sz="1200" dirty="0" smtClean="0"/>
              <a:t>"                               	}, </a:t>
            </a:r>
            <a:r>
              <a:rPr lang="en-CA" sz="1200" dirty="0"/>
              <a:t>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</a:t>
            </a:r>
            <a:r>
              <a:rPr lang="en-CA" sz="1200" dirty="0" smtClean="0"/>
              <a:t>                           field</a:t>
            </a:r>
            <a:r>
              <a:rPr lang="en-CA" sz="1200" dirty="0"/>
              <a:t>: "</a:t>
            </a:r>
            <a:r>
              <a:rPr lang="en-CA" sz="1200" dirty="0" err="1">
                <a:solidFill>
                  <a:schemeClr val="accent2"/>
                </a:solidFill>
              </a:rPr>
              <a:t>TelerikExpertise</a:t>
            </a:r>
            <a:r>
              <a:rPr lang="en-CA" sz="1200" dirty="0" smtClean="0"/>
              <a:t>", title</a:t>
            </a:r>
            <a:r>
              <a:rPr lang="en-CA" sz="1200" dirty="0"/>
              <a:t>: "</a:t>
            </a:r>
            <a:r>
              <a:rPr lang="en-CA" sz="1200" dirty="0">
                <a:solidFill>
                  <a:schemeClr val="accent2"/>
                </a:solidFill>
              </a:rPr>
              <a:t>Telerik Expertise</a:t>
            </a:r>
            <a:r>
              <a:rPr lang="en-CA" sz="1200" dirty="0" smtClean="0"/>
              <a:t>", width</a:t>
            </a:r>
            <a:r>
              <a:rPr lang="en-CA" sz="1200" dirty="0"/>
              <a:t>: </a:t>
            </a:r>
            <a:r>
              <a:rPr lang="en-CA" sz="1200" dirty="0" smtClean="0"/>
              <a:t>150  	}]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	</a:t>
            </a:r>
            <a:r>
              <a:rPr lang="en-CA" sz="1200" dirty="0" smtClean="0"/>
              <a:t>											     </a:t>
            </a:r>
            <a:r>
              <a:rPr lang="en-CA" sz="1200" dirty="0"/>
              <a:t>});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200" dirty="0"/>
              <a:t>                });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</p:spPr>
        <p:txBody>
          <a:bodyPr>
            <a:normAutofit/>
          </a:bodyPr>
          <a:lstStyle/>
          <a:p>
            <a:r>
              <a:rPr lang="en-CA" dirty="0" smtClean="0"/>
              <a:t>The full script (changes highlighted)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227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wait!  The Grid did not populate!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happened?  Use Fiddler!</a:t>
            </a:r>
          </a:p>
          <a:p>
            <a:r>
              <a:rPr lang="en-CA" dirty="0" smtClean="0"/>
              <a:t>Discover that SharePoint REST by default returns ATOM format, not JSON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15" y="2829139"/>
            <a:ext cx="6078035" cy="18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1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 we fix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things:</a:t>
            </a:r>
          </a:p>
          <a:p>
            <a:pPr lvl="1"/>
            <a:r>
              <a:rPr lang="en-CA" dirty="0" smtClean="0"/>
              <a:t>First, must modify Accept Header to ask for JSON format</a:t>
            </a:r>
          </a:p>
          <a:p>
            <a:pPr lvl="1"/>
            <a:r>
              <a:rPr lang="en-CA" dirty="0" smtClean="0"/>
              <a:t>The JSON will be wrapped in a “Results” block, so must target the data</a:t>
            </a:r>
          </a:p>
          <a:p>
            <a:pPr lvl="1"/>
            <a:endParaRPr lang="en-CA" dirty="0"/>
          </a:p>
          <a:p>
            <a:r>
              <a:rPr lang="en-CA" dirty="0" smtClean="0"/>
              <a:t>Note:  You can examine a JSON Response to get the proper “internal” SP List field names, which will be different from the “Display Names”.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476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Configuration of </a:t>
            </a:r>
            <a:r>
              <a:rPr lang="en-CA" dirty="0" smtClean="0"/>
              <a:t>Script Data 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CA" sz="1600" dirty="0"/>
              <a:t> </a:t>
            </a:r>
            <a:r>
              <a:rPr lang="en-CA" sz="1600" dirty="0" err="1"/>
              <a:t>dataSource</a:t>
            </a:r>
            <a:r>
              <a:rPr lang="en-CA" sz="1600" dirty="0"/>
              <a:t>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type: </a:t>
            </a:r>
            <a:r>
              <a:rPr lang="en-CA" sz="1600" dirty="0" smtClean="0"/>
              <a:t>“json",</a:t>
            </a:r>
            <a:endParaRPr lang="en-CA" sz="1600" dirty="0"/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transport: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    read: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        url: "http://kendoui.office365.teleriknext/_</a:t>
            </a:r>
            <a:r>
              <a:rPr lang="en-CA" sz="1600" dirty="0" err="1"/>
              <a:t>api</a:t>
            </a:r>
            <a:r>
              <a:rPr lang="en-CA" sz="1600" dirty="0"/>
              <a:t>/lists/</a:t>
            </a:r>
            <a:r>
              <a:rPr lang="en-CA" sz="1600" dirty="0" err="1"/>
              <a:t>getbytitle</a:t>
            </a:r>
            <a:r>
              <a:rPr lang="en-CA" sz="1600" dirty="0"/>
              <a:t>('</a:t>
            </a:r>
            <a:r>
              <a:rPr lang="en-CA" sz="1600" dirty="0" err="1"/>
              <a:t>TelerikContacts</a:t>
            </a:r>
            <a:r>
              <a:rPr lang="en-CA" sz="1600" dirty="0"/>
              <a:t>')/items",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        </a:t>
            </a:r>
            <a:r>
              <a:rPr lang="en-CA" sz="1600" dirty="0" err="1">
                <a:solidFill>
                  <a:schemeClr val="accent2"/>
                </a:solidFill>
              </a:rPr>
              <a:t>beforeSend</a:t>
            </a:r>
            <a:r>
              <a:rPr lang="en-CA" sz="1600" dirty="0">
                <a:solidFill>
                  <a:schemeClr val="accent2"/>
                </a:solidFill>
              </a:rPr>
              <a:t>: function (</a:t>
            </a:r>
            <a:r>
              <a:rPr lang="en-CA" sz="1600" dirty="0" err="1">
                <a:solidFill>
                  <a:schemeClr val="accent2"/>
                </a:solidFill>
              </a:rPr>
              <a:t>xhr</a:t>
            </a:r>
            <a:r>
              <a:rPr lang="en-CA" sz="1600" dirty="0">
                <a:solidFill>
                  <a:schemeClr val="accent2"/>
                </a:solidFill>
              </a:rPr>
              <a:t>)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2"/>
                </a:solidFill>
              </a:rPr>
              <a:t>                        </a:t>
            </a:r>
            <a:r>
              <a:rPr lang="en-CA" sz="1600" dirty="0" err="1">
                <a:solidFill>
                  <a:schemeClr val="accent2"/>
                </a:solidFill>
              </a:rPr>
              <a:t>xhr.setRequestHeader</a:t>
            </a:r>
            <a:r>
              <a:rPr lang="en-CA" sz="1600" dirty="0">
                <a:solidFill>
                  <a:schemeClr val="accent2"/>
                </a:solidFill>
              </a:rPr>
              <a:t>("Accept", "application/json; </a:t>
            </a:r>
            <a:r>
              <a:rPr lang="en-CA" sz="1600" dirty="0" err="1">
                <a:solidFill>
                  <a:schemeClr val="accent2"/>
                </a:solidFill>
              </a:rPr>
              <a:t>odata</a:t>
            </a:r>
            <a:r>
              <a:rPr lang="en-CA" sz="1600" dirty="0">
                <a:solidFill>
                  <a:schemeClr val="accent2"/>
                </a:solidFill>
              </a:rPr>
              <a:t>=verbose")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2"/>
                </a:solidFill>
              </a:rPr>
              <a:t>                    }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    }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},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</a:t>
            </a:r>
            <a:r>
              <a:rPr lang="en-CA" sz="1600" dirty="0">
                <a:solidFill>
                  <a:schemeClr val="accent2"/>
                </a:solidFill>
              </a:rPr>
              <a:t>schema: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2"/>
                </a:solidFill>
              </a:rPr>
              <a:t>                data: function (data) {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2"/>
                </a:solidFill>
              </a:rPr>
              <a:t>                    return </a:t>
            </a:r>
            <a:r>
              <a:rPr lang="en-CA" sz="1600" dirty="0" err="1">
                <a:solidFill>
                  <a:schemeClr val="accent2"/>
                </a:solidFill>
              </a:rPr>
              <a:t>data.d</a:t>
            </a:r>
            <a:r>
              <a:rPr lang="en-CA" sz="1600" dirty="0">
                <a:solidFill>
                  <a:schemeClr val="accent2"/>
                </a:solidFill>
              </a:rPr>
              <a:t> &amp;&amp; </a:t>
            </a:r>
            <a:r>
              <a:rPr lang="en-CA" sz="1600" dirty="0" err="1">
                <a:solidFill>
                  <a:schemeClr val="accent2"/>
                </a:solidFill>
              </a:rPr>
              <a:t>data.d.results</a:t>
            </a:r>
            <a:r>
              <a:rPr lang="en-CA" sz="1600" dirty="0">
                <a:solidFill>
                  <a:schemeClr val="accent2"/>
                </a:solidFill>
              </a:rPr>
              <a:t> ? </a:t>
            </a:r>
            <a:r>
              <a:rPr lang="en-CA" sz="1600" dirty="0" err="1">
                <a:solidFill>
                  <a:schemeClr val="accent2"/>
                </a:solidFill>
              </a:rPr>
              <a:t>data.d.results</a:t>
            </a:r>
            <a:r>
              <a:rPr lang="en-CA" sz="1600" dirty="0">
                <a:solidFill>
                  <a:schemeClr val="accent2"/>
                </a:solidFill>
              </a:rPr>
              <a:t> : [</a:t>
            </a:r>
            <a:r>
              <a:rPr lang="en-CA" sz="1600" dirty="0" err="1">
                <a:solidFill>
                  <a:schemeClr val="accent2"/>
                </a:solidFill>
              </a:rPr>
              <a:t>data.d</a:t>
            </a:r>
            <a:r>
              <a:rPr lang="en-CA" sz="1600" dirty="0">
                <a:solidFill>
                  <a:schemeClr val="accent2"/>
                </a:solidFill>
              </a:rPr>
              <a:t>];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2"/>
                </a:solidFill>
              </a:rPr>
              <a:t>                }</a:t>
            </a:r>
          </a:p>
          <a:p>
            <a:pPr indent="0">
              <a:spcBef>
                <a:spcPts val="0"/>
              </a:spcBef>
              <a:buNone/>
            </a:pPr>
            <a:r>
              <a:rPr lang="en-CA" sz="1600" dirty="0"/>
              <a:t>            },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89" y="3307191"/>
            <a:ext cx="1672224" cy="8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9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Kendo UI with SP List!!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" y="1485759"/>
            <a:ext cx="7985897" cy="33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8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BONUS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time permits..</a:t>
            </a:r>
          </a:p>
          <a:p>
            <a:r>
              <a:rPr lang="en-CA" dirty="0" smtClean="0"/>
              <a:t>Use SharePoint Designer to download the site page you just created</a:t>
            </a:r>
          </a:p>
          <a:p>
            <a:r>
              <a:rPr lang="en-CA" dirty="0" smtClean="0"/>
              <a:t>Include in your Visual Studio solution, and create the related module and feature</a:t>
            </a:r>
          </a:p>
          <a:p>
            <a:r>
              <a:rPr lang="en-CA" dirty="0" smtClean="0"/>
              <a:t>So now you have the complete package:  Schema, list instance, Kendo UI, and User Interface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9831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>
                <a:solidFill>
                  <a:srgbClr val="5CE600"/>
                </a:solidFill>
              </a:rPr>
              <a:t>Where to go from here?</a:t>
            </a:r>
            <a:endParaRPr lang="en-CA" dirty="0">
              <a:solidFill>
                <a:srgbClr val="5CE6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2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Look for the .NET Ninja!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symbol will point you to important tips and insider knowledge that will show you are a pro!</a:t>
            </a:r>
            <a:endParaRPr lang="en-CA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77" y="2621545"/>
            <a:ext cx="2427765" cy="12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to go from here?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165867"/>
            <a:ext cx="8408192" cy="3106071"/>
          </a:xfrm>
        </p:spPr>
        <p:txBody>
          <a:bodyPr/>
          <a:lstStyle/>
          <a:p>
            <a:r>
              <a:rPr lang="en-CA" dirty="0" smtClean="0"/>
              <a:t>See my dedicated slide deck for SharePoint Sandbox Solutions</a:t>
            </a:r>
          </a:p>
          <a:p>
            <a:pPr lvl="1"/>
            <a:r>
              <a:rPr lang="en-CA" dirty="0" smtClean="0">
                <a:hlinkClick r:id="rId2"/>
              </a:rPr>
              <a:t>http://slideshare.net/emusters</a:t>
            </a:r>
            <a:r>
              <a:rPr lang="en-CA" dirty="0" smtClean="0"/>
              <a:t> </a:t>
            </a:r>
          </a:p>
          <a:p>
            <a:r>
              <a:rPr lang="en-CA" dirty="0"/>
              <a:t>Kendo UI Theme available for Office 365</a:t>
            </a:r>
          </a:p>
          <a:p>
            <a:pPr lvl="1"/>
            <a:r>
              <a:rPr lang="en-CA" dirty="0"/>
              <a:t>Seamless styling for controls compatible for Office 365</a:t>
            </a:r>
          </a:p>
          <a:p>
            <a:r>
              <a:rPr lang="en-CA" dirty="0" smtClean="0"/>
              <a:t>Can I use Kendo UI in SharePoint Apps?</a:t>
            </a:r>
          </a:p>
          <a:p>
            <a:pPr lvl="1"/>
            <a:r>
              <a:rPr lang="en-CA" dirty="0" smtClean="0"/>
              <a:t>Yes!  All the same techniques you have learned here can be applied to bring Kendo UI to your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665938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Office 365 Developer Announcement!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are part of the Office 365 Developer Program, included is a free license of Kendo UI pro!</a:t>
            </a:r>
          </a:p>
          <a:p>
            <a:endParaRPr lang="en-CA" dirty="0"/>
          </a:p>
          <a:p>
            <a:r>
              <a:rPr lang="en-CA" dirty="0" smtClean="0"/>
              <a:t>Office 365 Developer:  </a:t>
            </a:r>
            <a:r>
              <a:rPr lang="en-CA" dirty="0" smtClean="0">
                <a:hlinkClick r:id="rId2"/>
              </a:rPr>
              <a:t>http://dev.office.com</a:t>
            </a:r>
            <a:r>
              <a:rPr lang="en-CA" dirty="0" smtClean="0"/>
              <a:t> </a:t>
            </a:r>
          </a:p>
          <a:p>
            <a:endParaRPr lang="en-CA" dirty="0"/>
          </a:p>
          <a:p>
            <a:r>
              <a:rPr lang="en-CA" dirty="0" smtClean="0"/>
              <a:t>Claim Kendo UI license:  </a:t>
            </a:r>
            <a:r>
              <a:rPr lang="en-CA" u="sng" dirty="0">
                <a:hlinkClick r:id="rId3"/>
              </a:rPr>
              <a:t>http://telerik.com/o365</a:t>
            </a:r>
            <a:r>
              <a:rPr lang="en-CA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991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5" y="-664"/>
            <a:ext cx="8408192" cy="963879"/>
          </a:xfrm>
        </p:spPr>
        <p:txBody>
          <a:bodyPr/>
          <a:lstStyle/>
          <a:p>
            <a:r>
              <a:rPr lang="en-CA" dirty="0" smtClean="0"/>
              <a:t>Kendo UI Office 365 App Sample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98" y="752668"/>
            <a:ext cx="6254167" cy="42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3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4" y="1278941"/>
            <a:ext cx="1191927" cy="1787891"/>
          </a:xfrm>
          <a:prstGeom prst="rect">
            <a:avLst/>
          </a:prstGeom>
        </p:spPr>
      </p:pic>
      <p:pic>
        <p:nvPicPr>
          <p:cNvPr id="5" name="Picture 4" descr="Description: cid:image001.gif@01C6E229.3A0D1430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02" y="2010650"/>
            <a:ext cx="903460" cy="3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85" y="2008222"/>
            <a:ext cx="728597" cy="366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1596" y="1282193"/>
            <a:ext cx="3002106" cy="72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77" dirty="0"/>
              <a:t>Ed Musters</a:t>
            </a:r>
          </a:p>
          <a:p>
            <a:r>
              <a:rPr lang="nl-NL" sz="1377" dirty="0">
                <a:hlinkClick r:id="rId6"/>
              </a:rPr>
              <a:t>emusters@infusion.com</a:t>
            </a:r>
            <a:endParaRPr lang="nl-NL" sz="1377" dirty="0"/>
          </a:p>
          <a:p>
            <a:r>
              <a:rPr lang="nl-NL" sz="1377" dirty="0"/>
              <a:t>@TechEdToronto</a:t>
            </a:r>
          </a:p>
        </p:txBody>
      </p:sp>
      <p:pic>
        <p:nvPicPr>
          <p:cNvPr id="9" name="Picture 2" descr="http://1.bp.blogspot.com/-jRHSjzVJQRo/TdedE9NkzyI/AAAAAAAAB5I/OyoJD14T12M/s400/questions-answers-chemical-engineer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22" y="1869672"/>
            <a:ext cx="2170563" cy="21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620" y="3450917"/>
            <a:ext cx="41985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/>
              <a:t>Session Evaluation!</a:t>
            </a:r>
          </a:p>
          <a:p>
            <a:r>
              <a:rPr lang="en-CA" sz="2800" dirty="0" smtClean="0">
                <a:hlinkClick r:id="rId8"/>
              </a:rPr>
              <a:t>http</a:t>
            </a:r>
            <a:r>
              <a:rPr lang="en-CA" sz="2800" dirty="0">
                <a:hlinkClick r:id="rId8"/>
              </a:rPr>
              <a:t>://</a:t>
            </a:r>
            <a:r>
              <a:rPr lang="en-CA" sz="2800" dirty="0" smtClean="0">
                <a:hlinkClick r:id="rId8"/>
              </a:rPr>
              <a:t>bit.ly/next-musters</a:t>
            </a:r>
            <a:r>
              <a:rPr lang="en-CA" sz="2800" dirty="0" smtClean="0"/>
              <a:t> 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234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2" y="3239841"/>
            <a:ext cx="722155" cy="9628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24" y="4090068"/>
            <a:ext cx="1002172" cy="33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6776" y="3737937"/>
            <a:ext cx="998952" cy="29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9"/>
          <p:cNvSpPr>
            <a:spLocks noGrp="1"/>
          </p:cNvSpPr>
          <p:nvPr>
            <p:ph type="title"/>
          </p:nvPr>
        </p:nvSpPr>
        <p:spPr>
          <a:xfrm>
            <a:off x="1999581" y="642436"/>
            <a:ext cx="5144840" cy="401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{ </a:t>
            </a:r>
            <a:r>
              <a:rPr lang="en-US" dirty="0" err="1" smtClean="0"/>
              <a:t>About.Me</a:t>
            </a:r>
            <a:r>
              <a:rPr lang="en-US" dirty="0" smtClean="0"/>
              <a:t>() }</a:t>
            </a:r>
          </a:p>
        </p:txBody>
      </p:sp>
      <p:pic>
        <p:nvPicPr>
          <p:cNvPr id="110595" name="Picture 3" descr="D:\MVP Logo Kit\MVP_Horizontal_FullCol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71081" y="3239837"/>
            <a:ext cx="964652" cy="3903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40211" y="3648826"/>
            <a:ext cx="27439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8" fontAlgn="base"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solidFill>
                  <a:srgbClr val="800000"/>
                </a:solidFill>
                <a:latin typeface="Arial" charset="0"/>
                <a:cs typeface="Arial" panose="020B0604020202020204" pitchFamily="34" charset="0"/>
              </a:rPr>
              <a:t>https://mvp.support.microsoft.com/profile/Ed.Musters</a:t>
            </a: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236903" y="1105477"/>
            <a:ext cx="2636713" cy="2438381"/>
          </a:xfrm>
          <a:prstGeom prst="rect">
            <a:avLst/>
          </a:prstGeom>
        </p:spPr>
        <p:txBody>
          <a:bodyPr vert="horz" lIns="51449" tIns="25724" rIns="51449" bIns="25724" rtlCol="0">
            <a:noAutofit/>
          </a:bodyPr>
          <a:lstStyle/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Current SharePoint MVP – </a:t>
            </a:r>
            <a:r>
              <a:rPr lang="en-CA" sz="1013" dirty="0" smtClean="0">
                <a:solidFill>
                  <a:prstClr val="black"/>
                </a:solidFill>
                <a:cs typeface="Arial" panose="020B0604020202020204" pitchFamily="34" charset="0"/>
              </a:rPr>
              <a:t>11</a:t>
            </a:r>
            <a:r>
              <a:rPr lang="en-CA" sz="1013" baseline="30000" dirty="0" smtClean="0">
                <a:solidFill>
                  <a:prstClr val="black"/>
                </a:solidFill>
                <a:cs typeface="Arial" panose="020B0604020202020204" pitchFamily="34" charset="0"/>
              </a:rPr>
              <a:t>th</a:t>
            </a:r>
            <a:r>
              <a:rPr lang="en-CA" sz="1013" dirty="0" smtClean="0">
                <a:solidFill>
                  <a:prstClr val="black"/>
                </a:solidFill>
                <a:cs typeface="Arial" panose="020B0604020202020204" pitchFamily="34" charset="0"/>
              </a:rPr>
              <a:t> year</a:t>
            </a: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!</a:t>
            </a: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Author for two SP development books</a:t>
            </a: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SharePoint Architect for Infusion</a:t>
            </a: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Speaker at International Conferences on SharePoint, at user groups, and at SharePoint Saturdays</a:t>
            </a: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013" dirty="0">
                <a:solidFill>
                  <a:prstClr val="black"/>
                </a:solidFill>
                <a:cs typeface="Arial" panose="020B0604020202020204" pitchFamily="34" charset="0"/>
              </a:rPr>
              <a:t>Certified Trainer for the industry leading SharePoint training from Critical Path Training</a:t>
            </a: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CA" sz="1125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92935" indent="-192935" defTabSz="68580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sz="1125" dirty="0" smtClean="0">
                <a:solidFill>
                  <a:prstClr val="black"/>
                </a:solidFill>
                <a:cs typeface="Arial" panose="020B0604020202020204" pitchFamily="34" charset="0"/>
              </a:rPr>
              <a:t>Harley-Davidson </a:t>
            </a:r>
            <a:r>
              <a:rPr lang="en-CA" sz="1125" dirty="0">
                <a:solidFill>
                  <a:prstClr val="black"/>
                </a:solidFill>
                <a:cs typeface="Arial" panose="020B0604020202020204" pitchFamily="34" charset="0"/>
              </a:rPr>
              <a:t>™ Enthusiast!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78" y="757451"/>
            <a:ext cx="1607762" cy="2411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91" y="1313347"/>
            <a:ext cx="714375" cy="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56ABB-99F7-4D04-BDC4-054BB97B8E32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1" y="2282886"/>
            <a:ext cx="3627128" cy="1545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092" y="402720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CA" sz="1800" dirty="0" smtClean="0">
                <a:solidFill>
                  <a:srgbClr val="FFFFFF"/>
                </a:solidFill>
              </a:rPr>
              <a:t>And, yes, I do really have a Black Belt.  </a:t>
            </a:r>
            <a:r>
              <a:rPr lang="en-CA" sz="1800" dirty="0" smtClean="0">
                <a:solidFill>
                  <a:srgbClr val="FFFFFF"/>
                </a:solidFill>
                <a:sym typeface="Wingdings" pitchFamily="2" charset="2"/>
              </a:rPr>
              <a:t>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" y="3804"/>
            <a:ext cx="5496716" cy="1283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79" y="66004"/>
            <a:ext cx="3532081" cy="50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" y="1329501"/>
            <a:ext cx="1609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5" y="1200513"/>
            <a:ext cx="8408192" cy="3758346"/>
          </a:xfrm>
        </p:spPr>
        <p:txBody>
          <a:bodyPr/>
          <a:lstStyle/>
          <a:p>
            <a:r>
              <a:rPr lang="en-CA" dirty="0" smtClean="0"/>
              <a:t>The SharePoint Team Site</a:t>
            </a:r>
          </a:p>
          <a:p>
            <a:r>
              <a:rPr lang="en-CA" dirty="0" smtClean="0"/>
              <a:t>How To – SP 2013 VS Tools and Features</a:t>
            </a:r>
          </a:p>
          <a:p>
            <a:r>
              <a:rPr lang="en-CA" dirty="0" smtClean="0"/>
              <a:t>How To – SharePoint Lists (Schema)</a:t>
            </a:r>
          </a:p>
          <a:p>
            <a:r>
              <a:rPr lang="en-CA" dirty="0" smtClean="0"/>
              <a:t>How To – Deploy Kendo UI to SharePoint</a:t>
            </a:r>
          </a:p>
          <a:p>
            <a:r>
              <a:rPr lang="en-CA" dirty="0" smtClean="0"/>
              <a:t>How To </a:t>
            </a:r>
            <a:r>
              <a:rPr lang="en-CA" dirty="0"/>
              <a:t>– </a:t>
            </a:r>
            <a:r>
              <a:rPr lang="en-CA" dirty="0" smtClean="0"/>
              <a:t>Kendo UI Grid in SP 2013</a:t>
            </a:r>
          </a:p>
          <a:p>
            <a:r>
              <a:rPr lang="en-CA" dirty="0"/>
              <a:t>How To – Grid Reading From SP </a:t>
            </a:r>
            <a:r>
              <a:rPr lang="en-CA" dirty="0" smtClean="0"/>
              <a:t>List</a:t>
            </a:r>
          </a:p>
          <a:p>
            <a:r>
              <a:rPr lang="en-CA" dirty="0" smtClean="0"/>
              <a:t>Where to go from here?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4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SharePoint Team Site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5" y="1130300"/>
            <a:ext cx="7418712" cy="35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1_Titre presentation">
  <a:themeElements>
    <a:clrScheme name="sharepointsummit2008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sharepointsummit20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L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Lt" pitchFamily="34" charset="0"/>
          </a:defRPr>
        </a:defPPr>
      </a:lstStyle>
    </a:lnDef>
  </a:objectDefaults>
  <a:extraClrSchemeLst>
    <a:extraClrScheme>
      <a:clrScheme name="sharepointsummit2008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summit2008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1D58"/>
    </a:dk2>
    <a:lt2>
      <a:srgbClr val="000066"/>
    </a:lt2>
    <a:accent1>
      <a:srgbClr val="0071B5"/>
    </a:accent1>
    <a:accent2>
      <a:srgbClr val="64B900"/>
    </a:accent2>
    <a:accent3>
      <a:srgbClr val="AAABB4"/>
    </a:accent3>
    <a:accent4>
      <a:srgbClr val="DADADA"/>
    </a:accent4>
    <a:accent5>
      <a:srgbClr val="AABBD7"/>
    </a:accent5>
    <a:accent6>
      <a:srgbClr val="5AA700"/>
    </a:accent6>
    <a:hlink>
      <a:srgbClr val="EB5F01"/>
    </a:hlink>
    <a:folHlink>
      <a:srgbClr val="CC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18328</TotalTime>
  <Words>1816</Words>
  <Application>Microsoft Office PowerPoint</Application>
  <PresentationFormat>On-screen Show (16:9)</PresentationFormat>
  <Paragraphs>265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Futura Bk</vt:lpstr>
      <vt:lpstr>Futura Lt</vt:lpstr>
      <vt:lpstr>Lato</vt:lpstr>
      <vt:lpstr>Lato Black</vt:lpstr>
      <vt:lpstr>Open Sans</vt:lpstr>
      <vt:lpstr>Open Sans Light</vt:lpstr>
      <vt:lpstr>Verdana</vt:lpstr>
      <vt:lpstr>Wingdings</vt:lpstr>
      <vt:lpstr>Telerik</vt:lpstr>
      <vt:lpstr>1_Titre presentation</vt:lpstr>
      <vt:lpstr>Using Kendo UI in Office 365</vt:lpstr>
      <vt:lpstr>Presentation Summary</vt:lpstr>
      <vt:lpstr>Session Evaluation!  Win Prizes!</vt:lpstr>
      <vt:lpstr>Terminology</vt:lpstr>
      <vt:lpstr>Look for the .NET Ninja!</vt:lpstr>
      <vt:lpstr>                { About.Me() }</vt:lpstr>
      <vt:lpstr>PowerPoint Presentation</vt:lpstr>
      <vt:lpstr>Agenda</vt:lpstr>
      <vt:lpstr>The SharePoint Team Site</vt:lpstr>
      <vt:lpstr>Why Kendo UI in SharePoint?</vt:lpstr>
      <vt:lpstr>Agenda</vt:lpstr>
      <vt:lpstr>SP2013 Declarative SandBox Solutions</vt:lpstr>
      <vt:lpstr>What are we going to deploy?</vt:lpstr>
      <vt:lpstr>How To – VS SharePoint Tools</vt:lpstr>
      <vt:lpstr>How To – VS SharePoint Tools</vt:lpstr>
      <vt:lpstr>Solution (WSP) Contains 3 Features</vt:lpstr>
      <vt:lpstr>Important Feature Properties</vt:lpstr>
      <vt:lpstr>Solution is uploaded to Solution Gallery</vt:lpstr>
      <vt:lpstr>Features are available and activated</vt:lpstr>
      <vt:lpstr>Agenda</vt:lpstr>
      <vt:lpstr>Telerik Contacts List</vt:lpstr>
      <vt:lpstr>Telerik Expertise Site Column</vt:lpstr>
      <vt:lpstr>Content Type Telerik Contacts</vt:lpstr>
      <vt:lpstr>List Definition and Instance</vt:lpstr>
      <vt:lpstr>Agenda</vt:lpstr>
      <vt:lpstr>Deploy Kendo UI to SharePoint</vt:lpstr>
      <vt:lpstr>Deploy Kendo UI files</vt:lpstr>
      <vt:lpstr>Alternative – use the CDN</vt:lpstr>
      <vt:lpstr>Agenda</vt:lpstr>
      <vt:lpstr>Deploy Basic Grid Demo to SharePoint</vt:lpstr>
      <vt:lpstr>Step 1:  Deploy Kendo UI Reference</vt:lpstr>
      <vt:lpstr>SharePoint Master Page</vt:lpstr>
      <vt:lpstr>Reference JS in SharePoint Master Page</vt:lpstr>
      <vt:lpstr>Reference CSS in SharePoint Master Page</vt:lpstr>
      <vt:lpstr>Step 2:  Add a New Page</vt:lpstr>
      <vt:lpstr>Add HTML for Grid Element</vt:lpstr>
      <vt:lpstr>Step 3:  Add A Script Editor Web Part</vt:lpstr>
      <vt:lpstr>Add Script to Web Part</vt:lpstr>
      <vt:lpstr>The full script pasted in was</vt:lpstr>
      <vt:lpstr>Kendo UI Running in SharePoint!</vt:lpstr>
      <vt:lpstr>Agenda</vt:lpstr>
      <vt:lpstr>Grid Reading From SharePoint List</vt:lpstr>
      <vt:lpstr>The full script (changes highlighted)</vt:lpstr>
      <vt:lpstr>But wait!  The Grid did not populate!</vt:lpstr>
      <vt:lpstr>How do we fix it?</vt:lpstr>
      <vt:lpstr>Configuration of Script Data Source</vt:lpstr>
      <vt:lpstr>Working Kendo UI with SP List!!</vt:lpstr>
      <vt:lpstr>BONUS DEMO</vt:lpstr>
      <vt:lpstr>Agenda</vt:lpstr>
      <vt:lpstr>Where to go from here?</vt:lpstr>
      <vt:lpstr>Office 365 Developer Announcement!</vt:lpstr>
      <vt:lpstr>Kendo UI Office 365 App Sample</vt:lpstr>
      <vt:lpstr>Question and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Ed Musters</cp:lastModifiedBy>
  <cp:revision>214</cp:revision>
  <dcterms:created xsi:type="dcterms:W3CDTF">2013-04-11T08:37:24Z</dcterms:created>
  <dcterms:modified xsi:type="dcterms:W3CDTF">2015-05-05T11:34:38Z</dcterms:modified>
</cp:coreProperties>
</file>