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1" r:id="rId3"/>
    <p:sldId id="262" r:id="rId4"/>
    <p:sldId id="260" r:id="rId5"/>
    <p:sldId id="267" r:id="rId6"/>
    <p:sldId id="266" r:id="rId7"/>
    <p:sldId id="281" r:id="rId8"/>
    <p:sldId id="284" r:id="rId9"/>
    <p:sldId id="285" r:id="rId10"/>
    <p:sldId id="283" r:id="rId11"/>
    <p:sldId id="263" r:id="rId12"/>
    <p:sldId id="280" r:id="rId13"/>
    <p:sldId id="282" r:id="rId14"/>
    <p:sldId id="279" r:id="rId15"/>
    <p:sldId id="265" r:id="rId16"/>
    <p:sldId id="287" r:id="rId17"/>
    <p:sldId id="270" r:id="rId18"/>
    <p:sldId id="288" r:id="rId19"/>
    <p:sldId id="289" r:id="rId20"/>
    <p:sldId id="290" r:id="rId21"/>
    <p:sldId id="275" r:id="rId22"/>
    <p:sldId id="272" r:id="rId23"/>
    <p:sldId id="271" r:id="rId24"/>
    <p:sldId id="273" r:id="rId25"/>
    <p:sldId id="274" r:id="rId26"/>
    <p:sldId id="276" r:id="rId27"/>
    <p:sldId id="278" r:id="rId2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BDB"/>
    <a:srgbClr val="3C59FD"/>
    <a:srgbClr val="5CE600"/>
    <a:srgbClr val="A6F173"/>
    <a:srgbClr val="21242C"/>
    <a:srgbClr val="00BFF3"/>
    <a:srgbClr val="95BC47"/>
    <a:srgbClr val="7E8289"/>
    <a:srgbClr val="7A9D34"/>
    <a:srgbClr val="95B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69819" autoAdjust="0"/>
  </p:normalViewPr>
  <p:slideViewPr>
    <p:cSldViewPr snapToGrid="0">
      <p:cViewPr varScale="1">
        <p:scale>
          <a:sx n="61" d="100"/>
          <a:sy n="61" d="100"/>
        </p:scale>
        <p:origin x="1380" y="1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26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1BFF-BBF6-4249-9040-C117011E0510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E652-20ED-4052-B773-67B8AF436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70C19-EB79-41F7-AA13-24446B3457E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1BA0E-E87A-4F45-8F75-EBEC7D9D2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BA0E-E87A-4F45-8F75-EBEC7D9D25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66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BA0E-E87A-4F45-8F75-EBEC7D9D25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35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BA0E-E87A-4F45-8F75-EBEC7D9D25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10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BA0E-E87A-4F45-8F75-EBEC7D9D25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9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BA0E-E87A-4F45-8F75-EBEC7D9D25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78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BA0E-E87A-4F45-8F75-EBEC7D9D25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28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BA0E-E87A-4F45-8F75-EBEC7D9D25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09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BA0E-E87A-4F45-8F75-EBEC7D9D25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1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BA0E-E87A-4F45-8F75-EBEC7D9D25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66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7DBE-D22F-46B2-8993-82550B80A9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4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BA0E-E87A-4F45-8F75-EBEC7D9D25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BA0E-E87A-4F45-8F75-EBEC7D9D25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90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BA0E-E87A-4F45-8F75-EBEC7D9D251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3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BA0E-E87A-4F45-8F75-EBEC7D9D251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68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BA0E-E87A-4F45-8F75-EBEC7D9D251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1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BA0E-E87A-4F45-8F75-EBEC7D9D25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9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BA0E-E87A-4F45-8F75-EBEC7D9D25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BA0E-E87A-4F45-8F75-EBEC7D9D25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66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BA0E-E87A-4F45-8F75-EBEC7D9D25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58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BA0E-E87A-4F45-8F75-EBEC7D9D25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59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BA0E-E87A-4F45-8F75-EBEC7D9D25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69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BA0E-E87A-4F45-8F75-EBEC7D9D25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1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614" y="2736057"/>
            <a:ext cx="8129586" cy="515210"/>
          </a:xfrm>
        </p:spPr>
        <p:txBody>
          <a:bodyPr anchor="ctr"/>
          <a:lstStyle>
            <a:lvl1pPr algn="l">
              <a:defRPr sz="4500" baseline="0">
                <a:latin typeface="+mj-lt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4" y="3297257"/>
            <a:ext cx="8129586" cy="334896"/>
          </a:xfrm>
        </p:spPr>
        <p:txBody>
          <a:bodyPr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4" y="3678144"/>
            <a:ext cx="2068116" cy="29289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5CE600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Speaker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0070" y="766456"/>
            <a:ext cx="1760408" cy="4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328614" y="415604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8613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580575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2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28614" y="393033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3" y="1350169"/>
            <a:ext cx="8503444" cy="2658666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0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E496001-CD6E-416F-9C9C-FFB1B58B426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6D39-FF8E-4139-AB3A-A5C0C80B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9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615" y="304138"/>
            <a:ext cx="8408192" cy="96387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 smtClean="0"/>
              <a:t>CLICK TO EDIT MASTER SLIDE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615" y="1526651"/>
            <a:ext cx="8408192" cy="310607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3383" y="4887427"/>
            <a:ext cx="450056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579898" y="4662910"/>
            <a:ext cx="1296735" cy="36640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2428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6" r:id="rId3"/>
    <p:sldLayoutId id="2147483689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37160" indent="137160" algn="l" defTabSz="68580" rtl="0" eaLnBrk="1" latinLnBrk="0" hangingPunct="1">
        <a:lnSpc>
          <a:spcPct val="90000"/>
        </a:lnSpc>
        <a:spcBef>
          <a:spcPts val="75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27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27432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tabLst>
          <a:tab pos="226314" algn="l"/>
        </a:tabLst>
        <a:defRPr sz="21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41148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54864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68580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feather.sitefinity.com/#/progres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emf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feather.sitefinit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emos.telerik.com/kendo-ui/" TargetMode="External"/><Relationship Id="rId5" Type="http://schemas.openxmlformats.org/officeDocument/2006/relationships/hyperlink" Target="http://angular-ui.github.io/bootstrap/" TargetMode="External"/><Relationship Id="rId4" Type="http://schemas.openxmlformats.org/officeDocument/2006/relationships/hyperlink" Target="https://github.com/Sitefinity/feather/wik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Modern MVC and Front-End Development with Telerik Sitefinity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8614" y="3944844"/>
            <a:ext cx="2068116" cy="292894"/>
          </a:xfrm>
        </p:spPr>
        <p:txBody>
          <a:bodyPr/>
          <a:lstStyle/>
          <a:p>
            <a:r>
              <a:rPr lang="en-US" dirty="0" smtClean="0"/>
              <a:t>Bilyana Ivanova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</a:t>
            </a:r>
            <a:r>
              <a:rPr lang="en-US" dirty="0" smtClean="0"/>
              <a:t>Packages – Grid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3" y="1350169"/>
            <a:ext cx="6460494" cy="2658666"/>
          </a:xfrm>
        </p:spPr>
        <p:txBody>
          <a:bodyPr>
            <a:normAutofit fontScale="62500" lnSpcReduction="20000"/>
          </a:bodyPr>
          <a:lstStyle/>
          <a:p>
            <a:pPr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="row"&gt;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sf_colsIn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col-md-3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customClass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sf_colsIn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col-md-6"&gt;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sf_colsIn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col-md-3"&gt;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819" y="1960579"/>
            <a:ext cx="2341446" cy="2048256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86400"/>
              </p:ext>
            </p:extLst>
          </p:nvPr>
        </p:nvGraphicFramePr>
        <p:xfrm>
          <a:off x="4430262" y="2679502"/>
          <a:ext cx="249555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Bitmap Image" r:id="rId5" imgW="2495520" imgH="2175480" progId="Paint.Picture">
                  <p:embed/>
                </p:oleObj>
              </mc:Choice>
              <mc:Fallback>
                <p:oleObj name="Bitmap Image" r:id="rId5" imgW="2495520" imgH="2175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0262" y="2679502"/>
                        <a:ext cx="2495550" cy="217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968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 numCol="3">
            <a:normAutofit fontScale="92500" lnSpcReduction="10000"/>
          </a:bodyPr>
          <a:lstStyle/>
          <a:p>
            <a:pPr lvl="1"/>
            <a:r>
              <a:rPr lang="en-US" dirty="0" smtClean="0"/>
              <a:t>Navigation</a:t>
            </a:r>
          </a:p>
          <a:p>
            <a:pPr lvl="1"/>
            <a:r>
              <a:rPr lang="en-US" dirty="0"/>
              <a:t>Dynamic </a:t>
            </a: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Content Block</a:t>
            </a:r>
          </a:p>
          <a:p>
            <a:pPr lvl="1"/>
            <a:r>
              <a:rPr lang="en-US" dirty="0" smtClean="0"/>
              <a:t>News</a:t>
            </a:r>
          </a:p>
          <a:p>
            <a:pPr lvl="1"/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Image gallery</a:t>
            </a:r>
          </a:p>
          <a:p>
            <a:pPr lvl="1"/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Video gallery</a:t>
            </a:r>
          </a:p>
          <a:p>
            <a:pPr lvl="1"/>
            <a:r>
              <a:rPr lang="en-US" dirty="0" smtClean="0"/>
              <a:t>Document link</a:t>
            </a:r>
          </a:p>
          <a:p>
            <a:pPr lvl="1"/>
            <a:r>
              <a:rPr lang="en-US" dirty="0" smtClean="0"/>
              <a:t>Document list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Blogs</a:t>
            </a:r>
          </a:p>
          <a:p>
            <a:pPr lvl="1"/>
            <a:r>
              <a:rPr lang="en-US" dirty="0" smtClean="0"/>
              <a:t>Blog posts</a:t>
            </a:r>
          </a:p>
          <a:p>
            <a:pPr lvl="1"/>
            <a:r>
              <a:rPr lang="en-US" dirty="0" smtClean="0"/>
              <a:t>Login button </a:t>
            </a:r>
          </a:p>
          <a:p>
            <a:pPr lvl="1"/>
            <a:r>
              <a:rPr lang="en-US" dirty="0" smtClean="0"/>
              <a:t>Login form </a:t>
            </a:r>
          </a:p>
          <a:p>
            <a:pPr lvl="1"/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Change password</a:t>
            </a:r>
          </a:p>
          <a:p>
            <a:pPr lvl="1"/>
            <a:r>
              <a:rPr lang="en-US" dirty="0" smtClean="0"/>
              <a:t>Account activation</a:t>
            </a:r>
          </a:p>
          <a:p>
            <a:pPr lvl="1"/>
            <a:r>
              <a:rPr lang="en-US" dirty="0" smtClean="0"/>
              <a:t>Profile</a:t>
            </a:r>
          </a:p>
          <a:p>
            <a:pPr lvl="1"/>
            <a:r>
              <a:rPr lang="en-US" dirty="0" smtClean="0"/>
              <a:t>Users list</a:t>
            </a:r>
          </a:p>
          <a:p>
            <a:pPr lvl="1"/>
            <a:r>
              <a:rPr lang="en-US" dirty="0"/>
              <a:t>Social Share</a:t>
            </a:r>
          </a:p>
          <a:p>
            <a:pPr lvl="1"/>
            <a:r>
              <a:rPr lang="en-US" dirty="0" smtClean="0"/>
              <a:t>Search</a:t>
            </a:r>
            <a:endParaRPr lang="en-US" dirty="0"/>
          </a:p>
          <a:p>
            <a:pPr lvl="1"/>
            <a:r>
              <a:rPr lang="en-US" dirty="0"/>
              <a:t>Search Results</a:t>
            </a:r>
          </a:p>
          <a:p>
            <a:pPr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Progress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715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widgets - Widget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Located </a:t>
            </a:r>
            <a:r>
              <a:rPr lang="en-US" dirty="0"/>
              <a:t>in the </a:t>
            </a:r>
            <a:r>
              <a:rPr lang="en-US" dirty="0" smtClean="0"/>
              <a:t>‘</a:t>
            </a:r>
            <a:r>
              <a:rPr lang="en-US" dirty="0" err="1" smtClean="0"/>
              <a:t>ResourcePackages</a:t>
            </a:r>
            <a:r>
              <a:rPr lang="en-US" dirty="0" smtClean="0"/>
              <a:t>’ </a:t>
            </a:r>
          </a:p>
          <a:p>
            <a:r>
              <a:rPr lang="en-US" dirty="0" smtClean="0"/>
              <a:t>Dedicated </a:t>
            </a:r>
            <a:r>
              <a:rPr lang="en-US" dirty="0"/>
              <a:t>folder </a:t>
            </a:r>
            <a:r>
              <a:rPr lang="en-US" dirty="0" smtClean="0"/>
              <a:t>per framework</a:t>
            </a:r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Foundation</a:t>
            </a:r>
          </a:p>
          <a:p>
            <a:pPr lvl="1"/>
            <a:r>
              <a:rPr lang="en-US" dirty="0" err="1" smtClean="0"/>
              <a:t>SemanticUI</a:t>
            </a:r>
            <a:endParaRPr lang="en-US" dirty="0" smtClean="0"/>
          </a:p>
          <a:p>
            <a:r>
              <a:rPr lang="en-US" dirty="0" smtClean="0"/>
              <a:t>Edit -&gt; Save, no build required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07" y="2061838"/>
            <a:ext cx="2625603" cy="235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widgets - Widget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Loading Order</a:t>
            </a:r>
          </a:p>
          <a:p>
            <a:pPr lvl="1"/>
            <a:r>
              <a:rPr lang="en-US" dirty="0" smtClean="0"/>
              <a:t>Resource Package (highest)</a:t>
            </a:r>
          </a:p>
          <a:p>
            <a:pPr lvl="1"/>
            <a:r>
              <a:rPr lang="en-US" dirty="0" smtClean="0"/>
              <a:t>~/MVC</a:t>
            </a:r>
          </a:p>
          <a:p>
            <a:pPr lvl="1"/>
            <a:r>
              <a:rPr lang="en-US" dirty="0" smtClean="0"/>
              <a:t>Design-&gt;Widget Templates</a:t>
            </a:r>
          </a:p>
          <a:p>
            <a:pPr lvl="1"/>
            <a:r>
              <a:rPr lang="en-US" dirty="0" smtClean="0"/>
              <a:t>Feather (lowest)</a:t>
            </a:r>
          </a:p>
          <a:p>
            <a:r>
              <a:rPr lang="en-US" dirty="0"/>
              <a:t>Naming conventions</a:t>
            </a:r>
          </a:p>
          <a:p>
            <a:pPr lvl="1"/>
            <a:r>
              <a:rPr lang="en-US" dirty="0"/>
              <a:t>List.[</a:t>
            </a:r>
            <a:r>
              <a:rPr lang="en-US" dirty="0" err="1"/>
              <a:t>ViewName</a:t>
            </a:r>
            <a:r>
              <a:rPr lang="en-US" dirty="0"/>
              <a:t>].</a:t>
            </a:r>
            <a:r>
              <a:rPr lang="en-US" dirty="0" err="1"/>
              <a:t>cshtml</a:t>
            </a:r>
            <a:endParaRPr lang="en-US" dirty="0"/>
          </a:p>
          <a:p>
            <a:pPr lvl="1"/>
            <a:r>
              <a:rPr lang="en-US" dirty="0"/>
              <a:t>Detail.[</a:t>
            </a:r>
            <a:r>
              <a:rPr lang="en-US" dirty="0" err="1"/>
              <a:t>ViewName</a:t>
            </a:r>
            <a:r>
              <a:rPr lang="en-US" dirty="0"/>
              <a:t>].</a:t>
            </a:r>
            <a:r>
              <a:rPr lang="en-US" dirty="0" err="1"/>
              <a:t>cshtml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42" y="1350169"/>
            <a:ext cx="2625603" cy="235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Widgets – Example: Related Items for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sfMultiRelatedItmsWrp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sfrelatedItmTitle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Related news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sfrelatedList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sflist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relatedItem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Model.Item.Fields.RelatedNews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sfrelatedListItem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sflistitem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Html.ActionLink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relatedItem.Fields.Title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														(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relatedItem.Fields.ItemDefaultUrl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296" y="1222913"/>
            <a:ext cx="3583704" cy="35204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0296" y="3281819"/>
            <a:ext cx="3583704" cy="1352811"/>
          </a:xfrm>
          <a:prstGeom prst="rect">
            <a:avLst/>
          </a:prstGeom>
          <a:solidFill>
            <a:schemeClr val="bg1">
              <a:lumMod val="95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Stock </a:t>
            </a:r>
            <a:r>
              <a:rPr lang="en-US" dirty="0"/>
              <a:t>Widgets </a:t>
            </a:r>
            <a:r>
              <a:rPr lang="en-US" dirty="0" smtClean="0"/>
              <a:t>– Example: Search </a:t>
            </a:r>
            <a:r>
              <a:rPr lang="en-US" dirty="0"/>
              <a:t>results by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 role=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tabpanel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tabs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-tabs"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role=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tablist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 role=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"presentation"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"active"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"#all"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role=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"tab"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data-toggle=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"tab"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All&lt;span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"badge"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&gt;@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Model.Results.Data.Count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&lt;/span&gt;&lt;/a&gt;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&lt;/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 role=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"presentation"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&lt;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"#news"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role=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"tab"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data-toggle=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"tab"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&gt;News&lt;span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"badge"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&gt;@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news.Count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()&lt;/span&gt;&lt;/a&gt;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&lt;/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 panes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"tab-content"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 role=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tabpanel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"tab-pane active"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"all"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Html.Partial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"_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SearchResults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Model.Results.Data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 role=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tabpanel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"tab-pane"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"news"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Html.Partial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"_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SearchResults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news)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&lt;/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div&gt;</a:t>
            </a:r>
            <a:endParaRPr lang="en-US" sz="1100" dirty="0"/>
          </a:p>
        </p:txBody>
      </p:sp>
      <p:pic>
        <p:nvPicPr>
          <p:cNvPr id="5122" name="Picture 2" descr="https://s3.amazonaws.com/media-p.slid.es/uploads/petarmarinov/images/1192781/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533" y="3000971"/>
            <a:ext cx="3093244" cy="13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55378"/>
          <a:stretch/>
        </p:blipFill>
        <p:spPr>
          <a:xfrm>
            <a:off x="1354738" y="804513"/>
            <a:ext cx="6583680" cy="3840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Mobile First</a:t>
            </a:r>
          </a:p>
        </p:txBody>
      </p:sp>
    </p:spTree>
    <p:extLst>
      <p:ext uri="{BB962C8B-B14F-4D97-AF65-F5344CB8AC3E}">
        <p14:creationId xmlns:p14="http://schemas.microsoft.com/office/powerpoint/2010/main" val="336663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</a:t>
            </a:r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85" y="1197087"/>
            <a:ext cx="3886200" cy="29655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65685" y="1197087"/>
            <a:ext cx="3886200" cy="29655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Backend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97" y="1747942"/>
            <a:ext cx="2749091" cy="2590313"/>
          </a:xfrm>
          <a:prstGeom prst="rect">
            <a:avLst/>
          </a:prstGeom>
        </p:spPr>
      </p:pic>
      <p:pic>
        <p:nvPicPr>
          <p:cNvPr id="3078" name="Picture 6" descr="https://s3.amazonaws.com/media-p.slid.es/uploads/petarmarinov/images/1192809/Tem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709" y="1681688"/>
            <a:ext cx="2473933" cy="280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8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Designers </a:t>
            </a:r>
            <a:r>
              <a:rPr lang="en-US" dirty="0" smtClean="0"/>
              <a:t>Framework – Stock Widget </a:t>
            </a:r>
            <a:r>
              <a:rPr lang="en-US" dirty="0"/>
              <a:t>D</a:t>
            </a:r>
            <a:r>
              <a:rPr lang="en-US" dirty="0" smtClean="0"/>
              <a:t>esigners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3" y="1350169"/>
            <a:ext cx="8503444" cy="327865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Simple.cshtml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sf-html-field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kendo-content-block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sf-model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properties.Content.PropertyValue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</a:p>
          <a:p>
            <a:pPr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sf-html-field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indent="0">
              <a:buNone/>
            </a:pPr>
            <a:endParaRPr lang="en-US" sz="1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/>
              <a:t>$</a:t>
            </a:r>
            <a:r>
              <a:rPr lang="en-US" sz="2400" dirty="0" err="1" smtClean="0"/>
              <a:t>scope.properties</a:t>
            </a:r>
            <a:r>
              <a:rPr lang="en-US" sz="2400" dirty="0" smtClean="0"/>
              <a:t> bound to controller properties</a:t>
            </a:r>
          </a:p>
          <a:p>
            <a:r>
              <a:rPr lang="en-US" sz="2400" dirty="0" smtClean="0"/>
              <a:t>Reuses sf-html-field</a:t>
            </a:r>
            <a:endParaRPr lang="en-US" sz="2200" dirty="0" smtClean="0"/>
          </a:p>
          <a:p>
            <a:pPr indent="0">
              <a:buNone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26" y="1350169"/>
            <a:ext cx="2771950" cy="19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Designers </a:t>
            </a:r>
            <a:r>
              <a:rPr lang="en-US" dirty="0" smtClean="0"/>
              <a:t>Framework – Stock Widget </a:t>
            </a:r>
            <a:r>
              <a:rPr lang="en-US" dirty="0"/>
              <a:t>D</a:t>
            </a:r>
            <a:r>
              <a:rPr lang="en-US" dirty="0" smtClean="0"/>
              <a:t>esigners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3" y="1350169"/>
            <a:ext cx="8503444" cy="1418083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2200" dirty="0" smtClean="0"/>
              <a:t>~/</a:t>
            </a:r>
            <a:r>
              <a:rPr lang="en-US" sz="2200" dirty="0" err="1"/>
              <a:t>Mvc</a:t>
            </a:r>
            <a:r>
              <a:rPr lang="en-US" sz="2200" dirty="0"/>
              <a:t>/Views/[</a:t>
            </a:r>
            <a:r>
              <a:rPr lang="en-US" sz="2200" dirty="0" err="1"/>
              <a:t>WidgetName</a:t>
            </a:r>
            <a:r>
              <a:rPr lang="en-US" sz="2200" dirty="0"/>
              <a:t>]/</a:t>
            </a:r>
            <a:r>
              <a:rPr lang="en-US" sz="2200" dirty="0" err="1"/>
              <a:t>DesignerView</a:t>
            </a:r>
            <a:r>
              <a:rPr lang="en-US" sz="2200" dirty="0"/>
              <a:t>.[</a:t>
            </a:r>
            <a:r>
              <a:rPr lang="en-US" sz="2200" dirty="0" err="1"/>
              <a:t>ViewName</a:t>
            </a:r>
            <a:r>
              <a:rPr lang="en-US" sz="2200" dirty="0"/>
              <a:t>].[extension</a:t>
            </a:r>
            <a:r>
              <a:rPr lang="en-US" sz="2200" dirty="0" smtClean="0"/>
              <a:t>]</a:t>
            </a:r>
          </a:p>
          <a:p>
            <a:pPr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Welcome to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TelerikNext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sf-html-field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="kendo-content-block"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indent="0">
              <a:buNone/>
            </a:pPr>
            <a:r>
              <a:rPr lang="en-US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sf-model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properties.Content.PropertyValue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sf-html-field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 smtClean="0"/>
          </a:p>
          <a:p>
            <a:endParaRPr lang="en-US" sz="2200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78" y="2820622"/>
            <a:ext cx="2613348" cy="2093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107" y="2820622"/>
            <a:ext cx="3521120" cy="20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Feather</a:t>
            </a:r>
          </a:p>
          <a:p>
            <a:pPr fontAlgn="base"/>
            <a:r>
              <a:rPr lang="en-US" dirty="0" smtClean="0"/>
              <a:t>Why we introduced it</a:t>
            </a:r>
          </a:p>
          <a:p>
            <a:pPr fontAlgn="base"/>
            <a:r>
              <a:rPr lang="en-US" dirty="0" smtClean="0"/>
              <a:t>What are its main components</a:t>
            </a:r>
            <a:endParaRPr lang="en-US" dirty="0"/>
          </a:p>
          <a:p>
            <a:pPr fontAlgn="base"/>
            <a:r>
              <a:rPr lang="en-US" dirty="0" smtClean="0"/>
              <a:t>How can you benefit from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Designers Framework </a:t>
            </a:r>
            <a:r>
              <a:rPr lang="en-US" dirty="0" smtClean="0"/>
              <a:t>– Designers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3" y="1793243"/>
            <a:ext cx="5640039" cy="2935332"/>
          </a:xfrm>
        </p:spPr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sz="2200" dirty="0" smtClean="0"/>
              <a:t>{</a:t>
            </a:r>
            <a:endParaRPr lang="en-US" sz="2200" dirty="0"/>
          </a:p>
          <a:p>
            <a:pPr indent="0">
              <a:buNone/>
            </a:pPr>
            <a:r>
              <a:rPr lang="en-US" sz="2200" dirty="0"/>
              <a:t>  "priority": 1,</a:t>
            </a:r>
          </a:p>
          <a:p>
            <a:pPr indent="0">
              <a:buNone/>
            </a:pPr>
            <a:r>
              <a:rPr lang="en-US" sz="2200" dirty="0"/>
              <a:t>  "scripts": [</a:t>
            </a:r>
          </a:p>
          <a:p>
            <a:pPr indent="0">
              <a:buNone/>
            </a:pPr>
            <a:r>
              <a:rPr lang="en-US" sz="2200" dirty="0"/>
              <a:t>    "</a:t>
            </a:r>
            <a:r>
              <a:rPr lang="en-US" sz="2200" dirty="0" err="1"/>
              <a:t>Mvc</a:t>
            </a:r>
            <a:r>
              <a:rPr lang="en-US" sz="2200" dirty="0"/>
              <a:t>/Scripts/</a:t>
            </a:r>
            <a:r>
              <a:rPr lang="en-US" sz="2200" dirty="0" err="1"/>
              <a:t>ContentBlock</a:t>
            </a:r>
            <a:r>
              <a:rPr lang="en-US" sz="2200" dirty="0"/>
              <a:t>/shared-content-services.js",</a:t>
            </a:r>
          </a:p>
          <a:p>
            <a:pPr indent="0">
              <a:buNone/>
            </a:pPr>
            <a:r>
              <a:rPr lang="en-US" sz="2200" dirty="0"/>
              <a:t>    "</a:t>
            </a:r>
            <a:r>
              <a:rPr lang="en-US" sz="2200" dirty="0" err="1"/>
              <a:t>Mvc</a:t>
            </a:r>
            <a:r>
              <a:rPr lang="en-US" sz="2200" dirty="0"/>
              <a:t>/Scripts/MyAdditionalScript.js"</a:t>
            </a:r>
          </a:p>
          <a:p>
            <a:pPr indent="0">
              <a:buNone/>
            </a:pPr>
            <a:r>
              <a:rPr lang="en-US" sz="2200" dirty="0"/>
              <a:t>  ]</a:t>
            </a:r>
          </a:p>
          <a:p>
            <a:pPr indent="0">
              <a:buNone/>
            </a:pPr>
            <a:r>
              <a:rPr lang="en-US" sz="2200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660" y="1793243"/>
            <a:ext cx="2633574" cy="2331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328613" y="1189973"/>
            <a:ext cx="768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sz="2000" dirty="0"/>
              <a:t>~/</a:t>
            </a:r>
            <a:r>
              <a:rPr lang="en-US" sz="2000" dirty="0" err="1"/>
              <a:t>Mvc</a:t>
            </a:r>
            <a:r>
              <a:rPr lang="en-US" sz="2000" dirty="0"/>
              <a:t>/Views/[</a:t>
            </a:r>
            <a:r>
              <a:rPr lang="en-US" sz="2000" dirty="0" err="1"/>
              <a:t>WidgetName</a:t>
            </a:r>
            <a:r>
              <a:rPr lang="en-US" sz="2000" dirty="0"/>
              <a:t>]/</a:t>
            </a:r>
            <a:r>
              <a:rPr lang="en-US" sz="2000" dirty="0" err="1"/>
              <a:t>DesignerView</a:t>
            </a:r>
            <a:r>
              <a:rPr lang="en-US" sz="2000" dirty="0"/>
              <a:t>.[</a:t>
            </a:r>
            <a:r>
              <a:rPr lang="en-US" sz="2000" dirty="0" err="1"/>
              <a:t>ViewName</a:t>
            </a:r>
            <a:r>
              <a:rPr lang="en-US" sz="2000" dirty="0"/>
              <a:t>].</a:t>
            </a:r>
            <a:r>
              <a:rPr lang="en-US" sz="2000" dirty="0" err="1"/>
              <a:t>json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7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Designers Framework – Custom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ContentBlockController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Controller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IHasEditCommands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.CommandsList.Add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WidgetMenuItem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 Shared"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ActionUrl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UseShared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NeedsModal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  <a:endParaRPr lang="en-US" dirty="0"/>
          </a:p>
        </p:txBody>
      </p:sp>
      <p:pic>
        <p:nvPicPr>
          <p:cNvPr id="7170" name="Picture 2" descr="https://s3.amazonaws.com/media-p.slid.es/uploads/petarmarinov/images/1193008/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73" y="913154"/>
            <a:ext cx="1335881" cy="135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s3.amazonaws.com/media-p.slid.es/uploads/petarmarinov/images/1193022/Tem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435" y="2220066"/>
            <a:ext cx="2321719" cy="18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987" y="2896765"/>
            <a:ext cx="2464047" cy="197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7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Convention-Based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Stock </a:t>
            </a:r>
            <a:r>
              <a:rPr lang="en-US" dirty="0"/>
              <a:t>Widget templates</a:t>
            </a:r>
          </a:p>
          <a:p>
            <a:pPr marL="0" indent="0">
              <a:buNone/>
            </a:pPr>
            <a:r>
              <a:rPr lang="en-US" dirty="0"/>
              <a:t>List.[</a:t>
            </a:r>
            <a:r>
              <a:rPr lang="en-US" dirty="0" err="1"/>
              <a:t>ViewName</a:t>
            </a:r>
            <a:r>
              <a:rPr lang="en-US" dirty="0"/>
              <a:t>].</a:t>
            </a:r>
            <a:r>
              <a:rPr lang="en-US" dirty="0" err="1"/>
              <a:t>cshtml</a:t>
            </a:r>
            <a:r>
              <a:rPr lang="en-US" dirty="0"/>
              <a:t> or Detail.[</a:t>
            </a:r>
            <a:r>
              <a:rPr lang="en-US" dirty="0" err="1"/>
              <a:t>ViewName</a:t>
            </a:r>
            <a:r>
              <a:rPr lang="en-US" dirty="0"/>
              <a:t>].</a:t>
            </a:r>
            <a:r>
              <a:rPr lang="en-US" dirty="0" err="1"/>
              <a:t>cshtml</a:t>
            </a:r>
            <a:endParaRPr lang="en-US" dirty="0"/>
          </a:p>
          <a:p>
            <a:r>
              <a:rPr lang="en-US" dirty="0"/>
              <a:t>Page templates based on layout files</a:t>
            </a:r>
          </a:p>
          <a:p>
            <a:pPr marL="0" indent="0">
              <a:buNone/>
            </a:pPr>
            <a:r>
              <a:rPr lang="en-US" dirty="0"/>
              <a:t>MVC\View\Layouts or </a:t>
            </a:r>
            <a:r>
              <a:rPr lang="en-US" dirty="0" err="1"/>
              <a:t>ResourcePackages</a:t>
            </a:r>
            <a:r>
              <a:rPr lang="en-US" dirty="0"/>
              <a:t>\</a:t>
            </a:r>
            <a:r>
              <a:rPr lang="en-US" dirty="0" err="1"/>
              <a:t>YourPackageName</a:t>
            </a:r>
            <a:r>
              <a:rPr lang="en-US" dirty="0"/>
              <a:t>\</a:t>
            </a:r>
            <a:r>
              <a:rPr lang="en-US" dirty="0" err="1"/>
              <a:t>Mvc</a:t>
            </a:r>
            <a:r>
              <a:rPr lang="en-US" dirty="0"/>
              <a:t>\Views\Layouts</a:t>
            </a:r>
          </a:p>
        </p:txBody>
      </p:sp>
    </p:spTree>
    <p:extLst>
      <p:ext uri="{BB962C8B-B14F-4D97-AF65-F5344CB8AC3E}">
        <p14:creationId xmlns:p14="http://schemas.microsoft.com/office/powerpoint/2010/main" val="40319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Convention-Based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Designer </a:t>
            </a:r>
            <a:r>
              <a:rPr lang="en-US" dirty="0"/>
              <a:t>template name &amp; </a:t>
            </a:r>
            <a:r>
              <a:rPr lang="en-US" dirty="0" smtClean="0"/>
              <a:t>location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Mvc</a:t>
            </a:r>
            <a:r>
              <a:rPr lang="en-US" dirty="0"/>
              <a:t>\Views\[</a:t>
            </a:r>
            <a:r>
              <a:rPr lang="en-US" dirty="0" err="1"/>
              <a:t>WidgetName</a:t>
            </a:r>
            <a:r>
              <a:rPr lang="en-US" dirty="0"/>
              <a:t>]\</a:t>
            </a:r>
            <a:r>
              <a:rPr lang="en-US" dirty="0" err="1"/>
              <a:t>DesignerView</a:t>
            </a:r>
            <a:r>
              <a:rPr lang="en-US" dirty="0"/>
              <a:t>.[</a:t>
            </a:r>
            <a:r>
              <a:rPr lang="en-US" dirty="0" err="1"/>
              <a:t>ViewName</a:t>
            </a:r>
            <a:r>
              <a:rPr lang="en-US" dirty="0"/>
              <a:t>].[extension]</a:t>
            </a:r>
          </a:p>
          <a:p>
            <a:r>
              <a:rPr lang="en-US" dirty="0"/>
              <a:t>Needed scripts and </a:t>
            </a:r>
            <a:r>
              <a:rPr lang="en-US" dirty="0" smtClean="0"/>
              <a:t>modules</a:t>
            </a:r>
          </a:p>
          <a:p>
            <a:pPr marL="0" indent="0">
              <a:buNone/>
            </a:pPr>
            <a:r>
              <a:rPr lang="en-US" dirty="0" err="1"/>
              <a:t>Mvc</a:t>
            </a:r>
            <a:r>
              <a:rPr lang="en-US" dirty="0"/>
              <a:t>\[</a:t>
            </a:r>
            <a:r>
              <a:rPr lang="en-US" dirty="0" err="1"/>
              <a:t>WidgetName</a:t>
            </a:r>
            <a:r>
              <a:rPr lang="en-US" dirty="0"/>
              <a:t>]\</a:t>
            </a:r>
            <a:r>
              <a:rPr lang="en-US" dirty="0" err="1"/>
              <a:t>DesignerView</a:t>
            </a:r>
            <a:r>
              <a:rPr lang="en-US" dirty="0"/>
              <a:t>.[</a:t>
            </a:r>
            <a:r>
              <a:rPr lang="en-US" dirty="0" err="1"/>
              <a:t>ViewName</a:t>
            </a:r>
            <a:r>
              <a:rPr lang="en-US" dirty="0"/>
              <a:t>].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Designer </a:t>
            </a:r>
            <a:r>
              <a:rPr lang="en-US" dirty="0" smtClean="0"/>
              <a:t>module</a:t>
            </a:r>
          </a:p>
          <a:p>
            <a:pPr marL="0" indent="0">
              <a:buNone/>
            </a:pPr>
            <a:r>
              <a:rPr lang="en-US" dirty="0" err="1"/>
              <a:t>Mvc</a:t>
            </a:r>
            <a:r>
              <a:rPr lang="en-US" dirty="0"/>
              <a:t>\Scripts\[</a:t>
            </a:r>
            <a:r>
              <a:rPr lang="en-US" dirty="0" err="1"/>
              <a:t>WidgetName</a:t>
            </a:r>
            <a:r>
              <a:rPr lang="en-US" dirty="0"/>
              <a:t>]\designerview-[viewname].</a:t>
            </a:r>
            <a:r>
              <a:rPr lang="en-US" dirty="0" smtClean="0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Framework goodness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Native </a:t>
            </a:r>
            <a:r>
              <a:rPr lang="en-US" dirty="0"/>
              <a:t>support for DI (</a:t>
            </a:r>
            <a:r>
              <a:rPr lang="en-US" dirty="0" err="1"/>
              <a:t>Ninject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IssueController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IIssueModel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issuesModel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.model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issuesModel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Support for class libraries (full encapsulation)</a:t>
            </a:r>
          </a:p>
        </p:txBody>
      </p:sp>
    </p:spTree>
    <p:extLst>
      <p:ext uri="{BB962C8B-B14F-4D97-AF65-F5344CB8AC3E}">
        <p14:creationId xmlns:p14="http://schemas.microsoft.com/office/powerpoint/2010/main" val="234617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goodness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28613" y="1350168"/>
            <a:ext cx="8503444" cy="3347091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Support </a:t>
            </a:r>
            <a:r>
              <a:rPr lang="en-US" dirty="0"/>
              <a:t>for Locations </a:t>
            </a:r>
            <a:r>
              <a:rPr lang="en-US" dirty="0" smtClean="0"/>
              <a:t>Service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NewsController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Controller,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IContentLocatableView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000" dirty="0" smtClean="0"/>
              <a:t> </a:t>
            </a:r>
          </a:p>
          <a:p>
            <a:pPr marL="342900" indent="-342900"/>
            <a:r>
              <a:rPr lang="en-US" dirty="0" smtClean="0"/>
              <a:t>Localization resources for both front and backend</a:t>
            </a:r>
          </a:p>
          <a:p>
            <a:pPr marL="0" indent="0">
              <a:buNone/>
            </a:pPr>
            <a:r>
              <a:rPr lang="en-US" sz="2000" dirty="0" smtClean="0"/>
              <a:t>[Localization(</a:t>
            </a:r>
            <a:r>
              <a:rPr lang="en-US" sz="2000" dirty="0" err="1" smtClean="0"/>
              <a:t>typeof</a:t>
            </a:r>
            <a:r>
              <a:rPr lang="en-US" sz="2000" dirty="0" smtClean="0"/>
              <a:t>(</a:t>
            </a:r>
            <a:r>
              <a:rPr lang="en-US" sz="2000" dirty="0" err="1" smtClean="0"/>
              <a:t>NewsWidgetResources</a:t>
            </a:r>
            <a:r>
              <a:rPr lang="en-US" sz="2000" dirty="0" smtClean="0"/>
              <a:t>))]</a:t>
            </a:r>
          </a:p>
          <a:p>
            <a:pPr marL="457200" indent="-457200"/>
            <a:r>
              <a:rPr lang="en-US" dirty="0" smtClean="0"/>
              <a:t>And </a:t>
            </a:r>
            <a:r>
              <a:rPr lang="en-US" dirty="0"/>
              <a:t>more</a:t>
            </a:r>
            <a:r>
              <a:rPr lang="en-US" dirty="0" smtClean="0"/>
              <a:t>...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38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s3.amazonaws.com/media-p.slid.es/uploads/petarmarinov/images/1193150/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647" y="2453231"/>
            <a:ext cx="2383160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Designers </a:t>
            </a:r>
            <a:r>
              <a:rPr lang="en-US" dirty="0"/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dirty="0" smtClean="0"/>
              <a:t>The </a:t>
            </a:r>
            <a:r>
              <a:rPr lang="en-US" dirty="0"/>
              <a:t>designer module (</a:t>
            </a:r>
            <a:r>
              <a:rPr lang="en-US" i="1" dirty="0"/>
              <a:t>designerview-yourView.js</a:t>
            </a:r>
            <a:r>
              <a:rPr lang="en-US" i="1" dirty="0" smtClean="0"/>
              <a:t>):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'designer'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sfImageField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Designer </a:t>
            </a:r>
            <a:r>
              <a:rPr lang="en-US" dirty="0"/>
              <a:t>View</a:t>
            </a:r>
            <a:r>
              <a:rPr lang="en-US" i="1" dirty="0"/>
              <a:t> (</a:t>
            </a:r>
            <a:r>
              <a:rPr lang="en-US" i="1" dirty="0" err="1"/>
              <a:t>DesignerView.YourView.cshtml</a:t>
            </a:r>
            <a:r>
              <a:rPr lang="en-US" i="1" dirty="0" smtClean="0"/>
              <a:t>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sf-image-field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sf-auto-open-selector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sf-model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selectedImageId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sf-image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selectedImage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sf-provider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imageProvider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4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50" dirty="0">
                <a:solidFill>
                  <a:schemeClr val="accent5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5100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Sitefinity </a:t>
            </a:r>
            <a:r>
              <a:rPr lang="en-US" dirty="0" smtClean="0"/>
              <a:t>Feather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Build </a:t>
            </a:r>
            <a:r>
              <a:rPr lang="en-US" i="1" dirty="0" smtClean="0"/>
              <a:t>Modern</a:t>
            </a:r>
            <a:r>
              <a:rPr lang="en-US" i="1" dirty="0"/>
              <a:t>, intuitive, convention based, mobile-first UI for Telerik </a:t>
            </a:r>
            <a:r>
              <a:rPr lang="en-US" i="1" dirty="0" smtClean="0"/>
              <a:t>Sitefinity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9187" y="2466030"/>
            <a:ext cx="8844455" cy="240065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2000" dirty="0"/>
              <a:t>MVC Stock Widgets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Front-End of Your Choice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Package </a:t>
            </a:r>
            <a:r>
              <a:rPr lang="en-US" sz="2000" dirty="0" smtClean="0"/>
              <a:t>Everything</a:t>
            </a:r>
          </a:p>
          <a:p>
            <a:pPr marL="502920" lvl="2">
              <a:lnSpc>
                <a:spcPct val="150000"/>
              </a:lnSpc>
            </a:pPr>
            <a:endParaRPr lang="en-US" sz="2000" dirty="0"/>
          </a:p>
          <a:p>
            <a:pPr marL="502920" lvl="2">
              <a:lnSpc>
                <a:spcPct val="150000"/>
              </a:lnSpc>
            </a:pPr>
            <a:endParaRPr lang="en-US" sz="2000" dirty="0"/>
          </a:p>
          <a:p>
            <a:pPr marL="0" lvl="1">
              <a:lnSpc>
                <a:spcPct val="150000"/>
              </a:lnSpc>
            </a:pPr>
            <a:r>
              <a:rPr lang="en-US" sz="2000" dirty="0"/>
              <a:t>  Mobile First</a:t>
            </a:r>
          </a:p>
          <a:p>
            <a:pPr marL="0" lvl="1">
              <a:lnSpc>
                <a:spcPct val="150000"/>
              </a:lnSpc>
            </a:pPr>
            <a:r>
              <a:rPr lang="en-US" sz="2000" dirty="0"/>
              <a:t>  Convention-Based </a:t>
            </a:r>
            <a:r>
              <a:rPr lang="en-US" sz="2000" dirty="0" smtClean="0"/>
              <a:t>FW</a:t>
            </a:r>
            <a:endParaRPr lang="en-US" sz="2000" dirty="0"/>
          </a:p>
          <a:p>
            <a:pPr marL="0" lvl="1">
              <a:lnSpc>
                <a:spcPct val="150000"/>
              </a:lnSpc>
            </a:pPr>
            <a:r>
              <a:rPr lang="en-US" sz="2000" dirty="0"/>
              <a:t>  New Designers </a:t>
            </a:r>
            <a:r>
              <a:rPr lang="en-US" sz="2000" dirty="0" smtClean="0"/>
              <a:t>FW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3" y="2489597"/>
            <a:ext cx="462405" cy="455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22" y="3046424"/>
            <a:ext cx="456071" cy="438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671" y="2514909"/>
            <a:ext cx="456071" cy="4471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4672" y="3590638"/>
            <a:ext cx="449736" cy="4471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4671" y="3044803"/>
            <a:ext cx="456071" cy="4471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257" y="3573763"/>
            <a:ext cx="468739" cy="46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6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 </a:t>
            </a: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 numCol="2"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Project </a:t>
            </a:r>
            <a:r>
              <a:rPr lang="en-US" dirty="0"/>
              <a:t>Feather main site:</a:t>
            </a:r>
          </a:p>
          <a:p>
            <a:pPr marL="0" indent="0" fontAlgn="base">
              <a:buNone/>
            </a:pPr>
            <a:r>
              <a:rPr lang="en-US" dirty="0">
                <a:hlinkClick r:id="rId3"/>
              </a:rPr>
              <a:t>http://projectfeather.sitefinity.com/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Feather GitHub:</a:t>
            </a:r>
          </a:p>
          <a:p>
            <a:pPr marL="0" indent="0" fontAlgn="base">
              <a:buNone/>
            </a:pPr>
            <a:r>
              <a:rPr lang="en-US" dirty="0">
                <a:hlinkClick r:id="rId4"/>
              </a:rPr>
              <a:t>https://github.com/Sitefinity/feather/wiki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UI Bootstrap:</a:t>
            </a:r>
          </a:p>
          <a:p>
            <a:pPr marL="0" indent="0" fontAlgn="base">
              <a:buNone/>
            </a:pPr>
            <a:r>
              <a:rPr lang="en-US" dirty="0">
                <a:hlinkClick r:id="rId5"/>
              </a:rPr>
              <a:t>http://angular-ui.github.io/bootstrap/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KendoUI</a:t>
            </a:r>
            <a:r>
              <a:rPr lang="en-US" dirty="0"/>
              <a:t>:</a:t>
            </a:r>
          </a:p>
          <a:p>
            <a:pPr marL="0" indent="0" fontAlgn="base">
              <a:buNone/>
            </a:pPr>
            <a:r>
              <a:rPr lang="en-US" dirty="0">
                <a:hlinkClick r:id="rId6"/>
              </a:rPr>
              <a:t>http://demos.telerik.com/kendo-ui/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Front-End of Your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 numCol="2">
            <a:noAutofit/>
          </a:bodyPr>
          <a:lstStyle/>
          <a:p>
            <a:pPr marL="914400" indent="0">
              <a:lnSpc>
                <a:spcPct val="250000"/>
              </a:lnSpc>
              <a:buNone/>
            </a:pPr>
            <a:r>
              <a:rPr lang="en-US" dirty="0" smtClean="0"/>
              <a:t>	Bootstrap</a:t>
            </a:r>
          </a:p>
          <a:p>
            <a:pPr marL="914400" indent="0">
              <a:lnSpc>
                <a:spcPct val="250000"/>
              </a:lnSpc>
              <a:buNone/>
            </a:pPr>
            <a:r>
              <a:rPr lang="en-US" dirty="0" smtClean="0"/>
              <a:t>	Foundation</a:t>
            </a:r>
          </a:p>
          <a:p>
            <a:pPr marL="914400" indent="0">
              <a:lnSpc>
                <a:spcPct val="250000"/>
              </a:lnSpc>
              <a:buNone/>
            </a:pPr>
            <a:r>
              <a:rPr lang="en-US" dirty="0" smtClean="0"/>
              <a:t>	Semantic UI</a:t>
            </a:r>
          </a:p>
          <a:p>
            <a:pPr marL="914400" indent="0">
              <a:lnSpc>
                <a:spcPct val="250000"/>
              </a:lnSpc>
              <a:buNone/>
            </a:pPr>
            <a:r>
              <a:rPr lang="en-US" dirty="0" smtClean="0"/>
              <a:t>	Anything...</a:t>
            </a:r>
            <a:endParaRPr lang="en-US" dirty="0"/>
          </a:p>
        </p:txBody>
      </p:sp>
      <p:pic>
        <p:nvPicPr>
          <p:cNvPr id="2053" name="Picture 5" descr="https://s3.amazonaws.com/media-p.slid.es/uploads/petarmarinov/images/1192728/Found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15" y="2829603"/>
            <a:ext cx="563783" cy="58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s3.amazonaws.com/media-p.slid.es/uploads/petarmarinov/images/1192732/bootstrap-logo_1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15" y="1807946"/>
            <a:ext cx="580340" cy="58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s://s3.amazonaws.com/media-p.slid.es/uploads/petarmarinov/images/1192730/share_1_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310" y="1807946"/>
            <a:ext cx="582929" cy="58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https://s3.amazonaws.com/media-p.slid.es/uploads/petarmarinov/images/1192740/120px-Question_Block_NSMB_1_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311" y="2899305"/>
            <a:ext cx="582929" cy="58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2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Frontend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8614" y="2348249"/>
            <a:ext cx="5173284" cy="3196083"/>
          </a:xfrm>
        </p:spPr>
        <p:txBody>
          <a:bodyPr numCol="2">
            <a:normAutofit/>
          </a:bodyPr>
          <a:lstStyle/>
          <a:p>
            <a:pPr fontAlgn="base"/>
            <a:r>
              <a:rPr lang="en-US" dirty="0" smtClean="0"/>
              <a:t>CSS</a:t>
            </a:r>
          </a:p>
          <a:p>
            <a:pPr fontAlgn="base"/>
            <a:r>
              <a:rPr lang="en-US" dirty="0" smtClean="0"/>
              <a:t>Sass, </a:t>
            </a:r>
            <a:r>
              <a:rPr lang="en-US" dirty="0" err="1" smtClean="0"/>
              <a:t>LeSS</a:t>
            </a:r>
            <a:endParaRPr lang="en-US" dirty="0"/>
          </a:p>
          <a:p>
            <a:pPr fontAlgn="base"/>
            <a:r>
              <a:rPr lang="en-US" dirty="0"/>
              <a:t>JS</a:t>
            </a:r>
          </a:p>
          <a:p>
            <a:pPr fontAlgn="base"/>
            <a:r>
              <a:rPr lang="en-US" dirty="0" smtClean="0"/>
              <a:t>Images, Icons</a:t>
            </a:r>
          </a:p>
          <a:p>
            <a:pPr fontAlgn="base"/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87525" y="2348248"/>
            <a:ext cx="5456475" cy="3196083"/>
          </a:xfrm>
        </p:spPr>
        <p:txBody>
          <a:bodyPr/>
          <a:lstStyle/>
          <a:p>
            <a:pPr fontAlgn="base"/>
            <a:r>
              <a:rPr lang="en-US" dirty="0" smtClean="0"/>
              <a:t>Layout Files (Master Templates)</a:t>
            </a:r>
            <a:endParaRPr lang="en-US" dirty="0"/>
          </a:p>
          <a:p>
            <a:pPr fontAlgn="base"/>
            <a:r>
              <a:rPr lang="en-US" dirty="0"/>
              <a:t>Layout </a:t>
            </a:r>
            <a:r>
              <a:rPr lang="en-US" dirty="0" smtClean="0"/>
              <a:t>Templates</a:t>
            </a:r>
            <a:endParaRPr lang="en-US" dirty="0"/>
          </a:p>
          <a:p>
            <a:pPr fontAlgn="base"/>
            <a:r>
              <a:rPr lang="en-US" dirty="0"/>
              <a:t>Widget Templates</a:t>
            </a:r>
          </a:p>
          <a:p>
            <a:pPr fontAlgn="base"/>
            <a:r>
              <a:rPr lang="en-US" dirty="0"/>
              <a:t>Widget Designers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8614" y="1236701"/>
            <a:ext cx="7187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 Package is a complete encapsulation of the look and feel in </a:t>
            </a:r>
            <a:r>
              <a:rPr lang="en-US" sz="1800" dirty="0" err="1" smtClean="0"/>
              <a:t>Sitefinity</a:t>
            </a:r>
            <a:r>
              <a:rPr lang="en-US" sz="1800" dirty="0" smtClean="0"/>
              <a:t>. It </a:t>
            </a:r>
            <a:r>
              <a:rPr lang="en-US" sz="1800" dirty="0"/>
              <a:t>can include everything: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99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57" y="530645"/>
            <a:ext cx="3009900" cy="28098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Packages – Layout files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Pure MVC template generation</a:t>
            </a:r>
          </a:p>
          <a:p>
            <a:r>
              <a:rPr lang="en-US" sz="2400" dirty="0" smtClean="0"/>
              <a:t>~/MVC/View/Layouts</a:t>
            </a:r>
          </a:p>
          <a:p>
            <a:pPr indent="0">
              <a:buNone/>
            </a:pPr>
            <a:r>
              <a:rPr lang="en-US" sz="2400" dirty="0" smtClean="0"/>
              <a:t>Page template title = </a:t>
            </a:r>
            <a:r>
              <a:rPr lang="en-US" sz="2400" dirty="0"/>
              <a:t>Layout </a:t>
            </a:r>
            <a:r>
              <a:rPr lang="en-US" sz="2400" dirty="0" smtClean="0"/>
              <a:t>name</a:t>
            </a:r>
          </a:p>
          <a:p>
            <a:r>
              <a:rPr lang="en-US" sz="2400" dirty="0"/>
              <a:t>~/</a:t>
            </a:r>
            <a:r>
              <a:rPr lang="en-US" sz="2400" dirty="0" err="1" smtClean="0"/>
              <a:t>ResourcePackages</a:t>
            </a:r>
            <a:r>
              <a:rPr lang="en-US" sz="2400" dirty="0" smtClean="0"/>
              <a:t>/</a:t>
            </a:r>
            <a:r>
              <a:rPr lang="en-US" sz="2400" i="1" dirty="0" err="1" smtClean="0"/>
              <a:t>PackageName</a:t>
            </a:r>
            <a:endParaRPr lang="en-US" sz="2400" i="1" dirty="0" smtClean="0"/>
          </a:p>
          <a:p>
            <a:pPr indent="0"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Mvc</a:t>
            </a:r>
            <a:r>
              <a:rPr lang="en-US" sz="2400" dirty="0" smtClean="0"/>
              <a:t>/Views/Layouts</a:t>
            </a:r>
          </a:p>
          <a:p>
            <a:pPr indent="0">
              <a:buNone/>
            </a:pPr>
            <a:r>
              <a:rPr lang="en-US" sz="2400" dirty="0"/>
              <a:t>Page template title </a:t>
            </a:r>
            <a:r>
              <a:rPr lang="en-US" sz="2400" dirty="0" smtClean="0"/>
              <a:t>= </a:t>
            </a:r>
            <a:r>
              <a:rPr lang="en-US" sz="2400" i="1" dirty="0" err="1" smtClean="0"/>
              <a:t>PackageName.LayoutName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7592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Packages – </a:t>
            </a:r>
            <a:r>
              <a:rPr lang="en-US" dirty="0" smtClean="0"/>
              <a:t>Resource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3" y="1350169"/>
            <a:ext cx="8503444" cy="3257994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Url.WidgetContent</a:t>
            </a:r>
            <a:r>
              <a:rPr lang="en-US" dirty="0"/>
              <a:t> </a:t>
            </a:r>
            <a:r>
              <a:rPr lang="en-US" dirty="0" smtClean="0"/>
              <a:t>helper</a:t>
            </a:r>
          </a:p>
          <a:p>
            <a:pPr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="stylesheet"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</a:t>
            </a:r>
            <a:r>
              <a:rPr lang="en-US" sz="1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='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Url.WidgetContent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Mvc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/Styles/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/sitefinity-theme.css"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  <a:endParaRPr lang="en-US" sz="1800" dirty="0" smtClean="0"/>
          </a:p>
          <a:p>
            <a:r>
              <a:rPr lang="en-US" dirty="0" smtClean="0"/>
              <a:t>Loading </a:t>
            </a:r>
            <a:r>
              <a:rPr lang="en-US" dirty="0"/>
              <a:t>Order</a:t>
            </a:r>
          </a:p>
          <a:p>
            <a:pPr lvl="1"/>
            <a:r>
              <a:rPr lang="en-US" dirty="0"/>
              <a:t>Resource Package </a:t>
            </a:r>
            <a:r>
              <a:rPr lang="en-US" dirty="0" smtClean="0"/>
              <a:t>(higher)</a:t>
            </a:r>
            <a:endParaRPr lang="en-US" dirty="0"/>
          </a:p>
          <a:p>
            <a:pPr lvl="1"/>
            <a:r>
              <a:rPr lang="en-US" dirty="0"/>
              <a:t>~/</a:t>
            </a:r>
            <a:r>
              <a:rPr lang="en-US" dirty="0" smtClean="0"/>
              <a:t>MVC (lower)</a:t>
            </a:r>
          </a:p>
          <a:p>
            <a:pPr lvl="1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~/</a:t>
            </a:r>
            <a:r>
              <a:rPr lang="en-US" dirty="0" err="1" smtClean="0">
                <a:solidFill>
                  <a:srgbClr val="FF0000"/>
                </a:solidFill>
              </a:rPr>
              <a:t>Mvc</a:t>
            </a:r>
            <a:r>
              <a:rPr lang="en-US" dirty="0" smtClean="0">
                <a:solidFill>
                  <a:srgbClr val="FF0000"/>
                </a:solidFill>
              </a:rPr>
              <a:t>/Styles/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/sitefinity-theme.css</a:t>
            </a:r>
            <a:endParaRPr lang="en-US" dirty="0">
              <a:solidFill>
                <a:srgbClr val="FF0000"/>
              </a:solidFill>
            </a:endParaRPr>
          </a:p>
          <a:p>
            <a:pPr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~/</a:t>
            </a:r>
            <a:r>
              <a:rPr lang="en-US" dirty="0" err="1">
                <a:solidFill>
                  <a:srgbClr val="00B050"/>
                </a:solidFill>
              </a:rPr>
              <a:t>ResourcePackages</a:t>
            </a:r>
            <a:r>
              <a:rPr lang="en-US" dirty="0">
                <a:solidFill>
                  <a:srgbClr val="00B050"/>
                </a:solidFill>
              </a:rPr>
              <a:t>/My </a:t>
            </a:r>
            <a:r>
              <a:rPr lang="en-US" dirty="0" smtClean="0">
                <a:solidFill>
                  <a:srgbClr val="00B050"/>
                </a:solidFill>
              </a:rPr>
              <a:t>Template/</a:t>
            </a:r>
            <a:r>
              <a:rPr lang="en-US" dirty="0" err="1" smtClean="0">
                <a:solidFill>
                  <a:srgbClr val="00B050"/>
                </a:solidFill>
              </a:rPr>
              <a:t>Mvc</a:t>
            </a:r>
            <a:r>
              <a:rPr lang="en-US" dirty="0" smtClean="0">
                <a:solidFill>
                  <a:srgbClr val="00B050"/>
                </a:solidFill>
              </a:rPr>
              <a:t>/Styles/</a:t>
            </a:r>
            <a:r>
              <a:rPr lang="en-US" dirty="0" err="1" smtClean="0">
                <a:solidFill>
                  <a:srgbClr val="00B050"/>
                </a:solidFill>
              </a:rPr>
              <a:t>Css</a:t>
            </a:r>
            <a:r>
              <a:rPr lang="en-US" dirty="0" smtClean="0">
                <a:solidFill>
                  <a:srgbClr val="00B050"/>
                </a:solidFill>
              </a:rPr>
              <a:t>/sitefinity-theme.css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Packages – Resource </a:t>
            </a:r>
            <a:r>
              <a:rPr lang="en-US" dirty="0" smtClean="0"/>
              <a:t>Files In MVC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2" y="1350169"/>
            <a:ext cx="8503921" cy="32476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Html.Section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"main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 smtClean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Html.Script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ScriptRef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.JQuery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"top"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Html.Script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Url.WidgetContent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Mvc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/Scripts/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LoginStatus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/login-status.js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bottom"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Html.StyleSheet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Url.WidgetContent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"~/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ResourcePackages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/Bootstrap/assets/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/styles.min.css"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head", </a:t>
            </a:r>
            <a:r>
              <a:rPr lang="en-US" sz="1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Html.Script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Url.EmbeddedResource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Telerik.Sitefinity.Resources.Reference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"Telerik.Sitefinity.Resources.Scripts.jquery.ui.map.js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5141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GlobalGathering" id="{7E85FF9B-8877-49BD-BF1B-DBAE84329A25}" vid="{14ED4DDA-1649-4FE2-8BAA-9DDDE833FA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14735</TotalTime>
  <Words>802</Words>
  <Application>Microsoft Office PowerPoint</Application>
  <PresentationFormat>On-screen Show (16:9)</PresentationFormat>
  <Paragraphs>253</Paragraphs>
  <Slides>27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Consolas</vt:lpstr>
      <vt:lpstr>Lato</vt:lpstr>
      <vt:lpstr>Lato Black</vt:lpstr>
      <vt:lpstr>Open Sans</vt:lpstr>
      <vt:lpstr>Open Sans Light</vt:lpstr>
      <vt:lpstr>Telerik</vt:lpstr>
      <vt:lpstr>Bitmap Image</vt:lpstr>
      <vt:lpstr>Modern MVC and Front-End Development with Telerik Sitefinity</vt:lpstr>
      <vt:lpstr>Session Highlights</vt:lpstr>
      <vt:lpstr>Sitefinity Feather</vt:lpstr>
      <vt:lpstr>Some Useful Links</vt:lpstr>
      <vt:lpstr>Front-End of Your Choice</vt:lpstr>
      <vt:lpstr>Frontend Packages</vt:lpstr>
      <vt:lpstr>Frontend Packages – Layout files</vt:lpstr>
      <vt:lpstr>Frontend Packages – Resource Files</vt:lpstr>
      <vt:lpstr>Frontend Packages – Resource Files In MVC Views</vt:lpstr>
      <vt:lpstr>Frontend Packages – Grid templates</vt:lpstr>
      <vt:lpstr>Stock widgets</vt:lpstr>
      <vt:lpstr>Stock widgets - Widget templates</vt:lpstr>
      <vt:lpstr>Stock widgets - Widget templates</vt:lpstr>
      <vt:lpstr>Stock Widgets – Example: Related Items for News</vt:lpstr>
      <vt:lpstr>Stock Widgets – Example: Search results by type</vt:lpstr>
      <vt:lpstr>Mobile First</vt:lpstr>
      <vt:lpstr>Mobile First</vt:lpstr>
      <vt:lpstr>Designers Framework – Stock Widget Designers</vt:lpstr>
      <vt:lpstr>Designers Framework – Stock Widget Designers</vt:lpstr>
      <vt:lpstr>Designers Framework – Designers configuration</vt:lpstr>
      <vt:lpstr>Designers Framework – Custom Commands</vt:lpstr>
      <vt:lpstr>Convention-Based Framework</vt:lpstr>
      <vt:lpstr>Convention-Based Framework</vt:lpstr>
      <vt:lpstr>Framework goodness</vt:lpstr>
      <vt:lpstr>Framework goodness</vt:lpstr>
      <vt:lpstr>Designers Framework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 Vassileva</dc:creator>
  <cp:lastModifiedBy>Bilyana Ivanova</cp:lastModifiedBy>
  <cp:revision>265</cp:revision>
  <dcterms:created xsi:type="dcterms:W3CDTF">2013-04-11T08:37:24Z</dcterms:created>
  <dcterms:modified xsi:type="dcterms:W3CDTF">2015-05-07T14:19:01Z</dcterms:modified>
</cp:coreProperties>
</file>