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7" r:id="rId4"/>
    <p:sldId id="299" r:id="rId5"/>
    <p:sldId id="293" r:id="rId6"/>
    <p:sldId id="29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64" r:id="rId15"/>
    <p:sldId id="288" r:id="rId16"/>
    <p:sldId id="290" r:id="rId17"/>
    <p:sldId id="274" r:id="rId18"/>
    <p:sldId id="294" r:id="rId19"/>
    <p:sldId id="271" r:id="rId20"/>
    <p:sldId id="300" r:id="rId21"/>
    <p:sldId id="301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E600"/>
    <a:srgbClr val="A6F173"/>
    <a:srgbClr val="030303"/>
    <a:srgbClr val="21242C"/>
    <a:srgbClr val="3C59FD"/>
    <a:srgbClr val="00BFF3"/>
    <a:srgbClr val="95BC47"/>
    <a:srgbClr val="7E8289"/>
    <a:srgbClr val="7A9D34"/>
    <a:srgbClr val="95B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6" autoAdjust="0"/>
    <p:restoredTop sz="63680" autoAdjust="0"/>
  </p:normalViewPr>
  <p:slideViewPr>
    <p:cSldViewPr snapToGrid="0">
      <p:cViewPr varScale="1">
        <p:scale>
          <a:sx n="56" d="100"/>
          <a:sy n="56" d="100"/>
        </p:scale>
        <p:origin x="1541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EABF0-7F46-4263-8D03-56CE96BE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23D2B-82BF-4A5E-A06F-37935410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1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7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5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6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6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4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2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 vs. Business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visitors vs hot leads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23D2B-82BF-4A5E-A06F-37935410D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Making the most out of Sitefinity Personalization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Bilyana Ivanova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heck your website for every audience on any de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42" y="598773"/>
            <a:ext cx="418147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 – </a:t>
            </a:r>
            <a:r>
              <a:rPr lang="en-US" dirty="0"/>
              <a:t>Impersonate to Test the Experience 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2" y="1350169"/>
            <a:ext cx="8330892" cy="344913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/>
              <a:t>View </a:t>
            </a:r>
            <a:r>
              <a:rPr lang="en-US" dirty="0" smtClean="0"/>
              <a:t>as:</a:t>
            </a:r>
            <a:endParaRPr lang="en-US" dirty="0"/>
          </a:p>
          <a:p>
            <a:r>
              <a:rPr lang="en-US" dirty="0" smtClean="0"/>
              <a:t>Business User</a:t>
            </a:r>
          </a:p>
          <a:p>
            <a:r>
              <a:rPr lang="en-US" dirty="0" smtClean="0"/>
              <a:t>Developer</a:t>
            </a:r>
            <a:endParaRPr lang="en-US" dirty="0"/>
          </a:p>
          <a:p>
            <a:r>
              <a:rPr lang="en-US" dirty="0" smtClean="0"/>
              <a:t>Existing customer</a:t>
            </a:r>
          </a:p>
          <a:p>
            <a:r>
              <a:rPr lang="en-US" dirty="0" smtClean="0"/>
              <a:t>Boston visitor &amp;&amp;</a:t>
            </a: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Existing customer &amp;&amp;</a:t>
            </a:r>
          </a:p>
          <a:p>
            <a:pPr indent="0">
              <a:buNone/>
            </a:pPr>
            <a:r>
              <a:rPr lang="en-US" dirty="0" smtClean="0"/>
              <a:t> Visited Events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 – </a:t>
            </a:r>
            <a:r>
              <a:rPr lang="en-US" dirty="0"/>
              <a:t>Measure the Results </a:t>
            </a:r>
          </a:p>
        </p:txBody>
      </p:sp>
      <p:pic>
        <p:nvPicPr>
          <p:cNvPr id="11268" name="Picture 4" descr="Content Personalization Metr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4" y="804513"/>
            <a:ext cx="41052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200" y="1352471"/>
            <a:ext cx="4517136" cy="22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169" y="2415397"/>
            <a:ext cx="1845242" cy="45945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633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personalization</a:t>
            </a:r>
          </a:p>
          <a:p>
            <a:r>
              <a:rPr lang="en-US" dirty="0" smtClean="0"/>
              <a:t>Personalization in Sitefinity</a:t>
            </a:r>
          </a:p>
          <a:p>
            <a:r>
              <a:rPr lang="en-US" sz="3200" b="1" dirty="0"/>
              <a:t>How it works</a:t>
            </a:r>
          </a:p>
          <a:p>
            <a:r>
              <a:rPr lang="en-US" dirty="0" smtClean="0"/>
              <a:t>Making the most out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1" y="1824140"/>
            <a:ext cx="1959414" cy="167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16" y="455401"/>
            <a:ext cx="8503920" cy="411480"/>
          </a:xfrm>
        </p:spPr>
        <p:txBody>
          <a:bodyPr/>
          <a:lstStyle/>
          <a:p>
            <a:r>
              <a:rPr lang="en-US" dirty="0" smtClean="0"/>
              <a:t>How it works - Collecting data</a:t>
            </a:r>
            <a:endParaRPr lang="en-US" dirty="0"/>
          </a:p>
        </p:txBody>
      </p:sp>
      <p:pic>
        <p:nvPicPr>
          <p:cNvPr id="1028" name="Picture 4" descr="https://cdn4.iconfinder.com/data/icons/ionicons/512/icon-person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4" y="207636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metro-tech/512/applicati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92" y="1023811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396002" y="1670796"/>
            <a:ext cx="1212816" cy="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8324" y="1366825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Request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7759" y="1628837"/>
            <a:ext cx="823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5420" y="1151784"/>
            <a:ext cx="19639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StatsClient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 </a:t>
            </a:r>
            <a:r>
              <a:rPr lang="en-US" dirty="0" err="1" smtClean="0"/>
              <a:t>HasVisited</a:t>
            </a:r>
            <a:endParaRPr lang="en-US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Referral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Landing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Visit Duration</a:t>
            </a:r>
            <a:endParaRPr lang="en-US" dirty="0"/>
          </a:p>
        </p:txBody>
      </p:sp>
      <p:pic>
        <p:nvPicPr>
          <p:cNvPr id="15" name="Picture 6" descr="https://cdn3.iconfinder.com/data/icons/metro-tech/512/applicati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48" y="3433601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2396002" y="4104482"/>
            <a:ext cx="1212816" cy="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17145" y="4104483"/>
            <a:ext cx="823386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64806" y="3627429"/>
            <a:ext cx="3120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PreProcessOrder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 </a:t>
            </a:r>
            <a:r>
              <a:rPr lang="en-US" dirty="0" err="1" smtClean="0"/>
              <a:t>HasBought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</a:t>
            </a:r>
            <a:r>
              <a:rPr lang="en-US" dirty="0" err="1" smtClean="0"/>
              <a:t>HasBoughtFromDepartment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</a:t>
            </a:r>
            <a:r>
              <a:rPr lang="en-US" dirty="0" err="1" smtClean="0"/>
              <a:t>HasBoughtProductTaggedBy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396002" y="375246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Purchase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12576" y="110561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Statistics</a:t>
            </a:r>
          </a:p>
          <a:p>
            <a:r>
              <a:rPr lang="en-US" dirty="0" smtClean="0"/>
              <a:t>Service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7432" y="35812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Statistics</a:t>
            </a:r>
          </a:p>
          <a:p>
            <a:r>
              <a:rPr lang="en-US" dirty="0" smtClean="0"/>
              <a:t>Service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71760" y="1847912"/>
            <a:ext cx="123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21586" y="1904098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 cookie</a:t>
            </a:r>
          </a:p>
        </p:txBody>
      </p:sp>
      <p:pic>
        <p:nvPicPr>
          <p:cNvPr id="30" name="Picture 6" descr="https://cdn3.iconfinder.com/data/icons/metro-tech/512/applicati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92" y="2217449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V="1">
            <a:off x="2396002" y="2864434"/>
            <a:ext cx="1212816" cy="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98324" y="256046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Request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67759" y="2822475"/>
            <a:ext cx="823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15419" y="2557776"/>
            <a:ext cx="167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StatsClient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 </a:t>
            </a:r>
            <a:r>
              <a:rPr lang="en-US" dirty="0" err="1" smtClean="0"/>
              <a:t>HasVisited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12576" y="22992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Statistics</a:t>
            </a:r>
          </a:p>
          <a:p>
            <a:r>
              <a:rPr lang="en-US" dirty="0" smtClean="0"/>
              <a:t>Service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44382" y="290013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Cookie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38" y="3144647"/>
            <a:ext cx="1182405" cy="3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6" y="1875899"/>
            <a:ext cx="1959414" cy="167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16" y="455401"/>
            <a:ext cx="8503920" cy="411480"/>
          </a:xfrm>
        </p:spPr>
        <p:txBody>
          <a:bodyPr/>
          <a:lstStyle/>
          <a:p>
            <a:r>
              <a:rPr lang="en-US" dirty="0" smtClean="0"/>
              <a:t>How it works - Collecting data</a:t>
            </a:r>
            <a:endParaRPr lang="en-US" dirty="0"/>
          </a:p>
        </p:txBody>
      </p:sp>
      <p:pic>
        <p:nvPicPr>
          <p:cNvPr id="1028" name="Picture 4" descr="https://cdn4.iconfinder.com/data/icons/ionicons/512/icon-person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9" y="21281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53" y="3196406"/>
            <a:ext cx="1182405" cy="34875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2365130" y="1490271"/>
            <a:ext cx="6364802" cy="304930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37160" indent="137160" algn="l" defTabSz="6858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27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6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tabLst>
                <a:tab pos="226314" algn="l"/>
              </a:tabLst>
              <a:defRPr sz="21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7432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1148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54864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dirty="0" smtClean="0"/>
              <a:t>2015-05-01: Arrived from Facebook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 smtClean="0"/>
              <a:t>2015-05-01: Visited Products Page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 smtClean="0"/>
              <a:t>2015-05-03: Purchased Notebook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 smtClean="0"/>
              <a:t>2015-05-05: Visited Login Page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 smtClean="0"/>
              <a:t>2015-05-05: Name: Bill</a:t>
            </a:r>
          </a:p>
          <a:p>
            <a:pPr indent="0">
              <a:buNone/>
            </a:pPr>
            <a:r>
              <a:rPr lang="en-US" dirty="0"/>
              <a:t>2015-04-12: Visited Home Page</a:t>
            </a:r>
          </a:p>
          <a:p>
            <a:pPr indent="0">
              <a:buNone/>
            </a:pPr>
            <a:r>
              <a:rPr lang="en-US" dirty="0"/>
              <a:t>2015-04-23: Purchased a backpack</a:t>
            </a:r>
          </a:p>
          <a:p>
            <a:pPr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5" y="1439758"/>
            <a:ext cx="2399108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</a:t>
            </a:r>
            <a:r>
              <a:rPr lang="en-US" dirty="0" smtClean="0"/>
              <a:t>– User characteristics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29090" y="1428124"/>
            <a:ext cx="8503444" cy="3056578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85000" lnSpcReduction="20000"/>
          </a:bodyPr>
          <a:lstStyle>
            <a:lvl1pPr marL="137160" indent="137160" algn="l" defTabSz="6858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27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6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tabLst>
                <a:tab pos="226314" algn="l"/>
              </a:tabLst>
              <a:defRPr sz="21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7432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1148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54864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u="sng" dirty="0" smtClean="0"/>
              <a:t>Anonymous Users</a:t>
            </a:r>
          </a:p>
          <a:p>
            <a:pPr lvl="1"/>
            <a:r>
              <a:rPr lang="en-US" dirty="0" smtClean="0"/>
              <a:t>Referral URL </a:t>
            </a:r>
          </a:p>
          <a:p>
            <a:pPr lvl="1"/>
            <a:r>
              <a:rPr lang="en-US" dirty="0" smtClean="0"/>
              <a:t>Landing URL </a:t>
            </a:r>
          </a:p>
          <a:p>
            <a:pPr lvl="1"/>
            <a:r>
              <a:rPr lang="en-US" dirty="0" smtClean="0"/>
              <a:t>Visited page </a:t>
            </a:r>
          </a:p>
          <a:p>
            <a:pPr lvl="1"/>
            <a:r>
              <a:rPr lang="en-US" dirty="0" smtClean="0"/>
              <a:t>Visit duration</a:t>
            </a:r>
          </a:p>
          <a:p>
            <a:pPr lvl="1"/>
            <a:r>
              <a:rPr lang="en-US" dirty="0" smtClean="0"/>
              <a:t>Purchases </a:t>
            </a:r>
          </a:p>
          <a:p>
            <a:pPr lvl="1"/>
            <a:r>
              <a:rPr lang="en-US" dirty="0" smtClean="0"/>
              <a:t>Search keywords</a:t>
            </a:r>
          </a:p>
          <a:p>
            <a:pPr lvl="1"/>
            <a:r>
              <a:rPr lang="en-US" dirty="0" smtClean="0"/>
              <a:t>IP address 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Time of day</a:t>
            </a:r>
          </a:p>
          <a:p>
            <a:pPr lvl="1"/>
            <a:endParaRPr lang="en-US" dirty="0" smtClean="0"/>
          </a:p>
          <a:p>
            <a:pPr indent="0">
              <a:buFont typeface="Arial" panose="020B0604020202020204" pitchFamily="34" charset="0"/>
              <a:buNone/>
            </a:pPr>
            <a:r>
              <a:rPr lang="en-US" u="sng" dirty="0" smtClean="0"/>
              <a:t>Require Authentication</a:t>
            </a:r>
          </a:p>
          <a:p>
            <a:pPr lvl="1"/>
            <a:r>
              <a:rPr lang="en-US" dirty="0" smtClean="0"/>
              <a:t>Profile fields</a:t>
            </a:r>
          </a:p>
          <a:p>
            <a:pPr lvl="1"/>
            <a:r>
              <a:rPr lang="en-US" dirty="0" smtClean="0"/>
              <a:t>Roles</a:t>
            </a:r>
          </a:p>
          <a:p>
            <a:pPr lvl="1"/>
            <a:endParaRPr lang="en-US" dirty="0" smtClean="0"/>
          </a:p>
          <a:p>
            <a:pPr indent="0">
              <a:buFont typeface="Arial" panose="020B0604020202020204" pitchFamily="34" charset="0"/>
              <a:buNone/>
            </a:pPr>
            <a:r>
              <a:rPr lang="en-US" u="sng" dirty="0" smtClean="0"/>
              <a:t>Require Marketo Connector</a:t>
            </a:r>
          </a:p>
          <a:p>
            <a:pPr lvl="1"/>
            <a:r>
              <a:rPr lang="en-US" dirty="0" smtClean="0"/>
              <a:t>Marketo lead score</a:t>
            </a:r>
          </a:p>
          <a:p>
            <a:pPr lvl="1"/>
            <a:r>
              <a:rPr lang="en-US" dirty="0" smtClean="0"/>
              <a:t>Marketo field</a:t>
            </a:r>
          </a:p>
          <a:p>
            <a:pPr lvl="1"/>
            <a:endParaRPr lang="en-US" dirty="0" smtClean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700" u="sng" dirty="0" smtClean="0"/>
              <a:t>Requires Digital Experience Cloud Connector</a:t>
            </a:r>
          </a:p>
          <a:p>
            <a:pPr lvl="1"/>
            <a:r>
              <a:rPr lang="en-US" dirty="0" smtClean="0"/>
              <a:t>Persona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User </a:t>
            </a:r>
            <a:r>
              <a:rPr lang="en-US" dirty="0" smtClean="0"/>
              <a:t>characteristics evaluators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46638"/>
              </p:ext>
            </p:extLst>
          </p:nvPr>
        </p:nvGraphicFramePr>
        <p:xfrm>
          <a:off x="0" y="914399"/>
          <a:ext cx="9143999" cy="3630307"/>
        </p:xfrm>
        <a:graphic>
          <a:graphicData uri="http://schemas.openxmlformats.org/drawingml/2006/table">
            <a:tbl>
              <a:tblPr bandRow="1">
                <a:effectLst>
                  <a:outerShdw blurRad="50800" dist="50800" dir="5400000" algn="ctr" rotWithShape="0">
                    <a:schemeClr val="bg1">
                      <a:lumMod val="95000"/>
                    </a:schemeClr>
                  </a:outerShdw>
                </a:effectLst>
                <a:tableStyleId>{5C22544A-7EE6-4342-B048-85BDC9FD1C3A}</a:tableStyleId>
              </a:tblPr>
              <a:tblGrid>
                <a:gridCol w="1820132"/>
                <a:gridCol w="2787981"/>
                <a:gridCol w="2120233"/>
                <a:gridCol w="2415653"/>
              </a:tblGrid>
              <a:tr h="593152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IPAddressEvaluator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TimeOfDay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TimeOfTheDayEvaluator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07431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Landing URL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LandingUrlEvaluator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Purchases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PurchasesEvaluator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07431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LocationEvaluator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VisitDuration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VisitDurationEvaluator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07431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ProfileFields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ProfileFieldsEvaluator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VisitedPage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VisitedPageEvaluator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07431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ReferralUrl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ReferralUrlEvaluator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Roles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UserRolesEvaluator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07431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SearchKeywords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SearchKeywordsEvaluator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&lt;Custom Criteria&gt;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&lt;Custom Evaluator&gt;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5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characteristics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4726" r="-4726"/>
          <a:stretch/>
        </p:blipFill>
        <p:spPr>
          <a:xfrm>
            <a:off x="0" y="1020241"/>
            <a:ext cx="5004113" cy="3364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13" y="1642033"/>
            <a:ext cx="3792772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2250" y="1118528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DayOfWeekEvaluator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ICriterionEvaluator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16" y="455401"/>
            <a:ext cx="8503920" cy="411480"/>
          </a:xfrm>
        </p:spPr>
        <p:txBody>
          <a:bodyPr/>
          <a:lstStyle/>
          <a:p>
            <a:r>
              <a:rPr lang="en-US" dirty="0"/>
              <a:t>Which version to show?</a:t>
            </a:r>
          </a:p>
        </p:txBody>
      </p:sp>
      <p:pic>
        <p:nvPicPr>
          <p:cNvPr id="1030" name="Picture 6" descr="https://cdn3.iconfinder.com/data/icons/metro-tech/512/applica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17" y="2273241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082484" y="2923276"/>
            <a:ext cx="1212816" cy="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4806" y="2619305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Home Page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8075" y="2881317"/>
            <a:ext cx="823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667" y="2404263"/>
            <a:ext cx="22429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Home Page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Referred by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UK Visitors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6" y="1889913"/>
            <a:ext cx="1689150" cy="21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personalization</a:t>
            </a:r>
          </a:p>
          <a:p>
            <a:r>
              <a:rPr lang="en-US" dirty="0" smtClean="0"/>
              <a:t>Personalization </a:t>
            </a:r>
            <a:r>
              <a:rPr lang="en-US" dirty="0"/>
              <a:t>&amp;</a:t>
            </a:r>
            <a:r>
              <a:rPr lang="en-US" dirty="0" smtClean="0"/>
              <a:t> Sitefinity</a:t>
            </a:r>
          </a:p>
          <a:p>
            <a:r>
              <a:rPr lang="en-US" dirty="0" smtClean="0"/>
              <a:t>How it works</a:t>
            </a:r>
            <a:endParaRPr lang="en-US" dirty="0"/>
          </a:p>
          <a:p>
            <a:r>
              <a:rPr lang="en-US" dirty="0" smtClean="0"/>
              <a:t>Making the most out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0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Personalization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2703216"/>
          </a:xfrm>
        </p:spPr>
        <p:txBody>
          <a:bodyPr/>
          <a:lstStyle/>
          <a:p>
            <a:r>
              <a:rPr lang="en-US" dirty="0" smtClean="0"/>
              <a:t>Scoring user behavior</a:t>
            </a:r>
          </a:p>
          <a:p>
            <a:r>
              <a:rPr lang="en-US" dirty="0" smtClean="0"/>
              <a:t>360° profile</a:t>
            </a:r>
          </a:p>
          <a:p>
            <a:r>
              <a:rPr lang="en-US" dirty="0" smtClean="0"/>
              <a:t>Measuring personalization against business goals</a:t>
            </a:r>
          </a:p>
        </p:txBody>
      </p:sp>
      <p:pic>
        <p:nvPicPr>
          <p:cNvPr id="2050" name="Picture 2" descr="http://docs.sitefinity.com/sf-images/default-source/default-album/data-flow.jp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688" y="598773"/>
            <a:ext cx="3894782" cy="3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indent="0" algn="ctr">
              <a:buNone/>
            </a:pPr>
            <a:r>
              <a:rPr lang="en-US" sz="6600" dirty="0" smtClean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407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 smtClean="0"/>
              <a:t>What is personalization</a:t>
            </a:r>
          </a:p>
          <a:p>
            <a:r>
              <a:rPr lang="en-US" dirty="0" smtClean="0"/>
              <a:t>Personalization in Sitefinity</a:t>
            </a:r>
          </a:p>
          <a:p>
            <a:r>
              <a:rPr lang="en-US" dirty="0" smtClean="0"/>
              <a:t>How it works</a:t>
            </a:r>
            <a:endParaRPr lang="en-US" dirty="0"/>
          </a:p>
          <a:p>
            <a:r>
              <a:rPr lang="en-US" dirty="0" smtClean="0"/>
              <a:t>Making the most out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84" y="496141"/>
            <a:ext cx="5418579" cy="42702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10" y="393033"/>
            <a:ext cx="6973713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mixed audience – Developers vs Business Users</a:t>
            </a:r>
            <a:endParaRPr lang="en-US" dirty="0"/>
          </a:p>
        </p:txBody>
      </p:sp>
      <p:pic>
        <p:nvPicPr>
          <p:cNvPr id="1028" name="Picture 4" descr="http://www.emotasia.com/wp-content/uploads/spherical-emoticon-smiley-in-business-su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04" y="1329907"/>
            <a:ext cx="4567428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lipartbest.com/cliparts/pi5/eqb/pi5eqb7iB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480783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2.gstatic.com/images?q=tbn:ANd9GcQ_iyyaZQZkVTi3kTDQd7Hi0i4y4Pz6VBCBKmFmtgyYdoow7AG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49" y="10219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encrypted-tbn2.gstatic.com/images?q=tbn:ANd9GcQ_iyyaZQZkVTi3kTDQd7Hi0i4y4Pz6VBCBKmFmtgyYdoow7AG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6" y="10219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8RxbE4soF_U/U5f2bKZ5swI/AAAAAAAAIs8/73-LgvNpM2o/s1600/dreamer-smil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" y="1412543"/>
            <a:ext cx="304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visitors at a different stage</a:t>
            </a:r>
            <a:endParaRPr lang="en-US" dirty="0"/>
          </a:p>
        </p:txBody>
      </p:sp>
      <p:pic>
        <p:nvPicPr>
          <p:cNvPr id="1028" name="Picture 4" descr="http://4.bp.blogspot.com/-zRmVg6hYRp0/VOfsn00RCZI/AAAAAAAAODc/6NgnAm0QdIo/s1600/cash-smil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93" y="1334819"/>
            <a:ext cx="4347972" cy="289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4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personalization</a:t>
            </a:r>
          </a:p>
          <a:p>
            <a:r>
              <a:rPr lang="en-US" sz="3200" b="1" dirty="0"/>
              <a:t>Personalization in Sitefinity</a:t>
            </a:r>
          </a:p>
          <a:p>
            <a:r>
              <a:rPr lang="en-US" dirty="0" smtClean="0"/>
              <a:t>How it works</a:t>
            </a:r>
            <a:endParaRPr lang="en-US" dirty="0"/>
          </a:p>
          <a:p>
            <a:r>
              <a:rPr lang="en-US" dirty="0" smtClean="0"/>
              <a:t>Making the most out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Segment Your Visitors</a:t>
            </a:r>
            <a:endParaRPr lang="en-US" dirty="0"/>
          </a:p>
        </p:txBody>
      </p:sp>
      <p:pic>
        <p:nvPicPr>
          <p:cNvPr id="8194" name="Picture 2" descr="http://d10fqi5lwwlsdr.cloudfront.net/sitefinityImages/default-source/personalization/segment-your-visitors.jp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25" y="1149570"/>
            <a:ext cx="44862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2" y="1350169"/>
            <a:ext cx="3984595" cy="26586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Business Users </a:t>
            </a: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vs Developers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 smtClean="0"/>
              <a:t>Visitors from US</a:t>
            </a: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vs International visitors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egment visitors to deliver a personalized customer exper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30" y="804513"/>
            <a:ext cx="4572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Personalize the Presentation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2" y="1350169"/>
            <a:ext cx="8330892" cy="26592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 page </a:t>
            </a:r>
          </a:p>
          <a:p>
            <a:pPr indent="0">
              <a:buNone/>
            </a:pPr>
            <a:r>
              <a:rPr lang="en-US" dirty="0" smtClean="0"/>
              <a:t>Business Users </a:t>
            </a:r>
            <a:r>
              <a:rPr lang="en-US" i="1" dirty="0" smtClean="0"/>
              <a:t>vs</a:t>
            </a:r>
            <a:r>
              <a:rPr lang="en-US" dirty="0" smtClean="0"/>
              <a:t> Developers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Products Page</a:t>
            </a:r>
          </a:p>
          <a:p>
            <a:pPr indent="0">
              <a:buNone/>
            </a:pPr>
            <a:r>
              <a:rPr lang="en-US" dirty="0" smtClean="0"/>
              <a:t>Existing customers </a:t>
            </a:r>
            <a:r>
              <a:rPr lang="en-US" i="1" dirty="0" smtClean="0"/>
              <a:t>vs </a:t>
            </a:r>
            <a:r>
              <a:rPr lang="en-US" dirty="0" smtClean="0"/>
              <a:t>New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33097</TotalTime>
  <Words>390</Words>
  <Application>Microsoft Office PowerPoint</Application>
  <PresentationFormat>On-screen Show (16:9)</PresentationFormat>
  <Paragraphs>163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Lato</vt:lpstr>
      <vt:lpstr>Lato Black</vt:lpstr>
      <vt:lpstr>Open Sans</vt:lpstr>
      <vt:lpstr>Open Sans Light</vt:lpstr>
      <vt:lpstr>Telerik</vt:lpstr>
      <vt:lpstr>Making the most out of Sitefinity Personalization</vt:lpstr>
      <vt:lpstr>Agenda</vt:lpstr>
      <vt:lpstr>Agenda</vt:lpstr>
      <vt:lpstr>PowerPoint Presentation</vt:lpstr>
      <vt:lpstr>Targeting mixed audience – Developers vs Business Users</vt:lpstr>
      <vt:lpstr>Targeting visitors at a different stage</vt:lpstr>
      <vt:lpstr>Agenda</vt:lpstr>
      <vt:lpstr>Step 1 - Segment Your Visitors</vt:lpstr>
      <vt:lpstr>Step 2 – Personalize the Presentation</vt:lpstr>
      <vt:lpstr>Step 3 – Impersonate to Test the Experience </vt:lpstr>
      <vt:lpstr>Step 4 – Measure the Results </vt:lpstr>
      <vt:lpstr>Demo</vt:lpstr>
      <vt:lpstr>Agenda</vt:lpstr>
      <vt:lpstr>How it works - Collecting data</vt:lpstr>
      <vt:lpstr>How it works - Collecting data</vt:lpstr>
      <vt:lpstr>How it works – User characteristics</vt:lpstr>
      <vt:lpstr>How it works – User characteristics evaluators</vt:lpstr>
      <vt:lpstr>Custom characteristics</vt:lpstr>
      <vt:lpstr>Which version to show?</vt:lpstr>
      <vt:lpstr>Beyond Personalization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Bilyana Ivanova</cp:lastModifiedBy>
  <cp:revision>266</cp:revision>
  <dcterms:created xsi:type="dcterms:W3CDTF">2013-04-11T08:37:24Z</dcterms:created>
  <dcterms:modified xsi:type="dcterms:W3CDTF">2015-05-07T14:21:23Z</dcterms:modified>
</cp:coreProperties>
</file>