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7" r:id="rId4"/>
    <p:sldId id="307" r:id="rId5"/>
    <p:sldId id="302" r:id="rId6"/>
    <p:sldId id="306" r:id="rId7"/>
    <p:sldId id="283" r:id="rId8"/>
    <p:sldId id="267" r:id="rId9"/>
    <p:sldId id="305" r:id="rId10"/>
    <p:sldId id="308" r:id="rId11"/>
    <p:sldId id="309" r:id="rId12"/>
    <p:sldId id="310" r:id="rId13"/>
    <p:sldId id="311" r:id="rId14"/>
    <p:sldId id="304" r:id="rId15"/>
    <p:sldId id="284" r:id="rId16"/>
    <p:sldId id="285" r:id="rId17"/>
    <p:sldId id="286" r:id="rId18"/>
    <p:sldId id="289" r:id="rId19"/>
    <p:sldId id="314" r:id="rId20"/>
    <p:sldId id="312" r:id="rId21"/>
    <p:sldId id="313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9FD"/>
    <a:srgbClr val="5CE600"/>
    <a:srgbClr val="A6F173"/>
    <a:srgbClr val="21242C"/>
    <a:srgbClr val="00BFF3"/>
    <a:srgbClr val="95BC47"/>
    <a:srgbClr val="7E8289"/>
    <a:srgbClr val="7A9D34"/>
    <a:srgbClr val="95BC46"/>
    <a:srgbClr val="E76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26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263BF-3B45-4B8F-8588-FEA446840A6C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C117-5FC4-48D4-86D7-101FFCA6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6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Analytics is the process of adding small</a:t>
            </a:r>
            <a:r>
              <a:rPr lang="en-US" baseline="0" dirty="0" smtClean="0"/>
              <a:t> pieces of code to your application (called instrumentation) that allow meta-data about how a user interacts with your application to be sent to a data repository for viewing through a graphical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C117-5FC4-48D4-86D7-101FFCA661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4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614" y="2736057"/>
            <a:ext cx="8129586" cy="515210"/>
          </a:xfrm>
        </p:spPr>
        <p:txBody>
          <a:bodyPr anchor="ctr"/>
          <a:lstStyle>
            <a:lvl1pPr algn="l">
              <a:defRPr sz="45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4" y="3297257"/>
            <a:ext cx="8129586" cy="334896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4" y="3678144"/>
            <a:ext cx="2068116" cy="29289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5CE60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0070" y="766456"/>
            <a:ext cx="1760408" cy="4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328614" y="415604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8613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580575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28614" y="393033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3" y="1350169"/>
            <a:ext cx="8503444" cy="2658666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615" y="304138"/>
            <a:ext cx="8408192" cy="96387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 smtClean="0"/>
              <a:t>CLICK TO EDIT MASTER SLIDE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615" y="1526651"/>
            <a:ext cx="8408192" cy="310607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3383" y="4887427"/>
            <a:ext cx="450056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53A7-D5CB-4061-8791-0FEEA70E1B3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79898" y="4662910"/>
            <a:ext cx="1296735" cy="36640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37160" indent="137160" algn="l" defTabSz="68580" rtl="0" eaLnBrk="1" latinLnBrk="0" hangingPunct="1">
        <a:lnSpc>
          <a:spcPct val="90000"/>
        </a:lnSpc>
        <a:spcBef>
          <a:spcPts val="75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27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27432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tabLst>
          <a:tab pos="226314" algn="l"/>
        </a:tabLst>
        <a:defRPr sz="21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41148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54864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68580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Improving Applications with Telerik Analytics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8613" y="3678143"/>
            <a:ext cx="3734339" cy="1157807"/>
          </a:xfrm>
        </p:spPr>
        <p:txBody>
          <a:bodyPr/>
          <a:lstStyle/>
          <a:p>
            <a:r>
              <a:rPr lang="en-US" dirty="0" smtClean="0"/>
              <a:t>Brian </a:t>
            </a:r>
            <a:r>
              <a:rPr lang="en-US" dirty="0" smtClean="0"/>
              <a:t>Busby</a:t>
            </a:r>
          </a:p>
          <a:p>
            <a:r>
              <a:rPr lang="en-US" dirty="0" smtClean="0"/>
              <a:t>Clark Sell</a:t>
            </a:r>
            <a:endParaRPr lang="en-US" dirty="0" smtClean="0"/>
          </a:p>
          <a:p>
            <a:r>
              <a:rPr lang="en-US" dirty="0" smtClean="0"/>
              <a:t>Enterprise Customer Team – Telerik Platform</a:t>
            </a:r>
          </a:p>
          <a:p>
            <a:r>
              <a:rPr lang="en-US" dirty="0" smtClean="0"/>
              <a:t>brian.busby@telerik.com</a:t>
            </a:r>
          </a:p>
        </p:txBody>
      </p:sp>
    </p:spTree>
    <p:extLst>
      <p:ext uri="{BB962C8B-B14F-4D97-AF65-F5344CB8AC3E}">
        <p14:creationId xmlns:p14="http://schemas.microsoft.com/office/powerpoint/2010/main" val="21809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Develop/Build:  </a:t>
            </a:r>
            <a:r>
              <a:rPr lang="en-US" sz="2800" dirty="0"/>
              <a:t>Improving Your </a:t>
            </a:r>
            <a:r>
              <a:rPr lang="en-US" sz="2800" dirty="0" smtClean="0"/>
              <a:t>Application</a:t>
            </a:r>
            <a:endParaRPr lang="en-US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26462" y="1041915"/>
            <a:ext cx="2855101" cy="3197225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 smtClean="0"/>
              <a:t>Environmental Metrics</a:t>
            </a:r>
          </a:p>
          <a:p>
            <a:pPr lvl="1" indent="0">
              <a:buNone/>
            </a:pPr>
            <a:endParaRPr lang="en-US" sz="1400" dirty="0" smtClean="0"/>
          </a:p>
          <a:p>
            <a:pPr lvl="1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Am I developing my apps with </a:t>
            </a:r>
            <a:r>
              <a:rPr lang="en-US" sz="1400" dirty="0" smtClean="0"/>
              <a:t>popular environments </a:t>
            </a:r>
            <a:r>
              <a:rPr lang="en-US" sz="1400" dirty="0" smtClean="0"/>
              <a:t>in mind?</a:t>
            </a:r>
          </a:p>
          <a:p>
            <a:pPr lvl="1" indent="0">
              <a:buNone/>
            </a:pPr>
            <a:endParaRPr lang="en-US" sz="1400" dirty="0" smtClean="0"/>
          </a:p>
          <a:p>
            <a:pPr lvl="1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Am I optimizing my app for a particular </a:t>
            </a:r>
            <a:r>
              <a:rPr lang="en-US" sz="1400" dirty="0" smtClean="0"/>
              <a:t>environment?</a:t>
            </a:r>
            <a:endParaRPr lang="en-US" sz="1400" dirty="0" smtClean="0"/>
          </a:p>
          <a:p>
            <a:pPr lvl="1" indent="0">
              <a:buNone/>
            </a:pPr>
            <a:endParaRPr lang="en-US" sz="1400" dirty="0" smtClean="0"/>
          </a:p>
          <a:p>
            <a:pPr lvl="1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Do </a:t>
            </a:r>
            <a:r>
              <a:rPr lang="en-US" sz="1400" dirty="0"/>
              <a:t>I need to keep </a:t>
            </a:r>
            <a:r>
              <a:rPr lang="en-US" sz="1400" dirty="0" smtClean="0"/>
              <a:t>developing for </a:t>
            </a:r>
            <a:r>
              <a:rPr lang="en-US" sz="1400" dirty="0"/>
              <a:t>particular </a:t>
            </a:r>
            <a:r>
              <a:rPr lang="en-US" sz="1400" dirty="0" smtClean="0"/>
              <a:t>environments?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934011" y="1105479"/>
            <a:ext cx="0" cy="311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3017476" y="1041915"/>
            <a:ext cx="2468920" cy="3457896"/>
          </a:xfrm>
        </p:spPr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en-US" sz="1800" dirty="0" smtClean="0"/>
              <a:t>Feature Tracking</a:t>
            </a:r>
          </a:p>
          <a:p>
            <a:pPr lvl="2" indent="0">
              <a:buNone/>
            </a:pPr>
            <a:endParaRPr lang="en-US" sz="1400" dirty="0" smtClean="0"/>
          </a:p>
          <a:p>
            <a:pPr lvl="2" indent="0">
              <a:buNone/>
            </a:pPr>
            <a:r>
              <a:rPr lang="en-US" sz="2200" dirty="0" smtClean="0"/>
              <a:t>“</a:t>
            </a:r>
            <a:r>
              <a:rPr lang="en-US" sz="1400" dirty="0" smtClean="0"/>
              <a:t>Am I prioritizing my development based on the most used features?</a:t>
            </a:r>
            <a:endParaRPr lang="en-US" sz="1400" dirty="0"/>
          </a:p>
          <a:p>
            <a:pPr lvl="2" indent="0">
              <a:buNone/>
            </a:pPr>
            <a:endParaRPr lang="en-US" sz="1400" dirty="0" smtClean="0"/>
          </a:p>
          <a:p>
            <a:pPr lvl="2" indent="0">
              <a:buNone/>
            </a:pPr>
            <a:r>
              <a:rPr lang="en-US" sz="2200" dirty="0" smtClean="0"/>
              <a:t>“</a:t>
            </a:r>
            <a:r>
              <a:rPr lang="en-US" sz="1400" dirty="0" smtClean="0"/>
              <a:t>Am I prioritizing new features based on current use of the app?</a:t>
            </a:r>
          </a:p>
          <a:p>
            <a:pPr lvl="2" indent="0">
              <a:buNone/>
            </a:pPr>
            <a:endParaRPr lang="en-US" sz="1400" dirty="0" smtClean="0"/>
          </a:p>
          <a:p>
            <a:pPr lvl="2" indent="0">
              <a:buNone/>
            </a:pPr>
            <a:r>
              <a:rPr lang="en-US" sz="2200" dirty="0" smtClean="0"/>
              <a:t>“</a:t>
            </a:r>
            <a:r>
              <a:rPr lang="en-US" sz="1400" dirty="0" smtClean="0"/>
              <a:t>Am I enhancing my features appropriately?</a:t>
            </a:r>
          </a:p>
          <a:p>
            <a:pPr lvl="2" indent="0">
              <a:buNone/>
            </a:pPr>
            <a:endParaRPr lang="en-US" sz="1400" dirty="0" smtClean="0"/>
          </a:p>
          <a:p>
            <a:pPr lvl="2" indent="0">
              <a:buNone/>
            </a:pPr>
            <a:r>
              <a:rPr lang="en-US" sz="2200" dirty="0" smtClean="0"/>
              <a:t>“</a:t>
            </a:r>
            <a:r>
              <a:rPr lang="en-US" sz="1400" dirty="0" smtClean="0"/>
              <a:t>Am I getting the appropriate performance out of my features?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894178" y="1041915"/>
            <a:ext cx="2979738" cy="3197225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 smtClean="0"/>
              <a:t>Exception Handling</a:t>
            </a:r>
          </a:p>
          <a:p>
            <a:pPr lvl="2" indent="0">
              <a:buNone/>
            </a:pPr>
            <a:endParaRPr lang="en-US" sz="1400" dirty="0" smtClean="0"/>
          </a:p>
          <a:p>
            <a:pPr lvl="2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Am I “developing out” problems?</a:t>
            </a:r>
          </a:p>
          <a:p>
            <a:pPr lvl="2" indent="0">
              <a:buNone/>
            </a:pPr>
            <a:endParaRPr lang="en-US" sz="1400" dirty="0" smtClean="0"/>
          </a:p>
          <a:p>
            <a:pPr lvl="2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Do I need to be concerned about certain problems during the development phase?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555918" y="1105479"/>
            <a:ext cx="0" cy="311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6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Connect:  </a:t>
            </a:r>
            <a:r>
              <a:rPr lang="en-US" sz="2800" dirty="0"/>
              <a:t>Improving Your </a:t>
            </a:r>
            <a:r>
              <a:rPr lang="en-US" sz="2800" dirty="0" smtClean="0"/>
              <a:t>Application</a:t>
            </a:r>
            <a:endParaRPr lang="en-US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26462" y="1090043"/>
            <a:ext cx="2979738" cy="3197225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 smtClean="0"/>
              <a:t>Environmental Metrics</a:t>
            </a:r>
          </a:p>
          <a:p>
            <a:pPr lvl="1" indent="0">
              <a:buNone/>
            </a:pPr>
            <a:endParaRPr lang="en-US" sz="1400" dirty="0" smtClean="0"/>
          </a:p>
          <a:p>
            <a:pPr lvl="1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Are there off-line situations that I need to be aware of?</a:t>
            </a:r>
          </a:p>
          <a:p>
            <a:pPr lvl="1" indent="0">
              <a:buNone/>
            </a:pPr>
            <a:endParaRPr lang="en-US" sz="10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924961" y="1105479"/>
            <a:ext cx="0" cy="311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3017476" y="1090043"/>
            <a:ext cx="2468920" cy="3237784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 smtClean="0"/>
              <a:t>Feature Tracking</a:t>
            </a:r>
          </a:p>
          <a:p>
            <a:pPr lvl="2" indent="0">
              <a:buNone/>
            </a:pPr>
            <a:endParaRPr lang="en-US" sz="1400" dirty="0" smtClean="0"/>
          </a:p>
          <a:p>
            <a:pPr lvl="2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How will my features work in an off-line scenario?</a:t>
            </a:r>
          </a:p>
          <a:p>
            <a:pPr lvl="2" indent="0">
              <a:buNone/>
            </a:pPr>
            <a:endParaRPr lang="en-US" sz="1400" dirty="0"/>
          </a:p>
          <a:p>
            <a:pPr lvl="2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Are my backend services performing well?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773862" y="1090043"/>
            <a:ext cx="2979738" cy="3197225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 smtClean="0"/>
              <a:t>Exception Handling</a:t>
            </a:r>
          </a:p>
          <a:p>
            <a:pPr lvl="2" indent="0">
              <a:buNone/>
            </a:pPr>
            <a:endParaRPr lang="en-US" sz="1400" dirty="0" smtClean="0"/>
          </a:p>
          <a:p>
            <a:pPr lvl="2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Are my backend services causing runtime issues?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555918" y="1105479"/>
            <a:ext cx="0" cy="311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4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Test:  </a:t>
            </a:r>
            <a:r>
              <a:rPr lang="en-US" sz="2800" dirty="0"/>
              <a:t>Improving Your </a:t>
            </a:r>
            <a:r>
              <a:rPr lang="en-US" sz="2800" dirty="0" smtClean="0"/>
              <a:t>Application</a:t>
            </a:r>
            <a:endParaRPr lang="en-US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26462" y="1041915"/>
            <a:ext cx="2825022" cy="3197225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 smtClean="0"/>
              <a:t>Environmental Metrics</a:t>
            </a:r>
          </a:p>
          <a:p>
            <a:pPr lvl="1" indent="0">
              <a:buNone/>
            </a:pPr>
            <a:endParaRPr lang="en-US" sz="1400" dirty="0" smtClean="0"/>
          </a:p>
          <a:p>
            <a:pPr lvl="1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Am I focusing my testing on the appropriate environments?</a:t>
            </a:r>
          </a:p>
          <a:p>
            <a:pPr lvl="1" indent="0">
              <a:buNone/>
            </a:pPr>
            <a:endParaRPr lang="en-US" sz="1400" dirty="0" smtClean="0"/>
          </a:p>
          <a:p>
            <a:pPr lvl="1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Are there particular loads that I should test for?</a:t>
            </a:r>
          </a:p>
          <a:p>
            <a:pPr lvl="1" indent="0">
              <a:buNone/>
            </a:pPr>
            <a:endParaRPr lang="en-US" sz="1400" dirty="0" smtClean="0"/>
          </a:p>
          <a:p>
            <a:pPr lvl="1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Do </a:t>
            </a:r>
            <a:r>
              <a:rPr lang="en-US" sz="1400" dirty="0"/>
              <a:t>I need to keep </a:t>
            </a:r>
            <a:r>
              <a:rPr lang="en-US" sz="1400" dirty="0" smtClean="0"/>
              <a:t>testing for </a:t>
            </a:r>
            <a:r>
              <a:rPr lang="en-US" sz="1400" dirty="0"/>
              <a:t>particular </a:t>
            </a:r>
            <a:r>
              <a:rPr lang="en-US" sz="1400" dirty="0" smtClean="0"/>
              <a:t>environments?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924961" y="1105479"/>
            <a:ext cx="0" cy="311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3017476" y="1041915"/>
            <a:ext cx="2468920" cy="3237784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 smtClean="0"/>
              <a:t>Feature Tracking</a:t>
            </a:r>
          </a:p>
          <a:p>
            <a:pPr lvl="2" indent="0">
              <a:buNone/>
            </a:pPr>
            <a:endParaRPr lang="en-US" sz="1400" dirty="0" smtClean="0"/>
          </a:p>
          <a:p>
            <a:pPr lvl="2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Do I need to test my features under a particular load?</a:t>
            </a:r>
            <a:endParaRPr lang="en-US" sz="1400" dirty="0"/>
          </a:p>
          <a:p>
            <a:pPr lvl="2" indent="0">
              <a:buNone/>
            </a:pPr>
            <a:endParaRPr lang="en-US" sz="1400" dirty="0" smtClean="0"/>
          </a:p>
          <a:p>
            <a:pPr lvl="2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Do I need to test my feature given a certain number of objects?</a:t>
            </a:r>
          </a:p>
          <a:p>
            <a:pPr lvl="2" indent="0">
              <a:buNone/>
            </a:pPr>
            <a:endParaRPr lang="en-US" sz="1400" dirty="0" smtClean="0"/>
          </a:p>
          <a:p>
            <a:pPr lvl="2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Am I focusing my testing on the most popular features?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815969" y="1041915"/>
            <a:ext cx="2979738" cy="3197225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 smtClean="0"/>
              <a:t>Exception Handling</a:t>
            </a:r>
          </a:p>
          <a:p>
            <a:pPr lvl="2" indent="0">
              <a:buNone/>
            </a:pPr>
            <a:endParaRPr lang="en-US" sz="1400" dirty="0" smtClean="0"/>
          </a:p>
          <a:p>
            <a:pPr lvl="2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Do I need to modify my test plans based on exceptions?</a:t>
            </a:r>
            <a:endParaRPr lang="en-US" sz="1400" dirty="0"/>
          </a:p>
          <a:p>
            <a:pPr indent="0">
              <a:buNone/>
            </a:pP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555918" y="1105479"/>
            <a:ext cx="0" cy="311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Deploy:  </a:t>
            </a:r>
            <a:r>
              <a:rPr lang="en-US" sz="2800" dirty="0"/>
              <a:t>Improving Your </a:t>
            </a:r>
            <a:r>
              <a:rPr lang="en-US" sz="2800" dirty="0" smtClean="0"/>
              <a:t>Application</a:t>
            </a:r>
            <a:endParaRPr lang="en-US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26462" y="1041915"/>
            <a:ext cx="2979738" cy="3197225"/>
          </a:xfrm>
        </p:spPr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sz="1800" dirty="0" smtClean="0"/>
              <a:t>Environmental Metrics</a:t>
            </a:r>
          </a:p>
          <a:p>
            <a:pPr lvl="1" indent="0">
              <a:buNone/>
            </a:pPr>
            <a:endParaRPr lang="en-US" sz="1000" dirty="0" smtClean="0"/>
          </a:p>
          <a:p>
            <a:pPr lvl="1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Is my app being deployed to the right people?</a:t>
            </a:r>
          </a:p>
          <a:p>
            <a:pPr lvl="1" indent="0">
              <a:buNone/>
            </a:pPr>
            <a:endParaRPr lang="en-US" sz="1400" dirty="0" smtClean="0"/>
          </a:p>
          <a:p>
            <a:pPr lvl="1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What versions of my app are actively being used?</a:t>
            </a:r>
          </a:p>
          <a:p>
            <a:pPr lvl="1" indent="0">
              <a:buNone/>
            </a:pPr>
            <a:endParaRPr lang="en-US" sz="1400" dirty="0" smtClean="0"/>
          </a:p>
          <a:p>
            <a:pPr lvl="1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What types of deployment mechanisms do I need to use for my app?</a:t>
            </a:r>
          </a:p>
          <a:p>
            <a:pPr lvl="1" indent="0">
              <a:buNone/>
            </a:pPr>
            <a:endParaRPr lang="en-US" sz="1400" dirty="0" smtClean="0"/>
          </a:p>
          <a:p>
            <a:pPr lvl="1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What are my support requirements for the app?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24961" y="1105479"/>
            <a:ext cx="0" cy="311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3017476" y="1041915"/>
            <a:ext cx="2468920" cy="3237784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 smtClean="0"/>
              <a:t>Feature Tracking</a:t>
            </a:r>
          </a:p>
          <a:p>
            <a:pPr lvl="1" indent="0">
              <a:buNone/>
            </a:pPr>
            <a:endParaRPr lang="en-US" sz="1000" dirty="0" smtClean="0"/>
          </a:p>
          <a:p>
            <a:pPr lvl="1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Will feature sets lead to different deployment needs?</a:t>
            </a:r>
            <a:endParaRPr lang="en-US" sz="140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701672" y="1041915"/>
            <a:ext cx="2979738" cy="3197225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 smtClean="0"/>
              <a:t>Exception Handling</a:t>
            </a:r>
          </a:p>
          <a:p>
            <a:pPr lvl="2" indent="0">
              <a:buNone/>
            </a:pPr>
            <a:endParaRPr lang="en-US" sz="1000" dirty="0" smtClean="0"/>
          </a:p>
          <a:p>
            <a:pPr lvl="2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How is my release schedule impacted by fixing exceptions?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555918" y="1105479"/>
            <a:ext cx="0" cy="311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3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92300" y="2109083"/>
            <a:ext cx="2390733" cy="952169"/>
          </a:xfrm>
        </p:spPr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sz="6600" dirty="0" smtClean="0"/>
              <a:t>HOW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194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Analytics Architecture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4" y="1503193"/>
            <a:ext cx="7268589" cy="2419688"/>
          </a:xfrm>
        </p:spPr>
      </p:pic>
    </p:spTree>
    <p:extLst>
      <p:ext uri="{BB962C8B-B14F-4D97-AF65-F5344CB8AC3E}">
        <p14:creationId xmlns:p14="http://schemas.microsoft.com/office/powerpoint/2010/main" val="167277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16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Development Platforms Supported - Monitors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8613" y="1350169"/>
            <a:ext cx="3798545" cy="265866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 smtClean="0"/>
              <a:t>Application types:</a:t>
            </a:r>
          </a:p>
          <a:p>
            <a:r>
              <a:rPr lang="fr-FR" sz="2175" dirty="0"/>
              <a:t>Mobile (native, </a:t>
            </a:r>
            <a:r>
              <a:rPr lang="fr-FR" sz="2175" dirty="0" err="1"/>
              <a:t>hybrid</a:t>
            </a:r>
            <a:r>
              <a:rPr lang="fr-FR" sz="2175" dirty="0"/>
              <a:t>, web)</a:t>
            </a:r>
          </a:p>
          <a:p>
            <a:r>
              <a:rPr lang="fr-FR" sz="2175" dirty="0"/>
              <a:t>Desktop</a:t>
            </a:r>
          </a:p>
          <a:p>
            <a:r>
              <a:rPr lang="fr-FR" sz="2175" dirty="0"/>
              <a:t>Web</a:t>
            </a:r>
          </a:p>
          <a:p>
            <a:endParaRPr lang="fr-FR" sz="2175" dirty="0"/>
          </a:p>
          <a:p>
            <a:pPr marL="0" indent="0">
              <a:buNone/>
            </a:pPr>
            <a:r>
              <a:rPr lang="fr-FR" dirty="0" err="1" smtClean="0"/>
              <a:t>Implementations</a:t>
            </a:r>
            <a:r>
              <a:rPr lang="fr-FR" dirty="0" smtClean="0"/>
              <a:t>:</a:t>
            </a:r>
            <a:endParaRPr lang="fr-FR" dirty="0"/>
          </a:p>
          <a:p>
            <a:r>
              <a:rPr lang="fr-FR" sz="2100" dirty="0"/>
              <a:t>C++</a:t>
            </a:r>
          </a:p>
          <a:p>
            <a:r>
              <a:rPr lang="fr-FR" sz="2100" dirty="0"/>
              <a:t>C#</a:t>
            </a:r>
          </a:p>
          <a:p>
            <a:r>
              <a:rPr lang="fr-FR" sz="2100" dirty="0"/>
              <a:t>Java</a:t>
            </a:r>
          </a:p>
          <a:p>
            <a:r>
              <a:rPr lang="fr-FR" sz="2100" dirty="0"/>
              <a:t>JavaScript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31" y="977632"/>
            <a:ext cx="3005243" cy="35843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86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Analytics Architecture</a:t>
            </a:r>
            <a:endParaRPr lang="en-US" sz="2800" dirty="0"/>
          </a:p>
        </p:txBody>
      </p:sp>
      <p:pic>
        <p:nvPicPr>
          <p:cNvPr id="2050" name="Picture 2" descr="Analytics project represents precisely one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4" y="1762614"/>
            <a:ext cx="8229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1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3 Main Types of Information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9090" y="1157470"/>
            <a:ext cx="8503444" cy="3669174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137160" indent="137160" algn="l" defTabSz="6858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27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3716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tabLst>
                <a:tab pos="226314" algn="l"/>
              </a:tabLst>
              <a:defRPr sz="21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27432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15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1148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54864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Environmental Metrics</a:t>
            </a:r>
          </a:p>
          <a:p>
            <a:pPr lvl="2"/>
            <a:r>
              <a:rPr lang="en-US" sz="1800" dirty="0" smtClean="0"/>
              <a:t>Initiated w/ 2 lines of code (‘</a:t>
            </a:r>
            <a:r>
              <a:rPr lang="en-US" sz="1800" dirty="0" err="1" smtClean="0"/>
              <a:t>start’,’stop</a:t>
            </a:r>
            <a:r>
              <a:rPr lang="en-US" sz="1800" dirty="0" smtClean="0"/>
              <a:t>’)</a:t>
            </a:r>
          </a:p>
          <a:p>
            <a:pPr lvl="2"/>
            <a:r>
              <a:rPr lang="en-US" sz="1800" dirty="0" smtClean="0"/>
              <a:t>Monitor sends payloads based on client environment</a:t>
            </a:r>
          </a:p>
          <a:p>
            <a:pPr lvl="2"/>
            <a:r>
              <a:rPr lang="en-US" sz="1800" dirty="0" smtClean="0"/>
              <a:t>Payloads are cached for off-line situations</a:t>
            </a:r>
          </a:p>
          <a:p>
            <a:pPr lvl="2"/>
            <a:endParaRPr lang="en-US" dirty="0" smtClean="0"/>
          </a:p>
          <a:p>
            <a:r>
              <a:rPr lang="en-US" sz="2400" dirty="0" smtClean="0"/>
              <a:t>Feature Tracking</a:t>
            </a:r>
          </a:p>
          <a:p>
            <a:pPr lvl="2"/>
            <a:r>
              <a:rPr lang="en-US" sz="1800" dirty="0" err="1" smtClean="0"/>
              <a:t>TrackFeature</a:t>
            </a:r>
            <a:endParaRPr lang="en-US" sz="1800" dirty="0"/>
          </a:p>
          <a:p>
            <a:pPr lvl="2"/>
            <a:r>
              <a:rPr lang="en-US" sz="1800" dirty="0" err="1"/>
              <a:t>TrackFeatureTiming</a:t>
            </a:r>
            <a:endParaRPr lang="en-US" sz="1800" dirty="0"/>
          </a:p>
          <a:p>
            <a:pPr lvl="2"/>
            <a:r>
              <a:rPr lang="en-US" sz="1800" dirty="0" err="1" smtClean="0"/>
              <a:t>TrackFeatureValue</a:t>
            </a:r>
            <a:endParaRPr lang="en-US" sz="1800" dirty="0" smtClean="0"/>
          </a:p>
          <a:p>
            <a:pPr lvl="2" indent="0">
              <a:buNone/>
            </a:pPr>
            <a:endParaRPr lang="en-US" sz="2500" dirty="0" smtClean="0"/>
          </a:p>
          <a:p>
            <a:r>
              <a:rPr lang="en-US" sz="2400" dirty="0" smtClean="0"/>
              <a:t>Exception Handling</a:t>
            </a:r>
          </a:p>
          <a:p>
            <a:pPr lvl="2"/>
            <a:r>
              <a:rPr lang="en-US" sz="1800" dirty="0" smtClean="0"/>
              <a:t>Supplement to existing logging</a:t>
            </a:r>
          </a:p>
          <a:p>
            <a:pPr lvl="2"/>
            <a:r>
              <a:rPr lang="en-US" sz="1800" dirty="0" smtClean="0"/>
              <a:t>Used to capture Unusual events</a:t>
            </a:r>
          </a:p>
          <a:p>
            <a:pPr lvl="2"/>
            <a:r>
              <a:rPr lang="en-US" sz="1800" dirty="0" smtClean="0"/>
              <a:t>Tallies “popular” exceptions</a:t>
            </a:r>
          </a:p>
          <a:p>
            <a:pPr lvl="2"/>
            <a:r>
              <a:rPr lang="en-US" sz="1800" dirty="0" smtClean="0"/>
              <a:t>Best if context is </a:t>
            </a:r>
            <a:r>
              <a:rPr lang="en-US" sz="1800" dirty="0" smtClean="0"/>
              <a:t>provided</a:t>
            </a:r>
          </a:p>
          <a:p>
            <a:pPr lvl="2"/>
            <a:r>
              <a:rPr lang="en-US" sz="1800" dirty="0" smtClean="0"/>
              <a:t>Allows for Alerting</a:t>
            </a:r>
            <a:endParaRPr lang="en-US" sz="18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Additional Considerations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Anonymous vs. Non-</a:t>
            </a:r>
            <a:endParaRPr lang="en-US" sz="2000" dirty="0"/>
          </a:p>
          <a:p>
            <a:pPr lvl="1"/>
            <a:r>
              <a:rPr lang="en-US" sz="2000" dirty="0" smtClean="0"/>
              <a:t>Aggregate vs. Individual</a:t>
            </a:r>
            <a:endParaRPr lang="en-US" sz="2000" dirty="0" smtClean="0"/>
          </a:p>
          <a:p>
            <a:pPr lvl="1"/>
            <a:r>
              <a:rPr lang="en-US" sz="2000" dirty="0" smtClean="0"/>
              <a:t>Performance Implications</a:t>
            </a:r>
          </a:p>
          <a:p>
            <a:pPr lvl="1"/>
            <a:r>
              <a:rPr lang="en-US" sz="2000" dirty="0" smtClean="0"/>
              <a:t>Integration</a:t>
            </a:r>
            <a:endParaRPr lang="en-US" sz="2000" dirty="0" smtClean="0"/>
          </a:p>
          <a:p>
            <a:pPr lvl="1"/>
            <a:r>
              <a:rPr lang="en-US" sz="2000" dirty="0" smtClean="0"/>
              <a:t>Customizations/Access Control</a:t>
            </a:r>
            <a:endParaRPr lang="en-US" sz="2000" dirty="0" smtClean="0"/>
          </a:p>
          <a:p>
            <a:pPr lvl="1"/>
            <a:r>
              <a:rPr lang="en-US" sz="2000" dirty="0" smtClean="0"/>
              <a:t>Licensing/Deployment Options</a:t>
            </a:r>
            <a:endParaRPr lang="en-US" sz="2000" dirty="0" smtClean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4" y="393032"/>
            <a:ext cx="8503920" cy="5560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Agenda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What, Why and Who of Application Analytics</a:t>
            </a:r>
          </a:p>
          <a:p>
            <a:r>
              <a:rPr lang="en-US" dirty="0" smtClean="0"/>
              <a:t>The How of Analytics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92300" y="2109083"/>
            <a:ext cx="2390733" cy="952169"/>
          </a:xfrm>
        </p:spPr>
        <p:txBody>
          <a:bodyPr>
            <a:normAutofit fontScale="77500" lnSpcReduction="20000"/>
          </a:bodyPr>
          <a:lstStyle/>
          <a:p>
            <a:pPr indent="0">
              <a:buNone/>
            </a:pPr>
            <a:r>
              <a:rPr lang="en-US" sz="6600" dirty="0" smtClean="0"/>
              <a:t>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361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1227" y="1981763"/>
            <a:ext cx="8073097" cy="952169"/>
          </a:xfrm>
        </p:spPr>
        <p:txBody>
          <a:bodyPr>
            <a:normAutofit fontScale="92500"/>
          </a:bodyPr>
          <a:lstStyle/>
          <a:p>
            <a:pPr indent="0" algn="ctr">
              <a:buNone/>
            </a:pPr>
            <a:r>
              <a:rPr lang="en-US" sz="6600" dirty="0" smtClean="0"/>
              <a:t>http://bit.ly/next-busby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28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What is Application </a:t>
            </a:r>
            <a:r>
              <a:rPr lang="en-US" sz="2800" dirty="0"/>
              <a:t>A</a:t>
            </a:r>
            <a:r>
              <a:rPr lang="en-US" sz="2800" dirty="0" smtClean="0"/>
              <a:t>nalytics?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8613" y="1350169"/>
            <a:ext cx="4314825" cy="3042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"Analytics </a:t>
            </a:r>
            <a:r>
              <a:rPr lang="en-US" dirty="0">
                <a:solidFill>
                  <a:srgbClr val="FF0000"/>
                </a:solidFill>
              </a:rPr>
              <a:t>leverage</a:t>
            </a:r>
            <a:r>
              <a:rPr lang="en-US" dirty="0"/>
              <a:t> data in a particular functional process (or </a:t>
            </a:r>
            <a:r>
              <a:rPr lang="en-US" dirty="0">
                <a:solidFill>
                  <a:srgbClr val="FF0000"/>
                </a:solidFill>
              </a:rPr>
              <a:t>application</a:t>
            </a:r>
            <a:r>
              <a:rPr lang="en-US" dirty="0"/>
              <a:t>) to enable context-specific </a:t>
            </a:r>
            <a:r>
              <a:rPr lang="en-US" dirty="0">
                <a:solidFill>
                  <a:srgbClr val="FF0000"/>
                </a:solidFill>
              </a:rPr>
              <a:t>insight</a:t>
            </a:r>
            <a:r>
              <a:rPr lang="en-US" dirty="0"/>
              <a:t> that is </a:t>
            </a:r>
            <a:r>
              <a:rPr lang="en-US" dirty="0">
                <a:solidFill>
                  <a:srgbClr val="FF0000"/>
                </a:solidFill>
              </a:rPr>
              <a:t>actionable</a:t>
            </a:r>
            <a:r>
              <a:rPr lang="en-US" dirty="0" smtClean="0"/>
              <a:t>.“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																						- Gartner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60" y="1198286"/>
            <a:ext cx="37147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3 Main Types of Information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Information about your User’s Environment</a:t>
            </a:r>
          </a:p>
          <a:p>
            <a:pPr lvl="2"/>
            <a:r>
              <a:rPr lang="en-US" dirty="0" smtClean="0"/>
              <a:t>What are the characteristics of the device/environment they are using</a:t>
            </a:r>
          </a:p>
          <a:p>
            <a:endParaRPr lang="en-US" dirty="0" smtClean="0"/>
          </a:p>
          <a:p>
            <a:r>
              <a:rPr lang="en-US" sz="2400" dirty="0" smtClean="0"/>
              <a:t>Information about your User’s Behavior</a:t>
            </a:r>
          </a:p>
          <a:p>
            <a:pPr lvl="2"/>
            <a:r>
              <a:rPr lang="en-US" dirty="0" smtClean="0"/>
              <a:t>When are they using your application – and for how long</a:t>
            </a:r>
          </a:p>
          <a:p>
            <a:pPr lvl="2"/>
            <a:r>
              <a:rPr lang="en-US" dirty="0" smtClean="0"/>
              <a:t>Where are your users from</a:t>
            </a:r>
          </a:p>
          <a:p>
            <a:pPr lvl="2"/>
            <a:r>
              <a:rPr lang="en-US" dirty="0" smtClean="0"/>
              <a:t>What features of your application are they (not) using</a:t>
            </a:r>
          </a:p>
          <a:p>
            <a:endParaRPr lang="en-US" dirty="0" smtClean="0"/>
          </a:p>
          <a:p>
            <a:r>
              <a:rPr lang="en-US" sz="2400" dirty="0" smtClean="0"/>
              <a:t>Information about your User’s Problems</a:t>
            </a:r>
          </a:p>
          <a:p>
            <a:pPr lvl="2"/>
            <a:r>
              <a:rPr lang="en-US" dirty="0" smtClean="0"/>
              <a:t>Are your users discovering issues w/ your application that are not being reported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Telerik Analytics Mapping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Environmental Metrics</a:t>
            </a:r>
          </a:p>
          <a:p>
            <a:pPr lvl="2"/>
            <a:r>
              <a:rPr lang="en-US" dirty="0" smtClean="0"/>
              <a:t>What are the characteristics of the device they are using</a:t>
            </a:r>
          </a:p>
          <a:p>
            <a:pPr lvl="2"/>
            <a:r>
              <a:rPr lang="en-US" dirty="0"/>
              <a:t>When are they using your application – and for how long</a:t>
            </a:r>
          </a:p>
          <a:p>
            <a:pPr lvl="2"/>
            <a:r>
              <a:rPr lang="en-US" dirty="0"/>
              <a:t>Where are your users </a:t>
            </a:r>
            <a:r>
              <a:rPr lang="en-US" dirty="0" smtClean="0"/>
              <a:t>from</a:t>
            </a:r>
          </a:p>
          <a:p>
            <a:pPr lvl="2" indent="0">
              <a:buNone/>
            </a:pPr>
            <a:endParaRPr lang="en-US" dirty="0" smtClean="0"/>
          </a:p>
          <a:p>
            <a:r>
              <a:rPr lang="en-US" sz="2200" dirty="0" smtClean="0"/>
              <a:t>Feature Tracking</a:t>
            </a:r>
          </a:p>
          <a:p>
            <a:pPr lvl="2"/>
            <a:r>
              <a:rPr lang="en-US" dirty="0" smtClean="0"/>
              <a:t>What features of your application are they (not) using</a:t>
            </a:r>
          </a:p>
          <a:p>
            <a:pPr lvl="2"/>
            <a:r>
              <a:rPr lang="en-US" dirty="0" smtClean="0"/>
              <a:t>How are your features performing</a:t>
            </a:r>
          </a:p>
          <a:p>
            <a:pPr lvl="2" indent="0">
              <a:buNone/>
            </a:pPr>
            <a:endParaRPr lang="en-US" dirty="0" smtClean="0"/>
          </a:p>
          <a:p>
            <a:r>
              <a:rPr lang="en-US" sz="2200" dirty="0" smtClean="0"/>
              <a:t>Exception Handling</a:t>
            </a:r>
          </a:p>
          <a:p>
            <a:pPr lvl="2"/>
            <a:r>
              <a:rPr lang="en-US" dirty="0" smtClean="0"/>
              <a:t>Are your users discovering issues w/ your application that are not being reported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Why Application Analytics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1628465"/>
            <a:ext cx="8503444" cy="510436"/>
          </a:xfrm>
        </p:spPr>
        <p:txBody>
          <a:bodyPr>
            <a:normAutofit fontScale="92500" lnSpcReduction="10000"/>
          </a:bodyPr>
          <a:lstStyle/>
          <a:p>
            <a:pPr indent="0" algn="ctr">
              <a:buNone/>
            </a:pPr>
            <a:r>
              <a:rPr lang="en-US" i="1" dirty="0"/>
              <a:t>The price of light is less than the cost of darkness</a:t>
            </a:r>
            <a:r>
              <a:rPr lang="en-US" dirty="0"/>
              <a:t>.</a:t>
            </a:r>
            <a:br>
              <a:rPr lang="en-US" dirty="0"/>
            </a:br>
            <a:endParaRPr lang="en-US" sz="1000" dirty="0"/>
          </a:p>
          <a:p>
            <a:pPr algn="ctr"/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0" y="2917902"/>
            <a:ext cx="8503444" cy="11600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7160" indent="137160" algn="l" defTabSz="6858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27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3716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tabLst>
                <a:tab pos="226314" algn="l"/>
              </a:tabLst>
              <a:defRPr sz="21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27432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15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1148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54864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en-US" sz="2500" i="1" dirty="0"/>
              <a:t>I never guess. It is a capital mistake to theorize before one has data</a:t>
            </a:r>
            <a:r>
              <a:rPr lang="en-US" sz="2500" i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000" dirty="0" smtClean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1628" y="2066736"/>
            <a:ext cx="5041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- Arthur C. Nielsen, </a:t>
            </a:r>
            <a:r>
              <a:rPr lang="en-US" dirty="0" smtClean="0"/>
              <a:t>Founder </a:t>
            </a:r>
            <a:r>
              <a:rPr lang="en-US" dirty="0"/>
              <a:t>of ACNielsen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0990" y="3770151"/>
            <a:ext cx="5041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- </a:t>
            </a:r>
            <a:r>
              <a:rPr lang="en-US" dirty="0" smtClean="0"/>
              <a:t>Sir Arthur Conan Doyle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Why Application Analytics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Prioritize </a:t>
            </a:r>
            <a:r>
              <a:rPr lang="en-US" sz="2000" dirty="0"/>
              <a:t>work based on actual usage patterns</a:t>
            </a:r>
          </a:p>
          <a:p>
            <a:pPr lvl="1"/>
            <a:r>
              <a:rPr lang="en-US" sz="2000" dirty="0" smtClean="0"/>
              <a:t>Target popular users/environments</a:t>
            </a:r>
          </a:p>
          <a:p>
            <a:pPr lvl="1"/>
            <a:r>
              <a:rPr lang="en-US" sz="2000" dirty="0" smtClean="0"/>
              <a:t>Manage support expectations</a:t>
            </a:r>
          </a:p>
          <a:p>
            <a:pPr lvl="1"/>
            <a:r>
              <a:rPr lang="en-US" sz="2000" dirty="0" smtClean="0"/>
              <a:t>Test based on actual use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dentify</a:t>
            </a:r>
            <a:r>
              <a:rPr lang="en-US" sz="2000" dirty="0"/>
              <a:t>, triage and resolve problems before your customers are seriously </a:t>
            </a:r>
            <a:r>
              <a:rPr lang="en-US" sz="2000" dirty="0" smtClean="0"/>
              <a:t>impacted</a:t>
            </a:r>
          </a:p>
          <a:p>
            <a:pPr lvl="1"/>
            <a:r>
              <a:rPr lang="en-US" sz="2000" dirty="0" smtClean="0"/>
              <a:t>Enhance/re-work/remove features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Who Benefits From Analytics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357312"/>
            <a:ext cx="3714750" cy="24288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494049" y="2312020"/>
            <a:ext cx="7434" cy="289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0888" y="2312020"/>
            <a:ext cx="520390" cy="408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50888" y="2312020"/>
            <a:ext cx="1516566" cy="408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50888" y="2720898"/>
            <a:ext cx="1464527" cy="170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29307" y="3070302"/>
            <a:ext cx="289932" cy="7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5079" y="2098359"/>
            <a:ext cx="10518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</a:t>
            </a:r>
          </a:p>
          <a:p>
            <a:r>
              <a:rPr lang="en-US" dirty="0" smtClean="0"/>
              <a:t>Marketing</a:t>
            </a:r>
          </a:p>
          <a:p>
            <a:r>
              <a:rPr lang="en-US" dirty="0" smtClean="0"/>
              <a:t>Executives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1545" y="2098359"/>
            <a:ext cx="16466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Managers</a:t>
            </a:r>
          </a:p>
          <a:p>
            <a:r>
              <a:rPr lang="en-US" dirty="0" smtClean="0"/>
              <a:t>Designers</a:t>
            </a:r>
          </a:p>
          <a:p>
            <a:r>
              <a:rPr lang="en-US" dirty="0" smtClean="0"/>
              <a:t>Developers</a:t>
            </a:r>
          </a:p>
          <a:p>
            <a:r>
              <a:rPr lang="en-US" dirty="0" smtClean="0"/>
              <a:t>Test Team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057284" y="2720899"/>
            <a:ext cx="876648" cy="356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348" y="3347499"/>
            <a:ext cx="2118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/>
              <a:t>User-Centric</a:t>
            </a:r>
          </a:p>
          <a:p>
            <a:r>
              <a:rPr lang="en-US" sz="1000" dirty="0" smtClean="0"/>
              <a:t>Segmentation</a:t>
            </a:r>
          </a:p>
          <a:p>
            <a:r>
              <a:rPr lang="en-US" sz="1000" dirty="0" smtClean="0"/>
              <a:t>Funnels</a:t>
            </a:r>
          </a:p>
          <a:p>
            <a:r>
              <a:rPr lang="en-US" sz="1000" dirty="0" smtClean="0"/>
              <a:t>Churn</a:t>
            </a:r>
          </a:p>
          <a:p>
            <a:r>
              <a:rPr lang="en-US" sz="1000" dirty="0" smtClean="0"/>
              <a:t>Strategy</a:t>
            </a:r>
          </a:p>
          <a:p>
            <a:r>
              <a:rPr lang="en-US" sz="1000" dirty="0" smtClean="0"/>
              <a:t>Promotions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281545" y="3278355"/>
            <a:ext cx="2118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/>
              <a:t>Product-Centric</a:t>
            </a:r>
          </a:p>
          <a:p>
            <a:r>
              <a:rPr lang="en-US" sz="1000" dirty="0" smtClean="0"/>
              <a:t>Product Improvement</a:t>
            </a:r>
          </a:p>
          <a:p>
            <a:r>
              <a:rPr lang="en-US" sz="1000" dirty="0" smtClean="0"/>
              <a:t>Prioritization</a:t>
            </a:r>
          </a:p>
          <a:p>
            <a:r>
              <a:rPr lang="en-US" sz="1000" dirty="0" smtClean="0"/>
              <a:t>Support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5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Design:  Improving Your </a:t>
            </a:r>
            <a:r>
              <a:rPr lang="en-US" sz="2800" dirty="0" smtClean="0"/>
              <a:t>Application</a:t>
            </a:r>
            <a:endParaRPr lang="en-US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26462" y="1041915"/>
            <a:ext cx="2979738" cy="3197225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 smtClean="0"/>
              <a:t>Environmental Metrics</a:t>
            </a:r>
          </a:p>
          <a:p>
            <a:pPr lvl="1" indent="0">
              <a:buNone/>
            </a:pPr>
            <a:endParaRPr lang="en-US" sz="1400" dirty="0" smtClean="0"/>
          </a:p>
          <a:p>
            <a:pPr lvl="1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Am </a:t>
            </a:r>
            <a:r>
              <a:rPr lang="en-US" sz="1400" dirty="0"/>
              <a:t>I designing my application based on the devices it’s being used </a:t>
            </a:r>
            <a:r>
              <a:rPr lang="en-US" sz="1400" dirty="0" smtClean="0"/>
              <a:t>on </a:t>
            </a:r>
            <a:r>
              <a:rPr lang="en-US" sz="1400" dirty="0"/>
              <a:t>(</a:t>
            </a:r>
            <a:r>
              <a:rPr lang="en-US" sz="1400" dirty="0" smtClean="0"/>
              <a:t>OS, Screen)?</a:t>
            </a:r>
          </a:p>
          <a:p>
            <a:pPr lvl="1" indent="0">
              <a:buNone/>
            </a:pPr>
            <a:endParaRPr lang="en-US" sz="1400" dirty="0" smtClean="0"/>
          </a:p>
          <a:p>
            <a:pPr lvl="1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Am </a:t>
            </a:r>
            <a:r>
              <a:rPr lang="en-US" sz="1400" dirty="0"/>
              <a:t>I designing my application based on the location of my </a:t>
            </a:r>
            <a:r>
              <a:rPr lang="en-US" sz="1400" dirty="0" smtClean="0"/>
              <a:t>users?</a:t>
            </a:r>
          </a:p>
          <a:p>
            <a:pPr lvl="1" indent="0">
              <a:buNone/>
            </a:pPr>
            <a:r>
              <a:rPr lang="en-US" sz="1400" dirty="0" smtClean="0"/>
              <a:t> </a:t>
            </a:r>
          </a:p>
          <a:p>
            <a:pPr lvl="1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Do </a:t>
            </a:r>
            <a:r>
              <a:rPr lang="en-US" sz="1400" dirty="0"/>
              <a:t>I need to keep designing for particular </a:t>
            </a:r>
            <a:r>
              <a:rPr lang="en-US" sz="1400" dirty="0" smtClean="0"/>
              <a:t>environments?</a:t>
            </a:r>
          </a:p>
          <a:p>
            <a:pPr lvl="1"/>
            <a:endParaRPr lang="en-US" sz="1000" dirty="0"/>
          </a:p>
          <a:p>
            <a:pPr lvl="1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924961" y="1105479"/>
            <a:ext cx="0" cy="311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3017476" y="1041915"/>
            <a:ext cx="2468920" cy="3237784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 smtClean="0"/>
              <a:t>Feature Tracking</a:t>
            </a:r>
          </a:p>
          <a:p>
            <a:pPr lvl="2" indent="0">
              <a:buNone/>
            </a:pPr>
            <a:endParaRPr lang="en-US" sz="1400" dirty="0" smtClean="0"/>
          </a:p>
          <a:p>
            <a:pPr lvl="2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Am I designing my features so they’re easy to find?</a:t>
            </a:r>
          </a:p>
          <a:p>
            <a:pPr lvl="2" indent="0">
              <a:buNone/>
            </a:pPr>
            <a:endParaRPr lang="en-US" sz="1400" dirty="0" smtClean="0"/>
          </a:p>
          <a:p>
            <a:pPr lvl="2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What are the preferred access points to my features?</a:t>
            </a:r>
            <a:endParaRPr lang="en-US" sz="1400" dirty="0"/>
          </a:p>
          <a:p>
            <a:pPr lvl="2" indent="0">
              <a:buNone/>
            </a:pPr>
            <a:endParaRPr lang="en-US" sz="1400" dirty="0" smtClean="0"/>
          </a:p>
          <a:p>
            <a:pPr lvl="2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Are users completing multi-step features?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713703" y="1041915"/>
            <a:ext cx="2979738" cy="3197225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 smtClean="0"/>
              <a:t>Exception Handling</a:t>
            </a:r>
          </a:p>
          <a:p>
            <a:pPr lvl="2" indent="0">
              <a:buNone/>
            </a:pPr>
            <a:endParaRPr lang="en-US" sz="1400" dirty="0" smtClean="0"/>
          </a:p>
          <a:p>
            <a:pPr lvl="2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Is my design causing problems in certain environments?</a:t>
            </a:r>
            <a:endParaRPr lang="en-US" sz="1400" dirty="0"/>
          </a:p>
          <a:p>
            <a:pPr lvl="2" indent="0">
              <a:buNone/>
            </a:pPr>
            <a:endParaRPr lang="en-US" sz="1400" dirty="0" smtClean="0"/>
          </a:p>
          <a:p>
            <a:pPr lvl="2" indent="0">
              <a:buNone/>
            </a:pPr>
            <a:r>
              <a:rPr lang="en-US" sz="2000" dirty="0" smtClean="0"/>
              <a:t>“</a:t>
            </a:r>
            <a:r>
              <a:rPr lang="en-US" sz="1400" dirty="0" smtClean="0"/>
              <a:t>Am I “designing out” the biggest issues?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555918" y="1105479"/>
            <a:ext cx="0" cy="311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1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30730</TotalTime>
  <Words>908</Words>
  <Application>Microsoft Office PowerPoint</Application>
  <PresentationFormat>On-screen Show (16:9)</PresentationFormat>
  <Paragraphs>198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Lato</vt:lpstr>
      <vt:lpstr>Lato Black</vt:lpstr>
      <vt:lpstr>Open Sans</vt:lpstr>
      <vt:lpstr>Open Sans Light</vt:lpstr>
      <vt:lpstr>Telerik</vt:lpstr>
      <vt:lpstr>Improving Applications with Telerik Analytics</vt:lpstr>
      <vt:lpstr>Agenda</vt:lpstr>
      <vt:lpstr>What is Application Analytics?</vt:lpstr>
      <vt:lpstr>3 Main Types of Information</vt:lpstr>
      <vt:lpstr>Telerik Analytics Mapping</vt:lpstr>
      <vt:lpstr>Why Application Analytics</vt:lpstr>
      <vt:lpstr>Why Application Analytics</vt:lpstr>
      <vt:lpstr>Who Benefits From Analytics</vt:lpstr>
      <vt:lpstr>Design:  Improving Your Application</vt:lpstr>
      <vt:lpstr>Develop/Build:  Improving Your Application</vt:lpstr>
      <vt:lpstr>Connect:  Improving Your Application</vt:lpstr>
      <vt:lpstr>Test:  Improving Your Application</vt:lpstr>
      <vt:lpstr>Deploy:  Improving Your Application</vt:lpstr>
      <vt:lpstr>PowerPoint Presentation</vt:lpstr>
      <vt:lpstr>Analytics Architecture</vt:lpstr>
      <vt:lpstr>Development Platforms Supported - Monitors</vt:lpstr>
      <vt:lpstr>Analytics Architecture</vt:lpstr>
      <vt:lpstr>3 Main Types of Information</vt:lpstr>
      <vt:lpstr>Additional Considerations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Brian Busby</cp:lastModifiedBy>
  <cp:revision>254</cp:revision>
  <dcterms:created xsi:type="dcterms:W3CDTF">2015-04-14T18:16:19Z</dcterms:created>
  <dcterms:modified xsi:type="dcterms:W3CDTF">2015-05-04T17:52:43Z</dcterms:modified>
</cp:coreProperties>
</file>