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7" r:id="rId51"/>
    <p:sldId id="308" r:id="rId52"/>
    <p:sldId id="305" r:id="rId53"/>
    <p:sldId id="306" r:id="rId54"/>
    <p:sldId id="309" r:id="rId5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6305" autoAdjust="0"/>
  </p:normalViewPr>
  <p:slideViewPr>
    <p:cSldViewPr snapToGrid="0">
      <p:cViewPr varScale="1">
        <p:scale>
          <a:sx n="101" d="100"/>
          <a:sy n="101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C525-E41C-46AA-899E-596A417EF628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638-5273-4C65-A25F-50FD76F6C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01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C525-E41C-46AA-899E-596A417EF628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638-5273-4C65-A25F-50FD76F6C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44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C525-E41C-46AA-899E-596A417EF628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638-5273-4C65-A25F-50FD76F6C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97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C525-E41C-46AA-899E-596A417EF628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638-5273-4C65-A25F-50FD76F6C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30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C525-E41C-46AA-899E-596A417EF628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638-5273-4C65-A25F-50FD76F6C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55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C525-E41C-46AA-899E-596A417EF628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638-5273-4C65-A25F-50FD76F6C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62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C525-E41C-46AA-899E-596A417EF628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638-5273-4C65-A25F-50FD76F6C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95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C525-E41C-46AA-899E-596A417EF628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638-5273-4C65-A25F-50FD76F6C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72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C525-E41C-46AA-899E-596A417EF628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638-5273-4C65-A25F-50FD76F6C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59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C525-E41C-46AA-899E-596A417EF628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638-5273-4C65-A25F-50FD76F6C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84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C525-E41C-46AA-899E-596A417EF628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638-5273-4C65-A25F-50FD76F6C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00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5C525-E41C-46AA-899E-596A417EF628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65638-5273-4C65-A25F-50FD76F6C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63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Filas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Estruturas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948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</a:t>
            </a:r>
            <a:endParaRPr lang="pt-BR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525" y="1280189"/>
            <a:ext cx="9886950" cy="30289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65" y="3000277"/>
            <a:ext cx="4305300" cy="369746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97963" y="4572000"/>
            <a:ext cx="7013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parâmetro de entrada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 </a:t>
            </a:r>
            <a:r>
              <a:rPr lang="pt-BR" dirty="0" smtClean="0"/>
              <a:t>(um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ponteiro</a:t>
            </a:r>
            <a:r>
              <a:rPr lang="pt-BR" dirty="0" smtClean="0"/>
              <a:t>) recebe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endereço de memória</a:t>
            </a:r>
          </a:p>
          <a:p>
            <a:pPr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variável umaFila</a:t>
            </a:r>
            <a:r>
              <a:rPr lang="pt-BR" dirty="0" smtClean="0"/>
              <a:t> (uma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de Fila </a:t>
            </a:r>
            <a:r>
              <a:rPr lang="pt-BR" dirty="0" smtClean="0"/>
              <a:t>contendo os seguintes campos: capacidade, dados, primeiro, ultimo e </a:t>
            </a:r>
            <a:r>
              <a:rPr lang="pt-BR" dirty="0" err="1" smtClean="0"/>
              <a:t>nItens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O parâmetro de entrada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pt-BR" dirty="0" smtClean="0"/>
              <a:t> (um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inteiro</a:t>
            </a:r>
            <a:r>
              <a:rPr lang="pt-BR" dirty="0" smtClean="0"/>
              <a:t>) armazena o valor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443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</a:t>
            </a:r>
            <a:endParaRPr lang="pt-BR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5909"/>
            <a:ext cx="9934575" cy="27717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615" y="2841796"/>
            <a:ext cx="3829050" cy="387008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26244" y="4477731"/>
            <a:ext cx="59388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campo </a:t>
            </a:r>
            <a:r>
              <a:rPr lang="pt-BR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capacidade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“apontado” por </a:t>
            </a:r>
            <a:r>
              <a:rPr lang="pt-BR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recebe o valor armazenado pela variável </a:t>
            </a:r>
            <a:r>
              <a:rPr lang="pt-BR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(de tipo inteiro).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764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</a:t>
            </a:r>
            <a:endParaRPr lang="pt-BR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2704" y="1423447"/>
            <a:ext cx="6327883" cy="521542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26243" y="1574276"/>
            <a:ext cx="51564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campo </a:t>
            </a:r>
            <a:r>
              <a:rPr lang="pt-B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“apontado” por </a:t>
            </a:r>
            <a:r>
              <a:rPr lang="pt-B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recebe o resultado do comando </a:t>
            </a:r>
            <a:r>
              <a:rPr lang="pt-BR" sz="2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malloc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(alocação dinâmica de memória ).</a:t>
            </a:r>
          </a:p>
          <a:p>
            <a:endParaRPr lang="pt-B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comando </a:t>
            </a:r>
            <a:r>
              <a:rPr lang="pt-BR" sz="2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malloc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solicita ao </a:t>
            </a:r>
            <a:r>
              <a:rPr lang="pt-B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operacional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</a:t>
            </a:r>
            <a:r>
              <a:rPr lang="pt-B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área de memória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comporte </a:t>
            </a:r>
            <a:r>
              <a:rPr lang="pt-BR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vezes o tamanho de uma variável do tipo </a:t>
            </a:r>
            <a:r>
              <a:rPr lang="pt-BR" sz="2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just"/>
            <a:endParaRPr lang="pt-B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resultado de </a:t>
            </a:r>
            <a:r>
              <a:rPr lang="pt-BR" sz="2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malloc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deve retornar um </a:t>
            </a:r>
            <a:r>
              <a:rPr lang="pt-B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ponteiro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um tipo </a:t>
            </a:r>
            <a:r>
              <a:rPr lang="pt-BR" sz="2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Portanto, dados passa a apontar para um vetor de </a:t>
            </a:r>
            <a:r>
              <a:rPr lang="pt-B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floats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 capacidade para 3 elementos.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08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</a:t>
            </a:r>
            <a:endParaRPr lang="pt-BR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637" y="1345979"/>
            <a:ext cx="9829800" cy="30670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094" y="2960016"/>
            <a:ext cx="6229890" cy="371416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20780" y="4272677"/>
            <a:ext cx="52035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campo primeiro recebe 0 (ele indica a posição do vetor ocupada pelo primeiro elemento).</a:t>
            </a:r>
          </a:p>
          <a:p>
            <a:endParaRPr lang="pt-BR" dirty="0"/>
          </a:p>
          <a:p>
            <a:r>
              <a:rPr lang="pt-BR" dirty="0" smtClean="0"/>
              <a:t>O campo ultimo recebe -1 (para indicar que não existe o último elemento. A fila está vazia: não existe posição -1).</a:t>
            </a:r>
          </a:p>
          <a:p>
            <a:endParaRPr lang="pt-BR" dirty="0"/>
          </a:p>
          <a:p>
            <a:r>
              <a:rPr lang="pt-BR" dirty="0" smtClean="0"/>
              <a:t>O campo </a:t>
            </a:r>
            <a:r>
              <a:rPr lang="pt-BR" dirty="0" err="1" smtClean="0"/>
              <a:t>nItens</a:t>
            </a:r>
            <a:r>
              <a:rPr lang="pt-BR" dirty="0" smtClean="0"/>
              <a:t> recebe 0 (para indicar a quantidade de elementos existentes na fila).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6614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Fila.cpp</a:t>
            </a:r>
            <a:endParaRPr lang="pt-BR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274" y="1567648"/>
            <a:ext cx="9153525" cy="422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47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Fila.cpp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712" y="1371511"/>
            <a:ext cx="9172575" cy="36004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8198" y="4971961"/>
            <a:ext cx="103702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 execução de </a:t>
            </a:r>
            <a:r>
              <a:rPr lang="pt-B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inserir(&amp;umaFila, 9.2); </a:t>
            </a:r>
            <a:r>
              <a:rPr lang="pt-BR" sz="2400" dirty="0" smtClean="0"/>
              <a:t>resultaria em:</a:t>
            </a:r>
          </a:p>
          <a:p>
            <a:r>
              <a:rPr lang="pt-BR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pt-BR" sz="2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pt-B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(f-&gt;ultimo == f-&gt;capacidade)</a:t>
            </a:r>
          </a:p>
          <a:p>
            <a:r>
              <a:rPr lang="pt-BR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pt-BR" sz="2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pt-B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-1 == 3)</a:t>
            </a:r>
          </a:p>
          <a:p>
            <a:r>
              <a:rPr lang="pt-B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pt-BR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05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Fila.cpp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604962"/>
            <a:ext cx="9258300" cy="364807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69303" y="5476973"/>
            <a:ext cx="5505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inserir(&amp;umaFila, 9.2);</a:t>
            </a:r>
            <a:endParaRPr lang="pt-BR" sz="2800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01679" y="2789123"/>
            <a:ext cx="5204376" cy="387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97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Fila.cpp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07390" y="1319753"/>
            <a:ext cx="38622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O que aconteceria se tentássemos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inserir</a:t>
            </a:r>
            <a:r>
              <a:rPr lang="pt-BR" sz="2000" dirty="0" smtClean="0"/>
              <a:t> mais um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</a:t>
            </a:r>
            <a:r>
              <a:rPr lang="pt-BR" sz="2000" dirty="0" smtClean="0"/>
              <a:t> na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</a:t>
            </a:r>
            <a:r>
              <a:rPr lang="pt-BR" sz="2000" dirty="0" smtClean="0"/>
              <a:t> quando esta já estivesse cheia?</a:t>
            </a:r>
          </a:p>
          <a:p>
            <a:endParaRPr lang="pt-BR" sz="2000" dirty="0"/>
          </a:p>
          <a:p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f-&gt;ultimo seria igual a f-&gt;capacidade</a:t>
            </a:r>
          </a:p>
          <a:p>
            <a:r>
              <a:rPr lang="pt-BR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f-&gt;ultimo receberia -1</a:t>
            </a:r>
          </a:p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f-&gt;ultimo seria incrementado em 1 unidade.</a:t>
            </a:r>
          </a:p>
          <a:p>
            <a:endParaRPr lang="pt-BR" sz="2000" dirty="0"/>
          </a:p>
          <a:p>
            <a:pPr algn="just"/>
            <a:r>
              <a:rPr lang="pt-BR" sz="2000" dirty="0" smtClean="0"/>
              <a:t>A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posição 0</a:t>
            </a:r>
            <a:r>
              <a:rPr lang="pt-BR" sz="2000" dirty="0" smtClean="0"/>
              <a:t> do vetor receberia o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novo valor</a:t>
            </a:r>
            <a:r>
              <a:rPr lang="pt-BR" sz="2000" dirty="0" smtClean="0"/>
              <a:t> antes mesmo que seu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velho conteúdo </a:t>
            </a:r>
            <a:r>
              <a:rPr lang="pt-BR" sz="2000" dirty="0" smtClean="0"/>
              <a:t>(9.2) fosse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removido</a:t>
            </a:r>
            <a:r>
              <a:rPr lang="pt-BR" sz="2000" dirty="0" smtClean="0"/>
              <a:t>.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2290" y="1401418"/>
            <a:ext cx="7098859" cy="501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23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Fila.cpp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7956" y="1901039"/>
            <a:ext cx="7479296" cy="435133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82804" y="1690688"/>
            <a:ext cx="418515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FF0000"/>
                </a:solidFill>
              </a:rPr>
              <a:t>Erro !!!</a:t>
            </a:r>
          </a:p>
          <a:p>
            <a:endParaRPr lang="pt-BR" sz="4000" b="1" dirty="0">
              <a:solidFill>
                <a:srgbClr val="FF0000"/>
              </a:solidFill>
            </a:endParaRPr>
          </a:p>
          <a:p>
            <a:r>
              <a:rPr lang="pt-BR" sz="3200" b="1" dirty="0" smtClean="0"/>
              <a:t>O elemento 9.2 (na posição 0 do vetor) foi sobrescrito por 4.0, mas não havia sido removido previamente.</a:t>
            </a:r>
          </a:p>
          <a:p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513456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Fila.cpp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Ou seja, este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procedimento </a:t>
            </a:r>
            <a:r>
              <a:rPr lang="pt-BR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inserir( )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smtClean="0"/>
              <a:t>não deverá ser executado quando a </a:t>
            </a:r>
            <a:r>
              <a:rPr lang="pt-BR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</a:t>
            </a:r>
            <a:r>
              <a:rPr lang="pt-BR" dirty="0" smtClean="0"/>
              <a:t> já estiver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cheia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Para isso usaremos </a:t>
            </a:r>
            <a:r>
              <a:rPr lang="pt-BR" dirty="0"/>
              <a:t>a função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estaCheia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</a:t>
            </a:r>
            <a:r>
              <a:rPr lang="pt-BR" dirty="0" smtClean="0"/>
              <a:t>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estaCheia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retorna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pt-BR" dirty="0" smtClean="0"/>
              <a:t> (quando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</a:t>
            </a:r>
            <a:r>
              <a:rPr lang="pt-BR" dirty="0" smtClean="0"/>
              <a:t> ainda apresenta posições para preenchimento) ou 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t-BR" dirty="0" smtClean="0"/>
              <a:t> (quando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</a:t>
            </a:r>
            <a:r>
              <a:rPr lang="pt-BR" dirty="0" smtClean="0"/>
              <a:t> já não tem posição disponível para receber nenhum número).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02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Filas</a:t>
            </a:r>
            <a:r>
              <a:rPr lang="pt-BR" dirty="0" smtClean="0"/>
              <a:t> (</a:t>
            </a: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  <a:r>
              <a:rPr lang="pt-BR" dirty="0" smtClean="0"/>
              <a:t>) são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estruturas de dados </a:t>
            </a:r>
            <a:r>
              <a:rPr lang="pt-BR" dirty="0"/>
              <a:t>do tipo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FIFO</a:t>
            </a:r>
            <a:r>
              <a:rPr lang="pt-BR" dirty="0"/>
              <a:t> (</a:t>
            </a:r>
            <a:r>
              <a:rPr lang="pt-BR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</a:t>
            </a:r>
            <a:r>
              <a:rPr lang="pt-BR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-in </a:t>
            </a:r>
            <a:r>
              <a:rPr lang="pt-BR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</a:t>
            </a:r>
            <a:r>
              <a:rPr lang="pt-BR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-out</a:t>
            </a:r>
            <a:r>
              <a:rPr lang="pt-BR" dirty="0"/>
              <a:t>), onde o primeiro elemento a ser inserido, será o primeiro a ser retirado, ou seja, adiciona-se itens no fim e remove-se do início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93" y="3488760"/>
            <a:ext cx="5353050" cy="220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14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Fila.cpp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3517"/>
            <a:ext cx="10515600" cy="47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37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Fila.cpp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5423"/>
            <a:ext cx="10515600" cy="493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09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Fila.cpp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216" y="1825624"/>
            <a:ext cx="8759821" cy="473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57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Fila.cpp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2557"/>
            <a:ext cx="10515600" cy="49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20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Fila.cpp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1574276"/>
            <a:ext cx="9134572" cy="497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41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Fila.cpp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453" y="1451728"/>
            <a:ext cx="9767093" cy="519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23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Fila.cpp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461" y="1442300"/>
            <a:ext cx="10284644" cy="51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3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Fila.cpp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Assim finalizamos o programa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Fila.cpp</a:t>
            </a:r>
            <a:r>
              <a:rPr lang="pt-BR" dirty="0" smtClean="0"/>
              <a:t>.</a:t>
            </a:r>
          </a:p>
          <a:p>
            <a:r>
              <a:rPr lang="pt-BR" dirty="0" smtClean="0"/>
              <a:t>Ele foi implementado por intermédio de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vetor</a:t>
            </a:r>
            <a:r>
              <a:rPr lang="pt-BR" dirty="0" smtClean="0"/>
              <a:t> cujo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tamanho</a:t>
            </a:r>
            <a:r>
              <a:rPr lang="pt-BR" dirty="0" smtClean="0"/>
              <a:t> é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definido em tempo de execução </a:t>
            </a:r>
            <a:r>
              <a:rPr lang="pt-BR" dirty="0" smtClean="0"/>
              <a:t>pelo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 final</a:t>
            </a:r>
            <a:r>
              <a:rPr lang="pt-BR" dirty="0" smtClean="0"/>
              <a:t>.</a:t>
            </a:r>
          </a:p>
          <a:p>
            <a:r>
              <a:rPr lang="pt-BR" dirty="0" smtClean="0"/>
              <a:t>Todavia, uma vez definido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tamanho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 mais ser alter</a:t>
            </a:r>
            <a:r>
              <a:rPr lang="pt-BR" dirty="0" smtClean="0"/>
              <a:t>ado ainda na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mesma execução do programa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O ideal é que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</a:t>
            </a:r>
            <a:r>
              <a:rPr lang="pt-BR" dirty="0" smtClean="0"/>
              <a:t> possa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crescer</a:t>
            </a:r>
            <a:r>
              <a:rPr lang="pt-BR" dirty="0" smtClean="0"/>
              <a:t> e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reduzir</a:t>
            </a:r>
            <a:r>
              <a:rPr lang="pt-BR" dirty="0" smtClean="0"/>
              <a:t> quando for estritamente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necessário</a:t>
            </a:r>
            <a:r>
              <a:rPr lang="pt-BR" dirty="0" smtClean="0"/>
              <a:t>, respectivamente,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inserir</a:t>
            </a:r>
            <a:r>
              <a:rPr lang="pt-BR" dirty="0" smtClean="0"/>
              <a:t> ou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remover</a:t>
            </a:r>
            <a:r>
              <a:rPr lang="pt-BR" dirty="0" smtClean="0"/>
              <a:t>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Para tanto é necessário implementar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</a:t>
            </a:r>
            <a:r>
              <a:rPr lang="pt-BR" dirty="0" smtClean="0"/>
              <a:t> através de </a:t>
            </a:r>
            <a:r>
              <a:rPr lang="pt-BR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alocação dinâmica de memória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0992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Fila_2.cpp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36" y="1533393"/>
            <a:ext cx="6004874" cy="499938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818" y="2670420"/>
            <a:ext cx="6067425" cy="21240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686" y="5060524"/>
            <a:ext cx="28860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70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Fila_2.cpp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77" y="1690688"/>
            <a:ext cx="5448300" cy="472316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956" y="1690688"/>
            <a:ext cx="2886075" cy="169545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561056" y="3695307"/>
            <a:ext cx="53793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O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procedimento</a:t>
            </a:r>
            <a:r>
              <a:rPr lang="pt-BR" sz="2400" dirty="0" smtClean="0"/>
              <a:t> </a:t>
            </a:r>
            <a:r>
              <a:rPr lang="pt-BR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criarFila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</a:t>
            </a:r>
            <a:r>
              <a:rPr lang="pt-BR" sz="2400" dirty="0" smtClean="0"/>
              <a:t>é necessário para que tenhamos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certeza dos valores iniciais dos campos </a:t>
            </a:r>
            <a:r>
              <a:rPr lang="pt-BR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inicio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pt-BR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pPr algn="just"/>
            <a:r>
              <a:rPr lang="pt-BR" sz="2400" dirty="0" smtClean="0"/>
              <a:t>São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ponteiros</a:t>
            </a:r>
            <a:r>
              <a:rPr lang="pt-BR" sz="2400" dirty="0" smtClean="0"/>
              <a:t> que devem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começar</a:t>
            </a:r>
            <a:r>
              <a:rPr lang="pt-BR" sz="2400" dirty="0" smtClean="0"/>
              <a:t> com o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</a:t>
            </a:r>
            <a:r>
              <a:rPr lang="pt-BR" sz="2400" dirty="0" smtClean="0"/>
              <a:t> </a:t>
            </a:r>
            <a:r>
              <a:rPr lang="pt-BR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pt-BR" sz="2400" dirty="0" smtClean="0"/>
              <a:t> (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apontam </a:t>
            </a:r>
            <a:r>
              <a:rPr lang="pt-BR" sz="2400" dirty="0" smtClean="0"/>
              <a:t>para qualquer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endereço de memória principal</a:t>
            </a:r>
            <a:r>
              <a:rPr lang="pt-BR" sz="2400" dirty="0" smtClean="0"/>
              <a:t>).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1040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exemplos de uso 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</a:t>
            </a:r>
            <a:r>
              <a:rPr lang="pt-BR" dirty="0"/>
              <a:t> em um sistema:</a:t>
            </a:r>
          </a:p>
          <a:p>
            <a:pPr lvl="1"/>
            <a:r>
              <a:rPr lang="pt-BR" dirty="0"/>
              <a:t>Controle de documentos para impressão;</a:t>
            </a:r>
          </a:p>
          <a:p>
            <a:pPr lvl="1"/>
            <a:r>
              <a:rPr lang="pt-BR" dirty="0"/>
              <a:t>Troca de mensagem entre computadores numa rede;</a:t>
            </a:r>
          </a:p>
          <a:p>
            <a:pPr lvl="1"/>
            <a:r>
              <a:rPr lang="pt-BR" dirty="0"/>
              <a:t>etc.</a:t>
            </a:r>
          </a:p>
          <a:p>
            <a:pPr algn="just"/>
            <a:r>
              <a:rPr lang="pt-BR" dirty="0"/>
              <a:t>A implementação 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filas</a:t>
            </a:r>
            <a:r>
              <a:rPr lang="pt-BR" dirty="0"/>
              <a:t> pode ser realizada através 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vetor</a:t>
            </a:r>
            <a:r>
              <a:rPr lang="pt-BR" dirty="0"/>
              <a:t> (alocação do espaço de memória para os elementos é contígua) ou através 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encadeadas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4190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Fila_2.cpp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77" y="1521945"/>
            <a:ext cx="6543675" cy="240903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776" y="1521945"/>
            <a:ext cx="2857500" cy="292417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73377" y="4223208"/>
            <a:ext cx="8012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Dentro do procedimento </a:t>
            </a:r>
            <a:r>
              <a:rPr lang="pt-BR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inserir( ) </a:t>
            </a:r>
            <a:r>
              <a:rPr lang="pt-BR" sz="2400" dirty="0" smtClean="0"/>
              <a:t>criamos uma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variável local</a:t>
            </a:r>
            <a:r>
              <a:rPr lang="pt-BR" sz="2400" dirty="0" smtClean="0"/>
              <a:t> de </a:t>
            </a:r>
            <a:r>
              <a:rPr lang="pt-BR" sz="2400" b="1" dirty="0" smtClean="0"/>
              <a:t>nome</a:t>
            </a:r>
            <a:r>
              <a:rPr lang="pt-BR" sz="2400" dirty="0" smtClean="0"/>
              <a:t> </a:t>
            </a:r>
            <a:r>
              <a:rPr lang="pt-BR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novo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A variável </a:t>
            </a:r>
            <a:r>
              <a:rPr lang="pt-BR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novo</a:t>
            </a:r>
            <a:r>
              <a:rPr lang="pt-BR" sz="2400" dirty="0" smtClean="0"/>
              <a:t> é um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ponteiro</a:t>
            </a:r>
            <a:r>
              <a:rPr lang="pt-BR" sz="2400" dirty="0" smtClean="0"/>
              <a:t> para um </a:t>
            </a:r>
            <a:r>
              <a:rPr lang="pt-B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tipo_elem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Ela ainda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</a:t>
            </a:r>
            <a:r>
              <a:rPr lang="pt-BR" sz="2400" dirty="0" smtClean="0"/>
              <a:t> foi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inicializada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94050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Fila_2.cpp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263" y="1498428"/>
            <a:ext cx="9372600" cy="237598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16" y="3952039"/>
            <a:ext cx="4996992" cy="275041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929460" y="3238004"/>
            <a:ext cx="60425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pt-B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</a:t>
            </a:r>
            <a:r>
              <a:rPr lang="pt-BR" sz="2800" dirty="0" smtClean="0"/>
              <a:t> solicita uma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área de memória </a:t>
            </a:r>
            <a:r>
              <a:rPr lang="pt-BR" sz="2800" dirty="0" smtClean="0"/>
              <a:t>que seja de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tamanho</a:t>
            </a:r>
            <a:r>
              <a:rPr lang="pt-BR" sz="2800" dirty="0" smtClean="0"/>
              <a:t>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suficiente</a:t>
            </a:r>
            <a:r>
              <a:rPr lang="pt-BR" sz="2800" dirty="0" smtClean="0"/>
              <a:t> para armazenar um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</a:t>
            </a:r>
            <a:r>
              <a:rPr lang="pt-BR" sz="2800" dirty="0" smtClean="0"/>
              <a:t> (</a:t>
            </a:r>
            <a:r>
              <a:rPr lang="pt-BR" sz="2800" b="1" i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pt-BR" sz="2800" dirty="0" smtClean="0"/>
              <a:t>) de </a:t>
            </a:r>
            <a:r>
              <a:rPr lang="pt-B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tipo_elem</a:t>
            </a:r>
            <a:r>
              <a:rPr lang="pt-BR" sz="2800" dirty="0"/>
              <a:t> </a:t>
            </a:r>
            <a:r>
              <a:rPr lang="pt-BR" sz="2800" dirty="0" smtClean="0"/>
              <a:t>(</a:t>
            </a:r>
            <a:r>
              <a:rPr lang="pt-BR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sizeof</a:t>
            </a:r>
            <a:r>
              <a:rPr lang="pt-B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tipo_elem</a:t>
            </a:r>
            <a:r>
              <a:rPr lang="pt-B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pt-BR" sz="2800" dirty="0" smtClean="0"/>
              <a:t>).</a:t>
            </a:r>
          </a:p>
          <a:p>
            <a:endParaRPr lang="pt-BR" sz="2800" dirty="0"/>
          </a:p>
          <a:p>
            <a:r>
              <a:rPr lang="pt-B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malloc</a:t>
            </a:r>
            <a:r>
              <a:rPr lang="pt-BR" sz="2800" dirty="0" smtClean="0"/>
              <a:t> retorna um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ponteiro</a:t>
            </a:r>
            <a:r>
              <a:rPr lang="pt-BR" sz="2800" dirty="0" smtClean="0"/>
              <a:t> para </a:t>
            </a:r>
            <a:r>
              <a:rPr lang="pt-B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tipo_elem</a:t>
            </a:r>
            <a:r>
              <a:rPr lang="pt-BR" sz="2800" dirty="0" smtClean="0"/>
              <a:t> (</a:t>
            </a:r>
            <a:r>
              <a:rPr lang="pt-B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(*</a:t>
            </a:r>
            <a:r>
              <a:rPr lang="pt-BR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tipo_elem</a:t>
            </a:r>
            <a:r>
              <a:rPr lang="pt-B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pt-BR" sz="2800" dirty="0" smtClean="0"/>
              <a:t>).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60379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Fila_2.cpp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09" y="2139885"/>
            <a:ext cx="4977353" cy="414493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429839" y="1564849"/>
            <a:ext cx="619341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A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</a:t>
            </a:r>
            <a:r>
              <a:rPr lang="pt-BR" sz="32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malloc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3200" dirty="0" smtClean="0"/>
              <a:t>(existente na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biblioteca </a:t>
            </a:r>
            <a:r>
              <a:rPr lang="pt-BR" sz="32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stdlib.h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3200" dirty="0" smtClean="0"/>
              <a:t>da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 C</a:t>
            </a:r>
            <a:r>
              <a:rPr lang="pt-BR" sz="3200" dirty="0" smtClean="0"/>
              <a:t>)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retorna</a:t>
            </a:r>
            <a:r>
              <a:rPr lang="pt-BR" sz="3200" dirty="0" smtClean="0"/>
              <a:t> um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ponteiro</a:t>
            </a:r>
            <a:r>
              <a:rPr lang="pt-BR" sz="3200" dirty="0" smtClean="0"/>
              <a:t> que é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armazenado</a:t>
            </a:r>
            <a:r>
              <a:rPr lang="pt-BR" sz="3200" dirty="0" smtClean="0"/>
              <a:t> na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variável </a:t>
            </a:r>
            <a:r>
              <a:rPr lang="pt-BR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novo</a:t>
            </a:r>
            <a:r>
              <a:rPr lang="pt-BR" sz="3200" dirty="0" smtClean="0"/>
              <a:t>.</a:t>
            </a:r>
          </a:p>
          <a:p>
            <a:endParaRPr lang="pt-BR" sz="3200" dirty="0"/>
          </a:p>
          <a:p>
            <a:pPr algn="just"/>
            <a:r>
              <a:rPr lang="pt-BR" sz="3200" dirty="0" smtClean="0"/>
              <a:t>Por essa razão </a:t>
            </a:r>
            <a:r>
              <a:rPr lang="pt-BR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novo</a:t>
            </a:r>
            <a:r>
              <a:rPr lang="pt-BR" sz="3200" dirty="0" smtClean="0"/>
              <a:t> passa a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apontar</a:t>
            </a:r>
            <a:r>
              <a:rPr lang="pt-BR" sz="3200" dirty="0" smtClean="0"/>
              <a:t> para a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variável anônima de </a:t>
            </a:r>
            <a:r>
              <a:rPr lang="pt-B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tipo_elem</a:t>
            </a:r>
            <a:r>
              <a:rPr lang="pt-BR" sz="3200" dirty="0" smtClean="0"/>
              <a:t> recém criada.</a:t>
            </a:r>
          </a:p>
          <a:p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146591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26" y="1422031"/>
            <a:ext cx="9458325" cy="20288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Fila_2.cpp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39" y="4128939"/>
            <a:ext cx="4811402" cy="24235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213023" y="2908848"/>
            <a:ext cx="65704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O campo </a:t>
            </a:r>
            <a:r>
              <a:rPr lang="pt-BR" sz="2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apontado por </a:t>
            </a:r>
            <a:r>
              <a:rPr lang="pt-BR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novo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dirty="0" smtClean="0"/>
              <a:t>recebe o conteúdo do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parâmetro </a:t>
            </a:r>
            <a:r>
              <a:rPr lang="pt-BR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numero</a:t>
            </a:r>
            <a:r>
              <a:rPr lang="pt-BR" sz="2000" dirty="0" smtClean="0"/>
              <a:t> (</a:t>
            </a:r>
            <a:r>
              <a:rPr lang="pt-B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35</a:t>
            </a:r>
            <a:r>
              <a:rPr lang="pt-BR" sz="2000" dirty="0" smtClean="0"/>
              <a:t>).</a:t>
            </a:r>
          </a:p>
          <a:p>
            <a:endParaRPr lang="pt-BR" sz="2000" dirty="0"/>
          </a:p>
          <a:p>
            <a:r>
              <a:rPr lang="pt-BR" sz="2000" dirty="0" smtClean="0"/>
              <a:t>O campo </a:t>
            </a:r>
            <a:r>
              <a:rPr lang="pt-BR" sz="2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apontado por </a:t>
            </a:r>
            <a:r>
              <a:rPr lang="pt-BR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novo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dirty="0" smtClean="0"/>
              <a:t>recebe o conteúdo </a:t>
            </a:r>
            <a:r>
              <a:rPr lang="pt-BR" sz="2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pt-BR" sz="2000" dirty="0" smtClean="0"/>
              <a:t> (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nulo</a:t>
            </a:r>
            <a:r>
              <a:rPr lang="pt-BR" sz="2000" dirty="0" smtClean="0"/>
              <a:t>).</a:t>
            </a:r>
          </a:p>
          <a:p>
            <a:endParaRPr lang="pt-BR" sz="2000" dirty="0"/>
          </a:p>
          <a:p>
            <a:r>
              <a:rPr lang="pt-BR" sz="2000" dirty="0" smtClean="0"/>
              <a:t>O campo </a:t>
            </a:r>
            <a:r>
              <a:rPr lang="pt-BR" sz="2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</a:t>
            </a:r>
            <a:r>
              <a:rPr lang="pt-BR" sz="2000" dirty="0" smtClean="0"/>
              <a:t> tem por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finalidade indicar o próximo elemento da fila </a:t>
            </a:r>
            <a:r>
              <a:rPr lang="pt-BR" sz="2000" dirty="0" smtClean="0"/>
              <a:t>após o elemento em que o mesmo se encontra.</a:t>
            </a:r>
          </a:p>
          <a:p>
            <a:endParaRPr lang="pt-BR" sz="2000" dirty="0"/>
          </a:p>
          <a:p>
            <a:r>
              <a:rPr lang="pt-BR" sz="2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pt-BR" sz="2000" dirty="0" smtClean="0"/>
              <a:t> indica que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há nenhum element</a:t>
            </a:r>
            <a:r>
              <a:rPr lang="pt-BR" sz="2000" dirty="0" smtClean="0"/>
              <a:t>o após o de </a:t>
            </a:r>
            <a:r>
              <a:rPr lang="pt-BR" sz="2000" dirty="0" err="1" smtClean="0"/>
              <a:t>info</a:t>
            </a:r>
            <a:r>
              <a:rPr lang="pt-BR" sz="2000" dirty="0" smtClean="0"/>
              <a:t> = 35.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23552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43" y="142089"/>
            <a:ext cx="9582150" cy="48958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250" y="2875174"/>
            <a:ext cx="5511735" cy="359161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86499" y="5270775"/>
            <a:ext cx="5891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Se o campo </a:t>
            </a:r>
            <a:r>
              <a:rPr lang="pt-B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início apontado por f </a:t>
            </a:r>
            <a:r>
              <a:rPr lang="pt-BR" sz="2400" dirty="0" smtClean="0"/>
              <a:t>(o parâmetro de entrada da função) for igual a </a:t>
            </a:r>
            <a:r>
              <a:rPr lang="pt-B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pt-BR" sz="2400" dirty="0" smtClean="0"/>
              <a:t> (nulo) é porque a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</a:t>
            </a:r>
            <a:r>
              <a:rPr lang="pt-BR" sz="2400" dirty="0" smtClean="0"/>
              <a:t> está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VAZIA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1562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Fila_2.cpp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505254" y="1414020"/>
            <a:ext cx="63913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O campo </a:t>
            </a:r>
            <a:r>
              <a:rPr lang="pt-B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início apontado por f</a:t>
            </a:r>
            <a:r>
              <a:rPr lang="pt-BR" sz="2400" dirty="0" smtClean="0"/>
              <a:t> recebe o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mesmo endereço </a:t>
            </a:r>
            <a:r>
              <a:rPr lang="pt-BR" sz="2400" dirty="0" smtClean="0"/>
              <a:t>de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memória</a:t>
            </a:r>
            <a:r>
              <a:rPr lang="pt-BR" sz="2400" dirty="0" smtClean="0"/>
              <a:t> do campo </a:t>
            </a:r>
            <a:r>
              <a:rPr lang="pt-B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novo</a:t>
            </a:r>
            <a:r>
              <a:rPr lang="pt-BR" sz="2400" dirty="0" smtClean="0"/>
              <a:t> (vale dizer: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aponta para o mesmo lugar que </a:t>
            </a:r>
            <a:r>
              <a:rPr lang="pt-B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novo</a:t>
            </a:r>
            <a:r>
              <a:rPr lang="pt-BR" sz="2400" dirty="0" smtClean="0"/>
              <a:t>).</a:t>
            </a:r>
          </a:p>
          <a:p>
            <a:pPr algn="just"/>
            <a:endParaRPr lang="pt-BR" sz="2400" dirty="0" smtClean="0"/>
          </a:p>
          <a:p>
            <a:pPr algn="ctr"/>
            <a:r>
              <a:rPr lang="pt-BR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f-&gt;inicio = novo</a:t>
            </a:r>
            <a:r>
              <a:rPr lang="pt-B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algn="ctr"/>
            <a:endParaRPr lang="pt-BR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2400" dirty="0" smtClean="0"/>
              <a:t>O campo </a:t>
            </a:r>
            <a:r>
              <a:rPr lang="pt-B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 apontado por f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aponta para o mesmo lugar que </a:t>
            </a:r>
            <a:r>
              <a:rPr lang="pt-B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novo</a:t>
            </a:r>
            <a:r>
              <a:rPr lang="pt-BR" sz="2400" dirty="0" smtClean="0"/>
              <a:t>.</a:t>
            </a:r>
          </a:p>
          <a:p>
            <a:pPr algn="just"/>
            <a:endParaRPr lang="pt-BR" sz="2400" dirty="0"/>
          </a:p>
          <a:p>
            <a:pPr algn="ctr"/>
            <a:r>
              <a:rPr lang="pt-BR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f-&gt;fim = novo;</a:t>
            </a:r>
            <a:endParaRPr lang="pt-BR" sz="2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09" y="1527142"/>
            <a:ext cx="5165890" cy="50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43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Fila_2.cpp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732" y="1536626"/>
            <a:ext cx="4638675" cy="482646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097103" y="1395401"/>
            <a:ext cx="67401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Agora suponha que vamos inserir um segundo elemento na FILA.</a:t>
            </a:r>
          </a:p>
          <a:p>
            <a:endParaRPr lang="pt-BR" sz="2400" dirty="0"/>
          </a:p>
          <a:p>
            <a:r>
              <a:rPr lang="pt-BR" sz="2400" dirty="0" smtClean="0"/>
              <a:t>O elemento 43 ficará após o elemento 35 pelo simples fato de ter chegado depois.</a:t>
            </a:r>
          </a:p>
          <a:p>
            <a:endParaRPr lang="pt-BR" sz="2400" dirty="0"/>
          </a:p>
          <a:p>
            <a:r>
              <a:rPr lang="pt-BR" sz="2400" dirty="0" smtClean="0"/>
              <a:t>Portanto:</a:t>
            </a:r>
          </a:p>
          <a:p>
            <a:endParaRPr lang="pt-BR" sz="2400" dirty="0"/>
          </a:p>
          <a:p>
            <a:r>
              <a:rPr lang="pt-BR" sz="2400" dirty="0" smtClean="0"/>
              <a:t>Início deverá apontar para 35.</a:t>
            </a:r>
          </a:p>
          <a:p>
            <a:endParaRPr lang="pt-BR" sz="2400" dirty="0"/>
          </a:p>
          <a:p>
            <a:r>
              <a:rPr lang="pt-BR" sz="2400" dirty="0" smtClean="0"/>
              <a:t>Fim deverá apontar para 43.</a:t>
            </a:r>
          </a:p>
          <a:p>
            <a:endParaRPr lang="pt-BR" sz="2400" dirty="0"/>
          </a:p>
          <a:p>
            <a:r>
              <a:rPr lang="pt-BR" sz="2400" dirty="0" smtClean="0"/>
              <a:t>35 deverá apontar para 43.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08095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7" y="179797"/>
            <a:ext cx="9582150" cy="48958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900" y="1480009"/>
            <a:ext cx="6873662" cy="493021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07390" y="5231876"/>
            <a:ext cx="71926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Como </a:t>
            </a:r>
            <a:r>
              <a:rPr lang="pt-BR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f-&gt;inicio </a:t>
            </a:r>
            <a:r>
              <a:rPr lang="pt-B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</a:t>
            </a:r>
            <a:r>
              <a:rPr lang="pt-BR" sz="3200" dirty="0" smtClean="0"/>
              <a:t> é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NULO</a:t>
            </a:r>
            <a:r>
              <a:rPr lang="pt-BR" sz="3200" dirty="0" smtClean="0"/>
              <a:t> a cláusula </a:t>
            </a:r>
            <a:r>
              <a:rPr lang="pt-B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pt-BR" sz="3200" dirty="0" smtClean="0"/>
              <a:t> do </a:t>
            </a:r>
            <a:r>
              <a:rPr lang="pt-B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pt-BR" sz="3200" dirty="0" smtClean="0"/>
              <a:t> é </a:t>
            </a:r>
            <a:r>
              <a:rPr lang="pt-BR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executada</a:t>
            </a:r>
            <a:r>
              <a:rPr lang="pt-BR" sz="3200" dirty="0" smtClean="0"/>
              <a:t>: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869021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46" y="147654"/>
            <a:ext cx="6860808" cy="435133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71189" y="4037079"/>
            <a:ext cx="68608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O </a:t>
            </a:r>
            <a:r>
              <a:rPr lang="pt-B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pt-BR" sz="2400" dirty="0" smtClean="0"/>
              <a:t>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aponta</a:t>
            </a:r>
            <a:r>
              <a:rPr lang="pt-BR" sz="2400" dirty="0" smtClean="0"/>
              <a:t> para </a:t>
            </a:r>
            <a:r>
              <a:rPr lang="pt-BR" sz="2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E </a:t>
            </a:r>
            <a:r>
              <a:rPr lang="pt-BR" sz="2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  <a:r>
              <a:rPr lang="pt-BR" sz="2400" dirty="0" smtClean="0"/>
              <a:t> possui um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campo</a:t>
            </a:r>
            <a:r>
              <a:rPr lang="pt-BR" sz="2400" dirty="0" smtClean="0"/>
              <a:t> </a:t>
            </a:r>
            <a:r>
              <a:rPr lang="pt-B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</a:t>
            </a:r>
            <a:r>
              <a:rPr lang="pt-BR" sz="2400" dirty="0" smtClean="0"/>
              <a:t> que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aponta</a:t>
            </a:r>
            <a:r>
              <a:rPr lang="pt-BR" sz="2400" dirty="0" smtClean="0"/>
              <a:t> para um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Esse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</a:t>
            </a:r>
            <a:r>
              <a:rPr lang="pt-BR" sz="2400" dirty="0" smtClean="0"/>
              <a:t> deve ser o mesmo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apontado</a:t>
            </a:r>
            <a:r>
              <a:rPr lang="pt-BR" sz="2400" dirty="0" smtClean="0"/>
              <a:t> por </a:t>
            </a:r>
            <a:r>
              <a:rPr lang="pt-B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novo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381188" y="509047"/>
            <a:ext cx="451543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Na segunda vez que inserir() é executado o ponteiro novo não aponta mais </a:t>
            </a:r>
            <a:r>
              <a:rPr lang="pt-BR" sz="2400" dirty="0" smtClean="0"/>
              <a:t>para o elemento 35.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Ele agora aponta para uma outra área de memória, reservada para o elemento 43.</a:t>
            </a:r>
          </a:p>
          <a:p>
            <a:pPr algn="just"/>
            <a:endParaRPr lang="pt-BR" sz="2400" dirty="0"/>
          </a:p>
          <a:p>
            <a:pPr algn="ctr"/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f-&gt;fim-&gt;</a:t>
            </a:r>
            <a:r>
              <a:rPr lang="pt-B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novo;</a:t>
            </a:r>
          </a:p>
          <a:p>
            <a:endParaRPr lang="pt-BR" sz="2400" dirty="0"/>
          </a:p>
          <a:p>
            <a:pPr algn="just"/>
            <a:r>
              <a:rPr lang="pt-BR" sz="2400" dirty="0"/>
              <a:t>O campo </a:t>
            </a:r>
            <a:r>
              <a:rPr lang="pt-BR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</a:t>
            </a: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apontado por fim que é apontado por f</a:t>
            </a:r>
            <a:r>
              <a:rPr lang="pt-BR" sz="2400" dirty="0"/>
              <a:t> passa a apontar para o mesmo elemento que </a:t>
            </a: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novo</a:t>
            </a:r>
            <a:r>
              <a:rPr lang="pt-BR" sz="2400" dirty="0"/>
              <a:t> aponta.</a:t>
            </a:r>
          </a:p>
          <a:p>
            <a:pPr algn="just"/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7275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70" y="185360"/>
            <a:ext cx="7494309" cy="632856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795967" y="311085"/>
            <a:ext cx="40723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 procedimento </a:t>
            </a:r>
            <a:r>
              <a:rPr lang="pt-BR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inserir()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já funciona para adicionar uma </a:t>
            </a:r>
            <a:r>
              <a:rPr lang="pt-BR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quantidade indefinida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pt-BR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 </a:t>
            </a:r>
            <a:r>
              <a:rPr lang="pt-BR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044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Todas as operações em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</a:t>
            </a:r>
            <a:r>
              <a:rPr lang="pt-BR" dirty="0"/>
              <a:t> podem ser imaginadas como as que </a:t>
            </a:r>
            <a:r>
              <a:rPr lang="pt-BR" dirty="0" smtClean="0"/>
              <a:t>ocorrem </a:t>
            </a:r>
            <a:r>
              <a:rPr lang="pt-BR" dirty="0"/>
              <a:t>numa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 de pessoas num banco</a:t>
            </a:r>
            <a:r>
              <a:rPr lang="pt-BR" dirty="0"/>
              <a:t>, exceto que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</a:t>
            </a:r>
            <a:r>
              <a:rPr lang="pt-BR" dirty="0"/>
              <a:t> não se movem na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</a:t>
            </a:r>
            <a:r>
              <a:rPr lang="pt-BR" dirty="0"/>
              <a:t>, conforme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primeiro elemento </a:t>
            </a:r>
            <a:r>
              <a:rPr lang="pt-BR" dirty="0"/>
              <a:t>é retirado.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Isto seria muito custoso para o computador. </a:t>
            </a:r>
            <a:endParaRPr lang="pt-B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dirty="0" smtClean="0"/>
              <a:t>O </a:t>
            </a:r>
            <a:r>
              <a:rPr lang="pt-BR" dirty="0"/>
              <a:t>que se faz na realidade é indicar quem é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primeiro elemento</a:t>
            </a:r>
            <a:r>
              <a:rPr lang="pt-BR" dirty="0" smtClean="0"/>
              <a:t>.</a:t>
            </a:r>
          </a:p>
          <a:p>
            <a:pPr algn="just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Operações de uma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criação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 fila (informar a capacidade no caso de implementação sequencial - vetor);</a:t>
            </a:r>
          </a:p>
          <a:p>
            <a:pPr lvl="1"/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enfileirar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- o elemento é o parâmetro nesta operação;</a:t>
            </a:r>
          </a:p>
          <a:p>
            <a:pPr lvl="1"/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desenfileirar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dequeue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lvl="1"/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mostrar a fila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(todos os elementos);</a:t>
            </a:r>
          </a:p>
          <a:p>
            <a:pPr lvl="1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verificar se a 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 está vazia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isEmpty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lvl="1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verificar se a 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 está cheia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isFull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implementação sequencial - vetor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3920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762" y="430457"/>
            <a:ext cx="10568937" cy="614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61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44" y="138227"/>
            <a:ext cx="6365551" cy="533874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63" y="3610740"/>
            <a:ext cx="6230219" cy="310558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051249" y="311085"/>
            <a:ext cx="48936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O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ponteiro</a:t>
            </a:r>
            <a:r>
              <a:rPr lang="pt-BR" sz="4000" dirty="0" smtClean="0"/>
              <a:t> para </a:t>
            </a:r>
            <a:r>
              <a:rPr lang="pt-B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tipo_elem</a:t>
            </a:r>
            <a:r>
              <a:rPr lang="pt-BR" sz="4000" dirty="0" smtClean="0"/>
              <a:t> </a:t>
            </a:r>
            <a:r>
              <a:rPr lang="pt-BR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</a:t>
            </a:r>
            <a:r>
              <a:rPr lang="pt-BR" sz="4000" dirty="0" smtClean="0"/>
              <a:t> aponta para o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primeiro elemento </a:t>
            </a:r>
            <a:r>
              <a:rPr lang="pt-BR" sz="4000" dirty="0" smtClean="0"/>
              <a:t>da </a:t>
            </a:r>
            <a:r>
              <a:rPr lang="pt-BR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</a:t>
            </a:r>
            <a:r>
              <a:rPr lang="pt-BR" sz="4000" dirty="0" smtClean="0"/>
              <a:t> (= 35).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27834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26" y="72239"/>
            <a:ext cx="6201525" cy="53576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611" y="3487917"/>
            <a:ext cx="7569723" cy="313583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702458" y="207390"/>
            <a:ext cx="5297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O ponteiro </a:t>
            </a:r>
            <a:r>
              <a:rPr lang="pt-B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inicio apontado por f</a:t>
            </a:r>
            <a:r>
              <a:rPr lang="pt-BR" sz="2400" dirty="0" smtClean="0"/>
              <a:t> passa a apontar para o mesmo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</a:t>
            </a:r>
            <a:r>
              <a:rPr lang="pt-BR" sz="2400" dirty="0" smtClean="0"/>
              <a:t> que aponta o </a:t>
            </a:r>
            <a:r>
              <a:rPr lang="pt-BR" sz="2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</a:t>
            </a:r>
            <a:r>
              <a:rPr lang="pt-B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apontado por atual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O </a:t>
            </a:r>
            <a:r>
              <a:rPr lang="pt-B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inicio apontado por f </a:t>
            </a:r>
            <a:r>
              <a:rPr lang="pt-BR" sz="2400" dirty="0" smtClean="0"/>
              <a:t>deixa de apontar para o elemento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 </a:t>
            </a:r>
            <a:r>
              <a:rPr lang="pt-BR" sz="2400" dirty="0" smtClean="0"/>
              <a:t>e passa a apontar para o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3124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86" y="81666"/>
            <a:ext cx="5671137" cy="523505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17" y="3511840"/>
            <a:ext cx="7352908" cy="305864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938887" y="81666"/>
            <a:ext cx="60614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/>
              <a:t>A execução de </a:t>
            </a:r>
            <a:r>
              <a:rPr lang="pt-BR" sz="36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</a:t>
            </a:r>
            <a:r>
              <a:rPr lang="pt-BR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(atual);</a:t>
            </a:r>
            <a:r>
              <a:rPr lang="pt-BR" sz="3600" dirty="0" smtClean="0">
                <a:solidFill>
                  <a:srgbClr val="0070C0"/>
                </a:solidFill>
              </a:rPr>
              <a:t> 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 o elemento apontado pelo ponteiro atual</a:t>
            </a:r>
            <a:r>
              <a:rPr lang="pt-BR" sz="3600" dirty="0" smtClean="0"/>
              <a:t>, devolvendo sua área de memória correspondente para o </a:t>
            </a:r>
            <a:r>
              <a:rPr lang="pt-BR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operacional</a:t>
            </a:r>
            <a:r>
              <a:rPr lang="pt-BR" sz="3600" dirty="0" smtClean="0"/>
              <a:t>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312662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28" y="128800"/>
            <a:ext cx="5427351" cy="5706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818" y="128800"/>
            <a:ext cx="6572250" cy="42520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468234" y="4301161"/>
            <a:ext cx="65516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Até aqui o programa consegue inserir 4 elementos na FILA e, em seguida, remover um a um cada elemento existente.</a:t>
            </a:r>
          </a:p>
          <a:p>
            <a:endParaRPr lang="pt-BR" sz="2400" dirty="0"/>
          </a:p>
          <a:p>
            <a:r>
              <a:rPr lang="pt-BR" sz="2400" dirty="0" smtClean="0"/>
              <a:t>Sempre removendo o primeiro elemento de cada ocasião.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25787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276" y="496447"/>
            <a:ext cx="8210747" cy="58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48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39" y="119374"/>
            <a:ext cx="6779432" cy="53010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513" y="3412503"/>
            <a:ext cx="7852529" cy="317811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164371" y="301658"/>
            <a:ext cx="46945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</a:t>
            </a:r>
            <a:r>
              <a:rPr lang="pt-BR" sz="4000" dirty="0" smtClean="0"/>
              <a:t> aponta para o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primeiro elemento </a:t>
            </a:r>
            <a:r>
              <a:rPr lang="pt-BR" sz="4000" dirty="0" smtClean="0"/>
              <a:t>da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</a:t>
            </a:r>
            <a:r>
              <a:rPr lang="pt-BR" sz="4000" dirty="0" smtClean="0"/>
              <a:t>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263752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03" y="100520"/>
            <a:ext cx="6778506" cy="43513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931" y="3016577"/>
            <a:ext cx="8371002" cy="357909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192652" y="263951"/>
            <a:ext cx="48548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Atual recebe o </a:t>
            </a:r>
            <a:r>
              <a:rPr lang="pt-BR" sz="2800" dirty="0" err="1" smtClean="0"/>
              <a:t>prox</a:t>
            </a:r>
            <a:r>
              <a:rPr lang="pt-BR" sz="2800" dirty="0" smtClean="0"/>
              <a:t> apontado pelo próprio atual.</a:t>
            </a:r>
          </a:p>
          <a:p>
            <a:endParaRPr lang="pt-BR" sz="2800" dirty="0"/>
          </a:p>
          <a:p>
            <a:r>
              <a:rPr lang="pt-BR" sz="2800" dirty="0" smtClean="0"/>
              <a:t>Atual se move para o elemento seguinte (o 43).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220593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620" y="3007150"/>
            <a:ext cx="6778506" cy="3669433"/>
          </a:xfrm>
          <a:prstGeom prst="rect">
            <a:avLst/>
          </a:prstGeom>
        </p:spPr>
      </p:pic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6600" y="185362"/>
            <a:ext cx="7579623" cy="282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407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3" y="94268"/>
            <a:ext cx="6778506" cy="3669433"/>
          </a:xfrm>
          <a:prstGeom prst="rect">
            <a:avLst/>
          </a:prstGeom>
        </p:spPr>
      </p:pic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8985" y="2762054"/>
            <a:ext cx="7330764" cy="391212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5523" y="4015819"/>
            <a:ext cx="4485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O ponteiro </a:t>
            </a:r>
            <a:r>
              <a:rPr lang="pt-B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novo</a:t>
            </a:r>
            <a:r>
              <a:rPr lang="pt-BR" sz="2800" dirty="0" smtClean="0"/>
              <a:t> no diagrama ao lado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 ser ignorado</a:t>
            </a:r>
            <a:r>
              <a:rPr lang="pt-BR" sz="2800" dirty="0" smtClean="0"/>
              <a:t>.</a:t>
            </a:r>
          </a:p>
          <a:p>
            <a:endParaRPr lang="pt-BR" sz="2800" dirty="0"/>
          </a:p>
          <a:p>
            <a:r>
              <a:rPr lang="pt-BR" sz="2800" dirty="0" smtClean="0"/>
              <a:t>Repare que ele não existe no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procedimento</a:t>
            </a:r>
            <a:r>
              <a:rPr lang="pt-BR" sz="2800" dirty="0" smtClean="0"/>
              <a:t> </a:t>
            </a:r>
            <a:r>
              <a:rPr lang="pt-B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mostrar( )</a:t>
            </a:r>
            <a:r>
              <a:rPr lang="pt-BR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1332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3714946" cy="4351338"/>
          </a:xfrm>
        </p:spPr>
        <p:txBody>
          <a:bodyPr/>
          <a:lstStyle/>
          <a:p>
            <a:r>
              <a:rPr lang="pt-BR" dirty="0"/>
              <a:t>Supondo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</a:t>
            </a:r>
            <a:r>
              <a:rPr lang="pt-BR" dirty="0"/>
              <a:t> com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capacidade</a:t>
            </a:r>
            <a:r>
              <a:rPr lang="pt-BR" dirty="0"/>
              <a:t> para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elementos </a:t>
            </a:r>
            <a:r>
              <a:rPr lang="pt-BR" dirty="0"/>
              <a:t>(5 nós</a:t>
            </a:r>
            <a:r>
              <a:rPr lang="pt-BR" dirty="0" smtClean="0"/>
              <a:t>).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160" y="490195"/>
            <a:ext cx="6183983" cy="602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677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352" y="317335"/>
            <a:ext cx="8022210" cy="624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872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142" y="386499"/>
            <a:ext cx="8578392" cy="621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960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</a:t>
            </a:r>
            <a:endParaRPr lang="pt-BR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/>
              <a:t>Elabore </a:t>
            </a:r>
            <a:r>
              <a:rPr lang="pt-BR" dirty="0"/>
              <a:t>um programa modularizado em linguagem C que implemente um </a:t>
            </a:r>
            <a:r>
              <a:rPr lang="pt-BR" dirty="0" err="1"/>
              <a:t>TAD</a:t>
            </a:r>
            <a:r>
              <a:rPr lang="pt-BR" dirty="0"/>
              <a:t> de FILA através da alocação dinâmica de memória.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A FILA sempre apresenta a seguinte política de manutenção dos dados:</a:t>
            </a:r>
          </a:p>
          <a:p>
            <a:r>
              <a:rPr lang="pt-BR" dirty="0"/>
              <a:t>   1) todo novo Elemento deverá sempre ser inserido no final da FILA.</a:t>
            </a:r>
          </a:p>
          <a:p>
            <a:r>
              <a:rPr lang="pt-BR" dirty="0"/>
              <a:t>    2) Sempre remover Elementos apenas do início da FILA.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O elemento a formar a FILA deve ser um </a:t>
            </a:r>
            <a:r>
              <a:rPr lang="pt-BR" dirty="0" err="1"/>
              <a:t>struct</a:t>
            </a:r>
            <a:r>
              <a:rPr lang="pt-BR" dirty="0"/>
              <a:t> composto por:</a:t>
            </a:r>
          </a:p>
          <a:p>
            <a:r>
              <a:rPr lang="pt-BR" dirty="0"/>
              <a:t>   -- char nome[40]</a:t>
            </a:r>
          </a:p>
          <a:p>
            <a:r>
              <a:rPr lang="pt-BR" dirty="0"/>
              <a:t>   -- </a:t>
            </a:r>
            <a:r>
              <a:rPr lang="pt-BR" dirty="0" err="1"/>
              <a:t>int</a:t>
            </a:r>
            <a:r>
              <a:rPr lang="pt-BR" dirty="0"/>
              <a:t> prioridade (valor que vai de 1 a 3).</a:t>
            </a:r>
          </a:p>
          <a:p>
            <a:r>
              <a:rPr lang="pt-BR" dirty="0"/>
              <a:t>   -- </a:t>
            </a:r>
            <a:r>
              <a:rPr lang="pt-BR" dirty="0" err="1"/>
              <a:t>prox</a:t>
            </a:r>
            <a:r>
              <a:rPr lang="pt-BR" dirty="0"/>
              <a:t> (um ponteiro para o  elemento seguinte).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Faça também um </a:t>
            </a:r>
            <a:r>
              <a:rPr lang="pt-BR" dirty="0" err="1"/>
              <a:t>struct</a:t>
            </a:r>
            <a:r>
              <a:rPr lang="pt-BR" dirty="0"/>
              <a:t> para a fila propriamente dita, composto por:</a:t>
            </a:r>
          </a:p>
          <a:p>
            <a:r>
              <a:rPr lang="pt-BR" dirty="0"/>
              <a:t>   -- inicio (um ponteiro para o primeiro elemento da fila).</a:t>
            </a:r>
          </a:p>
          <a:p>
            <a:r>
              <a:rPr lang="pt-BR" dirty="0"/>
              <a:t>   -- fim (um ponteiro para o último elemento da fila).</a:t>
            </a:r>
          </a:p>
          <a:p>
            <a:r>
              <a:rPr lang="pt-BR" dirty="0"/>
              <a:t>-- quantidade (inteiro que totaliza a quantidade de elementos existentes na fila</a:t>
            </a:r>
            <a:r>
              <a:rPr lang="pt-BR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913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Atividade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 dirty="0"/>
              <a:t>O programa deverá apresentar uma tela de MENU com as seguintes opções: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   0 - Sair (Encerrar aplicativo).</a:t>
            </a:r>
          </a:p>
          <a:p>
            <a:r>
              <a:rPr lang="pt-BR" dirty="0"/>
              <a:t>   1 - INSERIR na FILA.</a:t>
            </a:r>
          </a:p>
          <a:p>
            <a:r>
              <a:rPr lang="pt-BR" dirty="0"/>
              <a:t>        (informando o NOME e a prioridade [de 1 a 3]).</a:t>
            </a:r>
          </a:p>
          <a:p>
            <a:r>
              <a:rPr lang="pt-BR" dirty="0"/>
              <a:t>        (Os elementos deverão permanecer na FILA conforme a sua ordem</a:t>
            </a:r>
          </a:p>
          <a:p>
            <a:r>
              <a:rPr lang="pt-BR" dirty="0"/>
              <a:t>            de entrada na FILA).</a:t>
            </a:r>
          </a:p>
          <a:p>
            <a:r>
              <a:rPr lang="pt-BR" dirty="0"/>
              <a:t>   2 - REMOVER da FILA.</a:t>
            </a:r>
          </a:p>
          <a:p>
            <a:r>
              <a:rPr lang="pt-BR" dirty="0"/>
              <a:t>        (A princípio remover o ELEMENTO do início da FILA, de maneira</a:t>
            </a:r>
          </a:p>
          <a:p>
            <a:r>
              <a:rPr lang="pt-BR" dirty="0"/>
              <a:t>          tal  que o segundo - se houver - passe a ser o novo primeiro </a:t>
            </a:r>
          </a:p>
          <a:p>
            <a:r>
              <a:rPr lang="pt-BR" dirty="0"/>
              <a:t>          ELEMENTO da FILA).</a:t>
            </a:r>
          </a:p>
          <a:p>
            <a:r>
              <a:rPr lang="pt-BR" dirty="0"/>
              <a:t>         (A cada três ELEMENTOS removidos do início da FILA deve-se</a:t>
            </a:r>
          </a:p>
          <a:p>
            <a:r>
              <a:rPr lang="pt-BR" dirty="0"/>
              <a:t>           remover 2 ELEMENTOS de prioridade 1 e 1 ELEMENTO de prioridade 2).</a:t>
            </a:r>
          </a:p>
          <a:p>
            <a:r>
              <a:rPr lang="pt-BR" dirty="0"/>
              <a:t>       (Logicamente, os ELEMENTOS de prioridade 1 e 2 somente serão atendidos antes dos que estão à frente da FILA quando existirem</a:t>
            </a:r>
          </a:p>
          <a:p>
            <a:r>
              <a:rPr lang="pt-BR" dirty="0"/>
              <a:t>         ELEMENTOS nessa condição).</a:t>
            </a:r>
          </a:p>
          <a:p>
            <a:r>
              <a:rPr lang="pt-BR" dirty="0"/>
              <a:t>      (Os ELEMENTOS de prioridade 1 e 2, que serão atendidos antes dos primeiros ELEMENTOS da FILA  serão aqueles que estiverem</a:t>
            </a:r>
          </a:p>
          <a:p>
            <a:r>
              <a:rPr lang="pt-BR" dirty="0"/>
              <a:t>            mais próximos do início da FILA</a:t>
            </a:r>
            <a:r>
              <a:rPr lang="pt-BR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73417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70C0"/>
                </a:solidFill>
              </a:rPr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   3 - EXIBIR FILA.</a:t>
            </a:r>
          </a:p>
          <a:p>
            <a:r>
              <a:rPr lang="pt-BR" dirty="0"/>
              <a:t>       (Exibir o NOME e a PRIORIDADE de todos os ELEMENTOS na FILA segundo a sua ORDEM na mesma).</a:t>
            </a:r>
          </a:p>
          <a:p>
            <a:r>
              <a:rPr lang="pt-BR" dirty="0"/>
              <a:t>   4 - EXIBIR os 6 PRÓXIMOS ELEMENTOS A SEREM ATENDIDOS.</a:t>
            </a:r>
          </a:p>
          <a:p>
            <a:r>
              <a:rPr lang="pt-BR" dirty="0"/>
              <a:t>        (EXIBIR o NOME e a PRIORIDADE dos próximos 6 ELEMENTOS a serem REMOVIDOS da FILA conforme a política de </a:t>
            </a:r>
            <a:r>
              <a:rPr lang="pt-BR" dirty="0" smtClean="0"/>
              <a:t>atendimentos</a:t>
            </a:r>
            <a:r>
              <a:rPr lang="pt-BR" dirty="0"/>
              <a:t> </a:t>
            </a:r>
            <a:r>
              <a:rPr lang="pt-BR" dirty="0" smtClean="0"/>
              <a:t>prioritários</a:t>
            </a:r>
            <a:r>
              <a:rPr lang="pt-BR" dirty="0"/>
              <a:t>).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OBSERVAÇÃO: implemente uma FILA Única para manter </a:t>
            </a:r>
            <a:r>
              <a:rPr lang="pt-BR"/>
              <a:t>os </a:t>
            </a:r>
            <a:r>
              <a:rPr lang="pt-BR" smtClean="0"/>
              <a:t>ELEMENTOS </a:t>
            </a:r>
            <a:r>
              <a:rPr lang="pt-BR" dirty="0"/>
              <a:t>de diferentes PRIORIDADES.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45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9001" y="1451729"/>
            <a:ext cx="4448515" cy="486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9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Na realidade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remoção de um elemento da fila </a:t>
            </a:r>
            <a:r>
              <a:rPr lang="pt-BR" dirty="0"/>
              <a:t>é realizada apenas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alterando-se a informação da posição do último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Para evitar problemas de não ser capaz de inserir mais elementos na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</a:t>
            </a:r>
            <a:r>
              <a:rPr lang="pt-BR" dirty="0"/>
              <a:t>, mesmo quando ela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está cheia</a:t>
            </a:r>
            <a:r>
              <a:rPr lang="pt-BR" dirty="0"/>
              <a:t>, 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</a:t>
            </a:r>
            <a:r>
              <a:rPr lang="pt-BR" dirty="0"/>
              <a:t>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primeiro</a:t>
            </a:r>
            <a:r>
              <a:rPr lang="pt-BR" dirty="0"/>
              <a:t> e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último</a:t>
            </a:r>
            <a:r>
              <a:rPr lang="pt-BR" dirty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circundam</a:t>
            </a:r>
            <a:r>
              <a:rPr lang="pt-BR" dirty="0" smtClean="0"/>
              <a:t> </a:t>
            </a:r>
            <a:r>
              <a:rPr lang="pt-BR" dirty="0"/>
              <a:t>até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inicio do vetor, </a:t>
            </a:r>
            <a:r>
              <a:rPr lang="pt-BR" dirty="0"/>
              <a:t>resultando numa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 circular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just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235" y="4227578"/>
            <a:ext cx="4314825" cy="20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2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Desta forma a fila simula uma representação circular</a:t>
            </a:r>
            <a:r>
              <a:rPr lang="pt-BR" dirty="0" smtClean="0"/>
              <a:t>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123" y="2526873"/>
            <a:ext cx="4692929" cy="395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63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80" y="1690687"/>
            <a:ext cx="5656739" cy="488922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249971" y="1690687"/>
            <a:ext cx="5580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Fila.CPP</a:t>
            </a:r>
            <a:r>
              <a:rPr lang="pt-BR" dirty="0" smtClean="0"/>
              <a:t> implementa uma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</a:t>
            </a:r>
            <a:r>
              <a:rPr lang="pt-BR" dirty="0" smtClean="0"/>
              <a:t> por meio de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vetor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pPr algn="just"/>
            <a:r>
              <a:rPr lang="pt-BR" dirty="0" smtClean="0"/>
              <a:t>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tamanho fixo do vetor </a:t>
            </a:r>
            <a:r>
              <a:rPr lang="pt-BR" dirty="0" smtClean="0"/>
              <a:t>é definido no procedimento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criarFila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Este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procedimento</a:t>
            </a:r>
            <a:r>
              <a:rPr lang="pt-BR" dirty="0" smtClean="0"/>
              <a:t> recebe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dois parâmetros de entrada:</a:t>
            </a:r>
            <a:r>
              <a:rPr lang="pt-BR" dirty="0" smtClean="0"/>
              <a:t>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ponteiro para a fila </a:t>
            </a:r>
            <a:r>
              <a:rPr lang="pt-BR" dirty="0" smtClean="0"/>
              <a:t>(</a:t>
            </a:r>
            <a:r>
              <a:rPr lang="pt-BR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Fila *f</a:t>
            </a:r>
            <a:r>
              <a:rPr lang="pt-BR" dirty="0" smtClean="0"/>
              <a:t>) e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capacidade do vetor</a:t>
            </a:r>
            <a:r>
              <a:rPr lang="pt-BR" dirty="0" smtClean="0"/>
              <a:t> (</a:t>
            </a:r>
            <a:r>
              <a:rPr lang="pt-BR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</a:t>
            </a:r>
            <a:r>
              <a:rPr lang="pt-BR" dirty="0" smtClean="0"/>
              <a:t>).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817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1536</Words>
  <Application>Microsoft Office PowerPoint</Application>
  <PresentationFormat>Widescreen</PresentationFormat>
  <Paragraphs>214</Paragraphs>
  <Slides>54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Tema do Office</vt:lpstr>
      <vt:lpstr>Filas</vt:lpstr>
      <vt:lpstr>Filas</vt:lpstr>
      <vt:lpstr>Filas</vt:lpstr>
      <vt:lpstr>Filas</vt:lpstr>
      <vt:lpstr>Filas</vt:lpstr>
      <vt:lpstr>Fila</vt:lpstr>
      <vt:lpstr>Fila</vt:lpstr>
      <vt:lpstr>Fila</vt:lpstr>
      <vt:lpstr>Fila</vt:lpstr>
      <vt:lpstr>Fila</vt:lpstr>
      <vt:lpstr>Fila</vt:lpstr>
      <vt:lpstr>Fila</vt:lpstr>
      <vt:lpstr>Fila</vt:lpstr>
      <vt:lpstr>Programa Fila.cpp</vt:lpstr>
      <vt:lpstr>Programa Fila.cpp</vt:lpstr>
      <vt:lpstr>Programa Fila.cpp</vt:lpstr>
      <vt:lpstr>Programa Fila.cpp</vt:lpstr>
      <vt:lpstr>Programa Fila.cpp</vt:lpstr>
      <vt:lpstr>Programa Fila.cpp</vt:lpstr>
      <vt:lpstr>Programa Fila.cpp</vt:lpstr>
      <vt:lpstr>Programa Fila.cpp</vt:lpstr>
      <vt:lpstr>Programa Fila.cpp</vt:lpstr>
      <vt:lpstr>Programa Fila.cpp</vt:lpstr>
      <vt:lpstr>Programa Fila.cpp</vt:lpstr>
      <vt:lpstr>Programa Fila.cpp</vt:lpstr>
      <vt:lpstr>Programa Fila.cpp</vt:lpstr>
      <vt:lpstr>Programa Fila.cpp</vt:lpstr>
      <vt:lpstr>Programa Fila_2.cpp</vt:lpstr>
      <vt:lpstr>Programa Fila_2.cpp</vt:lpstr>
      <vt:lpstr>Programa Fila_2.cpp</vt:lpstr>
      <vt:lpstr>Programa Fila_2.cpp</vt:lpstr>
      <vt:lpstr>Programa Fila_2.cpp</vt:lpstr>
      <vt:lpstr>Programa Fila_2.cpp</vt:lpstr>
      <vt:lpstr>Apresentação do PowerPoint</vt:lpstr>
      <vt:lpstr>Programa Fila_2.cpp</vt:lpstr>
      <vt:lpstr>Programa Fila_2.cpp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Atividade</vt:lpstr>
      <vt:lpstr>Atividade</vt:lpstr>
      <vt:lpstr>Atividade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146</cp:revision>
  <dcterms:created xsi:type="dcterms:W3CDTF">2020-05-22T19:56:41Z</dcterms:created>
  <dcterms:modified xsi:type="dcterms:W3CDTF">2020-05-24T00:23:20Z</dcterms:modified>
</cp:coreProperties>
</file>