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29" r:id="rId56"/>
    <p:sldId id="330" r:id="rId57"/>
    <p:sldId id="335" r:id="rId58"/>
    <p:sldId id="332" r:id="rId59"/>
    <p:sldId id="331" r:id="rId60"/>
    <p:sldId id="333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03" r:id="rId8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9FEB2-E539-4CDB-89F6-4B2439A3F9BC}" type="datetimeFigureOut">
              <a:rPr lang="pt-BR" smtClean="0"/>
              <a:t>13/03/2020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E9AAE-2323-4342-8397-B74D18D600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0658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9FEB2-E539-4CDB-89F6-4B2439A3F9BC}" type="datetimeFigureOut">
              <a:rPr lang="pt-BR" smtClean="0"/>
              <a:t>13/03/2020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E9AAE-2323-4342-8397-B74D18D600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9641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9FEB2-E539-4CDB-89F6-4B2439A3F9BC}" type="datetimeFigureOut">
              <a:rPr lang="pt-BR" smtClean="0"/>
              <a:t>13/03/2020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E9AAE-2323-4342-8397-B74D18D600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0308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9FEB2-E539-4CDB-89F6-4B2439A3F9BC}" type="datetimeFigureOut">
              <a:rPr lang="pt-BR" smtClean="0"/>
              <a:t>13/03/2020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E9AAE-2323-4342-8397-B74D18D600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7905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9FEB2-E539-4CDB-89F6-4B2439A3F9BC}" type="datetimeFigureOut">
              <a:rPr lang="pt-BR" smtClean="0"/>
              <a:t>13/03/2020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E9AAE-2323-4342-8397-B74D18D600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355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9FEB2-E539-4CDB-89F6-4B2439A3F9BC}" type="datetimeFigureOut">
              <a:rPr lang="pt-BR" smtClean="0"/>
              <a:t>13/03/2020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E9AAE-2323-4342-8397-B74D18D600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4519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9FEB2-E539-4CDB-89F6-4B2439A3F9BC}" type="datetimeFigureOut">
              <a:rPr lang="pt-BR" smtClean="0"/>
              <a:t>13/03/2020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E9AAE-2323-4342-8397-B74D18D600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1688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9FEB2-E539-4CDB-89F6-4B2439A3F9BC}" type="datetimeFigureOut">
              <a:rPr lang="pt-BR" smtClean="0"/>
              <a:t>13/03/2020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E9AAE-2323-4342-8397-B74D18D600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775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9FEB2-E539-4CDB-89F6-4B2439A3F9BC}" type="datetimeFigureOut">
              <a:rPr lang="pt-BR" smtClean="0"/>
              <a:t>13/03/2020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E9AAE-2323-4342-8397-B74D18D600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4652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9FEB2-E539-4CDB-89F6-4B2439A3F9BC}" type="datetimeFigureOut">
              <a:rPr lang="pt-BR" smtClean="0"/>
              <a:t>13/03/2020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E9AAE-2323-4342-8397-B74D18D600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3485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9FEB2-E539-4CDB-89F6-4B2439A3F9BC}" type="datetimeFigureOut">
              <a:rPr lang="pt-BR" smtClean="0"/>
              <a:t>13/03/2020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E9AAE-2323-4342-8397-B74D18D600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3081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9FEB2-E539-4CDB-89F6-4B2439A3F9BC}" type="datetimeFigureOut">
              <a:rPr lang="pt-BR" smtClean="0"/>
              <a:t>13/03/2020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E9AAE-2323-4342-8397-B74D18D600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386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e.usp.br/~pf/algoritmos/aulas/footnotes/sequence.html" TargetMode="External"/><Relationship Id="rId2" Type="http://schemas.openxmlformats.org/officeDocument/2006/relationships/hyperlink" Target="https://www.ime.usp.br/~pf/algoritmos/aulas/footnotes/problem-solving.html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e.usp.br/~pf/algoritmos/aulas/bytes.html#null-character" TargetMode="External"/><Relationship Id="rId2" Type="http://schemas.openxmlformats.org/officeDocument/2006/relationships/hyperlink" Target="https://www.ime.usp.br/~pf/algoritmos/aulas/string.html#ascii-str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ime.usp.br/~pf/algoritmos/aulas/footnotes/global-variable.html" TargetMode="External"/><Relationship Id="rId4" Type="http://schemas.openxmlformats.org/officeDocument/2006/relationships/hyperlink" Target="https://www.ime.usp.br/~pf/algoritmos/aulas/footnotes/bemformada-pseudocode.html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e.usp.br/~pf/algoritmos/aulas/footnotes/problem-solving.html" TargetMode="External"/><Relationship Id="rId2" Type="http://schemas.openxmlformats.org/officeDocument/2006/relationships/hyperlink" Target="https://www.ime.usp.br/~pf/algoritmos/apend/precedence.html#multiply-divide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me.usp.br/~pf/algoritmos/aulas/bytes.html#ascii-alphabet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me.usp.br/~pf/algoritmos/aulas/footnotes/global-variable.html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Estrutura de Dados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2 – Alocação de Memória e Pilha.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3976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Alocação Dinâmica de Memória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alocação para atender a essas necessidades deve ser feita desta forma: 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64" y="3212976"/>
            <a:ext cx="5163271" cy="198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797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Alocação Dinâmica de Memória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Como 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memória</a:t>
            </a:r>
            <a:r>
              <a:rPr lang="pt-BR" dirty="0" smtClean="0"/>
              <a:t>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ocupada</a:t>
            </a:r>
            <a:r>
              <a:rPr lang="pt-BR" dirty="0" smtClean="0"/>
              <a:t> por um determinado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</a:t>
            </a:r>
            <a:r>
              <a:rPr lang="pt-BR" dirty="0" smtClean="0"/>
              <a:t> pode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variar</a:t>
            </a:r>
            <a:r>
              <a:rPr lang="pt-BR" dirty="0" smtClean="0"/>
              <a:t> de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máquina para máquina</a:t>
            </a:r>
            <a:r>
              <a:rPr lang="pt-BR" dirty="0" smtClean="0"/>
              <a:t>, devemos utilizar 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operador </a:t>
            </a:r>
            <a:r>
              <a:rPr lang="pt-BR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sizeof</a:t>
            </a:r>
            <a:r>
              <a:rPr lang="pt-BR" dirty="0" smtClean="0"/>
              <a:t>, que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retorna o tamanho do parâmetro informado</a:t>
            </a:r>
            <a:r>
              <a:rPr lang="pt-BR" dirty="0" smtClean="0"/>
              <a:t>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8972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Alocação Dinâmica de Memória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556793"/>
            <a:ext cx="7704856" cy="4896544"/>
          </a:xfrm>
        </p:spPr>
      </p:pic>
    </p:spTree>
    <p:extLst>
      <p:ext uri="{BB962C8B-B14F-4D97-AF65-F5344CB8AC3E}">
        <p14:creationId xmlns:p14="http://schemas.microsoft.com/office/powerpoint/2010/main" val="224245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Alocação Dinâmica de Memória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Quando 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</a:t>
            </a:r>
            <a:r>
              <a:rPr lang="pt-BR" dirty="0" smtClean="0"/>
              <a:t> </a:t>
            </a:r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não</a:t>
            </a:r>
            <a:r>
              <a:rPr lang="pt-BR" dirty="0" smtClean="0"/>
              <a:t>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precisa</a:t>
            </a:r>
            <a:r>
              <a:rPr lang="pt-BR" dirty="0" smtClean="0"/>
              <a:t> mais da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memória</a:t>
            </a:r>
            <a:r>
              <a:rPr lang="pt-BR" dirty="0" smtClean="0"/>
              <a:t> que foi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alocada</a:t>
            </a:r>
            <a:r>
              <a:rPr lang="pt-BR" dirty="0" smtClean="0"/>
              <a:t> pela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função</a:t>
            </a:r>
            <a:r>
              <a:rPr lang="pt-BR" dirty="0" smtClean="0"/>
              <a:t> </a:t>
            </a:r>
            <a:r>
              <a:rPr lang="pt-BR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malloc</a:t>
            </a:r>
            <a:r>
              <a:rPr lang="pt-BR" dirty="0" smtClean="0"/>
              <a:t>, ele deve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liberar esta memória</a:t>
            </a:r>
            <a:r>
              <a:rPr lang="pt-BR" dirty="0" smtClean="0"/>
              <a:t>.</a:t>
            </a:r>
          </a:p>
          <a:p>
            <a:pPr algn="just"/>
            <a:r>
              <a:rPr lang="pt-BR" dirty="0" smtClean="0"/>
              <a:t>Ou seja,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informar</a:t>
            </a:r>
            <a:r>
              <a:rPr lang="pt-BR" dirty="0" smtClean="0"/>
              <a:t> ao </a:t>
            </a:r>
            <a:r>
              <a:rPr lang="pt-BR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Operacional </a:t>
            </a:r>
            <a:r>
              <a:rPr lang="pt-BR" dirty="0" smtClean="0"/>
              <a:t>que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aquela região de memória não será mais utilizada</a:t>
            </a:r>
            <a:r>
              <a:rPr lang="pt-BR" dirty="0" smtClean="0"/>
              <a:t>. </a:t>
            </a:r>
          </a:p>
          <a:p>
            <a:pPr algn="just"/>
            <a:r>
              <a:rPr lang="pt-BR" dirty="0" smtClean="0"/>
              <a:t>Para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liberar memória alocada</a:t>
            </a:r>
            <a:r>
              <a:rPr lang="pt-BR" dirty="0" smtClean="0"/>
              <a:t>, devemos utilizar 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função</a:t>
            </a:r>
            <a:r>
              <a:rPr lang="pt-BR" dirty="0" smtClean="0"/>
              <a:t> </a:t>
            </a:r>
            <a:r>
              <a:rPr lang="pt-BR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free</a:t>
            </a:r>
            <a:r>
              <a:rPr lang="pt-BR" dirty="0" smtClean="0"/>
              <a:t>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0910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Alocação Dinâmica de Memória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Além da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função </a:t>
            </a:r>
            <a:r>
              <a:rPr lang="pt-BR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malloc</a:t>
            </a:r>
            <a:r>
              <a:rPr lang="pt-BR" dirty="0" smtClean="0"/>
              <a:t>, 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linguagem </a:t>
            </a:r>
            <a:r>
              <a:rPr lang="pt-BR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pt-BR" dirty="0" smtClean="0"/>
              <a:t> possui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outra</a:t>
            </a:r>
            <a:r>
              <a:rPr lang="pt-BR" dirty="0" smtClean="0"/>
              <a:t>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função</a:t>
            </a:r>
            <a:r>
              <a:rPr lang="pt-BR" dirty="0" smtClean="0"/>
              <a:t> para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alocação dinâmica de memória: </a:t>
            </a:r>
            <a:r>
              <a:rPr lang="pt-BR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calloc</a:t>
            </a:r>
            <a:r>
              <a:rPr lang="pt-BR" dirty="0" smtClean="0"/>
              <a:t>. </a:t>
            </a:r>
          </a:p>
          <a:p>
            <a:pPr algn="just"/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393166"/>
            <a:ext cx="7560840" cy="270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674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Alocação Dinâmica de Memória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268760"/>
            <a:ext cx="6830379" cy="5112568"/>
          </a:xfrm>
        </p:spPr>
      </p:pic>
    </p:spTree>
    <p:extLst>
      <p:ext uri="{BB962C8B-B14F-4D97-AF65-F5344CB8AC3E}">
        <p14:creationId xmlns:p14="http://schemas.microsoft.com/office/powerpoint/2010/main" val="1636888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Alocação Dinâmica de Memória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pt-BR" dirty="0"/>
              <a:t>No exemplo </a:t>
            </a:r>
            <a:r>
              <a:rPr lang="pt-BR" dirty="0" smtClean="0"/>
              <a:t>anterior, </a:t>
            </a:r>
            <a:r>
              <a:rPr lang="pt-BR" dirty="0"/>
              <a:t>é alocada memória suficiente para se colocar </a:t>
            </a:r>
            <a:r>
              <a:rPr lang="pt-BR" b="1" dirty="0"/>
              <a:t>a</a:t>
            </a:r>
            <a:r>
              <a:rPr lang="pt-BR" dirty="0"/>
              <a:t> números inteiros. </a:t>
            </a:r>
            <a:endParaRPr lang="pt-BR" dirty="0" smtClean="0"/>
          </a:p>
          <a:p>
            <a:pPr algn="just"/>
            <a:r>
              <a:rPr lang="pt-BR" dirty="0" smtClean="0"/>
              <a:t>O </a:t>
            </a:r>
            <a:r>
              <a:rPr lang="pt-BR" dirty="0"/>
              <a:t>operador </a:t>
            </a:r>
            <a:r>
              <a:rPr lang="pt-BR" b="1" dirty="0" err="1"/>
              <a:t>sizeof</a:t>
            </a:r>
            <a:r>
              <a:rPr lang="pt-BR" b="1" dirty="0"/>
              <a:t>()</a:t>
            </a:r>
            <a:r>
              <a:rPr lang="pt-BR" dirty="0"/>
              <a:t> retorna o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 bytes </a:t>
            </a:r>
            <a:r>
              <a:rPr lang="pt-BR" dirty="0"/>
              <a:t>de um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inteiro</a:t>
            </a:r>
            <a:r>
              <a:rPr lang="pt-BR" dirty="0"/>
              <a:t>. </a:t>
            </a:r>
            <a:endParaRPr lang="pt-BR" dirty="0" smtClean="0"/>
          </a:p>
          <a:p>
            <a:pPr algn="just"/>
            <a:r>
              <a:rPr lang="pt-BR" dirty="0" smtClean="0"/>
              <a:t>O </a:t>
            </a:r>
            <a:r>
              <a:rPr lang="pt-BR" dirty="0"/>
              <a:t>ponteiro </a:t>
            </a:r>
            <a:r>
              <a:rPr lang="pt-BR" b="1" dirty="0" err="1"/>
              <a:t>void</a:t>
            </a:r>
            <a:r>
              <a:rPr lang="pt-BR" b="1" dirty="0"/>
              <a:t> *</a:t>
            </a:r>
            <a:r>
              <a:rPr lang="pt-BR" dirty="0"/>
              <a:t> que </a:t>
            </a:r>
            <a:r>
              <a:rPr lang="pt-BR" b="1" dirty="0" err="1"/>
              <a:t>calloc</a:t>
            </a:r>
            <a:r>
              <a:rPr lang="pt-BR" b="1" dirty="0"/>
              <a:t>()</a:t>
            </a:r>
            <a:r>
              <a:rPr lang="pt-BR" dirty="0"/>
              <a:t> retorna é convertido para um </a:t>
            </a:r>
            <a:r>
              <a:rPr lang="pt-BR" b="1" dirty="0" err="1"/>
              <a:t>int</a:t>
            </a:r>
            <a:r>
              <a:rPr lang="pt-BR" b="1" dirty="0"/>
              <a:t> *</a:t>
            </a:r>
            <a:r>
              <a:rPr lang="pt-BR" dirty="0"/>
              <a:t> pelo 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cast</a:t>
            </a:r>
            <a:r>
              <a:rPr lang="pt-BR" dirty="0"/>
              <a:t> e é atribuído a </a:t>
            </a:r>
            <a:r>
              <a:rPr lang="pt-BR" b="1" dirty="0"/>
              <a:t>p</a:t>
            </a:r>
            <a:r>
              <a:rPr lang="pt-BR" dirty="0"/>
              <a:t>. </a:t>
            </a:r>
            <a:endParaRPr lang="pt-BR" dirty="0" smtClean="0"/>
          </a:p>
          <a:p>
            <a:pPr algn="just"/>
            <a:r>
              <a:rPr lang="pt-BR" dirty="0" smtClean="0"/>
              <a:t>A </a:t>
            </a:r>
            <a:r>
              <a:rPr lang="pt-BR" dirty="0"/>
              <a:t>declaração seguinte testa se a operação foi bem sucedida. Se não tiver sido, </a:t>
            </a:r>
            <a:r>
              <a:rPr lang="pt-BR" b="1" dirty="0"/>
              <a:t>p</a:t>
            </a:r>
            <a:r>
              <a:rPr lang="pt-BR" dirty="0"/>
              <a:t> terá um valor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nulo</a:t>
            </a:r>
            <a:r>
              <a:rPr lang="pt-BR" dirty="0"/>
              <a:t>, o que fará com que </a:t>
            </a:r>
            <a:r>
              <a:rPr lang="pt-BR" b="1" dirty="0"/>
              <a:t>!p</a:t>
            </a:r>
            <a:r>
              <a:rPr lang="pt-BR" dirty="0"/>
              <a:t> retorne verdadeiro. </a:t>
            </a:r>
            <a:endParaRPr lang="pt-BR" dirty="0" smtClean="0"/>
          </a:p>
          <a:p>
            <a:pPr algn="just"/>
            <a:r>
              <a:rPr lang="pt-BR" dirty="0" smtClean="0"/>
              <a:t>Se </a:t>
            </a:r>
            <a:r>
              <a:rPr lang="pt-BR" dirty="0"/>
              <a:t>a operação tiver sido bem sucedida, podemos usar o vetor de inteiros alocados normalmente, por exemplo, indexando-o de </a:t>
            </a:r>
            <a:r>
              <a:rPr lang="pt-BR" b="1" dirty="0"/>
              <a:t>p[0]</a:t>
            </a:r>
            <a:r>
              <a:rPr lang="pt-BR" dirty="0"/>
              <a:t> a </a:t>
            </a:r>
            <a:r>
              <a:rPr lang="pt-BR" b="1" dirty="0"/>
              <a:t>p[(a-1)]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1809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Alocação Dinâmica de Memória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340768"/>
            <a:ext cx="5976664" cy="5184575"/>
          </a:xfrm>
        </p:spPr>
      </p:pic>
    </p:spTree>
    <p:extLst>
      <p:ext uri="{BB962C8B-B14F-4D97-AF65-F5344CB8AC3E}">
        <p14:creationId xmlns:p14="http://schemas.microsoft.com/office/powerpoint/2010/main" val="2856061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Alocação Dinâmica de Memória</a:t>
            </a:r>
            <a:endParaRPr lang="pt-BR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4784"/>
            <a:ext cx="4616550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5004048" y="1556792"/>
            <a:ext cx="39604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altLang="pt-BR" sz="2000" dirty="0" smtClean="0"/>
              <a:t>Suponhamos que o </a:t>
            </a:r>
            <a:r>
              <a:rPr lang="pt-BR" alt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tamanho</a:t>
            </a:r>
            <a:r>
              <a:rPr lang="pt-BR" altLang="pt-BR" sz="2000" dirty="0" smtClean="0"/>
              <a:t> do </a:t>
            </a:r>
            <a:r>
              <a:rPr lang="pt-BR" alt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 inteiro </a:t>
            </a:r>
            <a:r>
              <a:rPr lang="pt-BR" altLang="pt-BR" sz="2000" dirty="0" smtClean="0"/>
              <a:t>seja de </a:t>
            </a:r>
            <a:r>
              <a:rPr lang="pt-BR" altLang="pt-BR" sz="2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bytes</a:t>
            </a:r>
            <a:r>
              <a:rPr lang="pt-BR" altLang="pt-BR" sz="2000" dirty="0" smtClean="0"/>
              <a:t>.</a:t>
            </a:r>
          </a:p>
          <a:p>
            <a:pPr>
              <a:lnSpc>
                <a:spcPct val="90000"/>
              </a:lnSpc>
            </a:pPr>
            <a:endParaRPr lang="pt-BR" altLang="pt-BR" sz="2000" dirty="0" smtClean="0"/>
          </a:p>
          <a:p>
            <a:pPr algn="just">
              <a:lnSpc>
                <a:spcPct val="90000"/>
              </a:lnSpc>
            </a:pPr>
            <a:r>
              <a:rPr lang="pt-BR" altLang="pt-BR" sz="2000" dirty="0" smtClean="0"/>
              <a:t>Inicialmente o </a:t>
            </a:r>
            <a:r>
              <a:rPr lang="pt-BR" alt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conteúdo</a:t>
            </a:r>
            <a:r>
              <a:rPr lang="pt-BR" altLang="pt-BR" sz="2000" dirty="0" smtClean="0"/>
              <a:t> da </a:t>
            </a:r>
            <a:r>
              <a:rPr lang="pt-BR" alt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variável</a:t>
            </a:r>
            <a:r>
              <a:rPr lang="pt-BR" altLang="pt-BR" sz="2000" dirty="0" smtClean="0"/>
              <a:t> </a:t>
            </a:r>
            <a:r>
              <a:rPr lang="pt-BR" altLang="pt-BR" sz="2000" b="1" dirty="0" smtClean="0">
                <a:solidFill>
                  <a:srgbClr val="FF0066"/>
                </a:solidFill>
              </a:rPr>
              <a:t>i</a:t>
            </a:r>
            <a:r>
              <a:rPr lang="pt-BR" altLang="pt-BR" sz="2000" dirty="0" smtClean="0"/>
              <a:t> é indefinido e, posteriormente, </a:t>
            </a:r>
            <a:r>
              <a:rPr lang="pt-BR" alt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armazena</a:t>
            </a:r>
            <a:r>
              <a:rPr lang="pt-BR" altLang="pt-BR" sz="2000" dirty="0" smtClean="0"/>
              <a:t> o valor de </a:t>
            </a:r>
            <a:r>
              <a:rPr lang="pt-BR" alt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4.200</a:t>
            </a:r>
            <a:r>
              <a:rPr lang="pt-BR" altLang="pt-BR" sz="2000" dirty="0" smtClean="0"/>
              <a:t>.</a:t>
            </a:r>
          </a:p>
          <a:p>
            <a:pPr>
              <a:lnSpc>
                <a:spcPct val="90000"/>
              </a:lnSpc>
            </a:pPr>
            <a:endParaRPr lang="pt-BR" altLang="pt-BR" sz="2000" dirty="0" smtClean="0"/>
          </a:p>
          <a:p>
            <a:pPr algn="just">
              <a:lnSpc>
                <a:spcPct val="90000"/>
              </a:lnSpc>
            </a:pPr>
            <a:r>
              <a:rPr lang="pt-BR" altLang="pt-BR" sz="2000" dirty="0" smtClean="0"/>
              <a:t>A variável </a:t>
            </a:r>
            <a:r>
              <a:rPr lang="pt-BR" alt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ponteiro</a:t>
            </a:r>
            <a:r>
              <a:rPr lang="pt-BR" altLang="pt-BR" sz="2000" dirty="0" smtClean="0"/>
              <a:t> </a:t>
            </a:r>
            <a:r>
              <a:rPr lang="pt-BR" altLang="pt-BR" sz="2000" b="1" dirty="0" err="1" smtClean="0">
                <a:solidFill>
                  <a:srgbClr val="FF0066"/>
                </a:solidFill>
              </a:rPr>
              <a:t>ptr</a:t>
            </a:r>
            <a:r>
              <a:rPr lang="pt-BR" altLang="pt-BR" sz="2000" dirty="0" smtClean="0"/>
              <a:t> posteriormente </a:t>
            </a:r>
            <a:r>
              <a:rPr lang="pt-BR" alt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armazena</a:t>
            </a:r>
            <a:r>
              <a:rPr lang="pt-BR" altLang="pt-BR" sz="2000" dirty="0" smtClean="0"/>
              <a:t> o valor do ponteiro do </a:t>
            </a:r>
            <a:r>
              <a:rPr lang="pt-BR" alt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endereço</a:t>
            </a:r>
            <a:r>
              <a:rPr lang="pt-BR" altLang="pt-BR" sz="2000" dirty="0" smtClean="0"/>
              <a:t> (</a:t>
            </a:r>
            <a:r>
              <a:rPr lang="pt-BR" altLang="pt-BR" sz="2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19.000</a:t>
            </a:r>
            <a:r>
              <a:rPr lang="pt-BR" altLang="pt-BR" sz="2000" dirty="0" smtClean="0"/>
              <a:t>) da área de </a:t>
            </a:r>
            <a:r>
              <a:rPr lang="pt-BR" altLang="pt-BR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heap</a:t>
            </a:r>
            <a:r>
              <a:rPr lang="pt-BR" altLang="pt-BR" sz="2000" dirty="0" smtClean="0"/>
              <a:t> que </a:t>
            </a:r>
            <a:r>
              <a:rPr lang="pt-BR" alt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contém</a:t>
            </a:r>
            <a:r>
              <a:rPr lang="pt-BR" altLang="pt-BR" sz="2000" dirty="0" smtClean="0"/>
              <a:t> o valor de </a:t>
            </a:r>
            <a:r>
              <a:rPr lang="pt-BR" alt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5.800</a:t>
            </a:r>
            <a:r>
              <a:rPr lang="pt-BR" altLang="pt-BR" sz="2000" dirty="0" smtClean="0"/>
              <a:t>.</a:t>
            </a:r>
          </a:p>
          <a:p>
            <a:pPr algn="just">
              <a:lnSpc>
                <a:spcPct val="90000"/>
              </a:lnSpc>
            </a:pPr>
            <a:endParaRPr lang="pt-BR" altLang="pt-BR" sz="2000" dirty="0" smtClean="0"/>
          </a:p>
          <a:p>
            <a:pPr algn="just">
              <a:lnSpc>
                <a:spcPct val="90000"/>
              </a:lnSpc>
            </a:pPr>
            <a:r>
              <a:rPr lang="pt-BR" altLang="pt-BR" sz="2000" dirty="0" smtClean="0"/>
              <a:t>Lembre que esses </a:t>
            </a:r>
            <a:r>
              <a:rPr lang="pt-BR" alt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endereços</a:t>
            </a:r>
            <a:r>
              <a:rPr lang="pt-BR" altLang="pt-BR" sz="2000" dirty="0" smtClean="0"/>
              <a:t> são </a:t>
            </a:r>
            <a:r>
              <a:rPr lang="pt-BR" alt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fictícios</a:t>
            </a:r>
            <a:r>
              <a:rPr lang="pt-BR" altLang="pt-BR" sz="2000" dirty="0" smtClean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5313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Alocação Dinâmica de Memória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alt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Antes da execução </a:t>
            </a:r>
            <a:r>
              <a:rPr lang="pt-BR" altLang="pt-BR" dirty="0" smtClean="0"/>
              <a:t>de nosso </a:t>
            </a:r>
            <a:r>
              <a:rPr lang="pt-BR" alt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</a:t>
            </a:r>
            <a:r>
              <a:rPr lang="pt-BR" altLang="pt-BR" dirty="0" smtClean="0"/>
              <a:t> </a:t>
            </a:r>
            <a:r>
              <a:rPr lang="pt-BR" alt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</a:t>
            </a:r>
            <a:r>
              <a:rPr lang="pt-BR" altLang="pt-BR" dirty="0" smtClean="0"/>
              <a:t>, temos a seguinte situação:</a:t>
            </a:r>
          </a:p>
          <a:p>
            <a:endParaRPr lang="pt-BR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213100"/>
            <a:ext cx="4968551" cy="194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051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Alocação de Memória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altLang="pt-BR" dirty="0" smtClean="0"/>
              <a:t>Do ponto de vista do programador, a </a:t>
            </a:r>
            <a:r>
              <a:rPr lang="pt-BR" altLang="pt-BR" b="1" dirty="0" smtClean="0"/>
              <a:t>alocação de memória</a:t>
            </a:r>
            <a:r>
              <a:rPr lang="pt-BR" altLang="pt-BR" dirty="0" smtClean="0"/>
              <a:t> para executar um programa pode ser realizada de duas formas: </a:t>
            </a:r>
          </a:p>
          <a:p>
            <a:pPr lvl="1" algn="just"/>
            <a:r>
              <a:rPr lang="pt-BR" altLang="pt-BR" b="1" dirty="0" smtClean="0"/>
              <a:t>estática</a:t>
            </a:r>
            <a:r>
              <a:rPr lang="pt-BR" altLang="pt-BR" dirty="0" smtClean="0"/>
              <a:t> ou </a:t>
            </a:r>
          </a:p>
          <a:p>
            <a:pPr lvl="1" algn="just"/>
            <a:r>
              <a:rPr lang="pt-BR" altLang="pt-BR" b="1" dirty="0" smtClean="0"/>
              <a:t>dinâmica</a:t>
            </a:r>
            <a:r>
              <a:rPr lang="pt-BR" altLang="pt-B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375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Alocação Dinâmica de Memória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</a:pPr>
            <a:r>
              <a:rPr lang="pt-BR" altLang="pt-BR" dirty="0" smtClean="0"/>
              <a:t>Em nosso exemplo, o </a:t>
            </a:r>
            <a:r>
              <a:rPr lang="pt-BR" altLang="pt-BR" u="sng" dirty="0" smtClean="0"/>
              <a:t>endereço de memória</a:t>
            </a:r>
            <a:r>
              <a:rPr lang="pt-BR" altLang="pt-BR" dirty="0" smtClean="0"/>
              <a:t> </a:t>
            </a:r>
            <a:r>
              <a:rPr lang="pt-BR" altLang="pt-BR" b="1" dirty="0" smtClean="0"/>
              <a:t>10.000</a:t>
            </a:r>
            <a:r>
              <a:rPr lang="pt-BR" altLang="pt-BR" dirty="0" smtClean="0"/>
              <a:t> é reservado para armazenar o conteúdo da variável de memória </a:t>
            </a:r>
            <a:r>
              <a:rPr lang="pt-BR" altLang="pt-BR" b="1" dirty="0" smtClean="0"/>
              <a:t>i</a:t>
            </a:r>
            <a:r>
              <a:rPr lang="pt-BR" altLang="pt-BR" dirty="0" smtClean="0"/>
              <a:t>.</a:t>
            </a:r>
          </a:p>
          <a:p>
            <a:pPr algn="just">
              <a:lnSpc>
                <a:spcPct val="90000"/>
              </a:lnSpc>
            </a:pPr>
            <a:r>
              <a:rPr lang="pt-BR" altLang="pt-BR" dirty="0" smtClean="0"/>
              <a:t>Na verdade, </a:t>
            </a:r>
            <a:r>
              <a:rPr lang="pt-BR" altLang="pt-BR" b="1" dirty="0" smtClean="0"/>
              <a:t>10.000</a:t>
            </a:r>
            <a:r>
              <a:rPr lang="pt-BR" altLang="pt-BR" dirty="0" smtClean="0"/>
              <a:t> é o endereço inicial para armazenar o conteúdo de </a:t>
            </a:r>
            <a:r>
              <a:rPr lang="pt-BR" altLang="pt-BR" b="1" dirty="0" smtClean="0"/>
              <a:t>i</a:t>
            </a:r>
            <a:r>
              <a:rPr lang="pt-BR" altLang="pt-BR" dirty="0" smtClean="0"/>
              <a:t>. E termina em </a:t>
            </a:r>
            <a:r>
              <a:rPr lang="pt-BR" alt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10.003</a:t>
            </a:r>
            <a:r>
              <a:rPr lang="pt-BR" altLang="pt-BR" dirty="0" smtClean="0"/>
              <a:t>.</a:t>
            </a:r>
          </a:p>
          <a:p>
            <a:pPr algn="just">
              <a:lnSpc>
                <a:spcPct val="90000"/>
              </a:lnSpc>
            </a:pPr>
            <a:r>
              <a:rPr lang="pt-BR" altLang="pt-BR" dirty="0" smtClean="0"/>
              <a:t>Afinal, assumimos a suposição de que </a:t>
            </a:r>
            <a:r>
              <a:rPr lang="pt-BR" altLang="pt-BR" b="1" dirty="0" smtClean="0"/>
              <a:t>variáveis do tipo inteiro ocupariam </a:t>
            </a:r>
            <a:r>
              <a:rPr lang="pt-BR" altLang="pt-BR" b="1" dirty="0" smtClean="0">
                <a:solidFill>
                  <a:srgbClr val="0070C0"/>
                </a:solidFill>
              </a:rPr>
              <a:t>4 bytes</a:t>
            </a:r>
            <a:r>
              <a:rPr lang="pt-BR" altLang="pt-BR" dirty="0" smtClean="0">
                <a:solidFill>
                  <a:srgbClr val="0070C0"/>
                </a:solidFill>
              </a:rPr>
              <a:t> </a:t>
            </a:r>
            <a:r>
              <a:rPr lang="pt-BR" altLang="pt-BR" dirty="0" smtClean="0"/>
              <a:t>da memória. Portanto, a </a:t>
            </a:r>
            <a:r>
              <a:rPr lang="pt-BR" altLang="pt-BR" b="1" dirty="0" smtClean="0"/>
              <a:t>variável </a:t>
            </a:r>
            <a:r>
              <a:rPr lang="pt-BR" altLang="pt-BR" b="1" dirty="0" smtClean="0">
                <a:solidFill>
                  <a:srgbClr val="0070C0"/>
                </a:solidFill>
              </a:rPr>
              <a:t>i</a:t>
            </a:r>
            <a:r>
              <a:rPr lang="pt-BR" altLang="pt-BR" dirty="0" smtClean="0"/>
              <a:t> ocupa a área de </a:t>
            </a:r>
            <a:r>
              <a:rPr lang="pt-BR" alt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10.000</a:t>
            </a:r>
            <a:r>
              <a:rPr lang="pt-BR" altLang="pt-BR" dirty="0" smtClean="0"/>
              <a:t> a </a:t>
            </a:r>
            <a:r>
              <a:rPr lang="pt-BR" alt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10.003</a:t>
            </a:r>
            <a:r>
              <a:rPr lang="pt-BR" altLang="pt-BR" dirty="0" smtClean="0"/>
              <a:t> (</a:t>
            </a:r>
            <a:r>
              <a:rPr lang="pt-BR" alt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inclusive</a:t>
            </a:r>
            <a:r>
              <a:rPr lang="pt-BR" altLang="pt-BR" dirty="0" smtClean="0"/>
              <a:t>).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3087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Alocação Dinâmica de Memória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altLang="pt-BR" dirty="0" smtClean="0"/>
              <a:t>A </a:t>
            </a:r>
            <a:r>
              <a:rPr lang="pt-BR" alt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área reservada </a:t>
            </a:r>
            <a:r>
              <a:rPr lang="pt-BR" altLang="pt-BR" dirty="0" smtClean="0"/>
              <a:t>de </a:t>
            </a:r>
            <a:r>
              <a:rPr lang="pt-BR" alt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memória</a:t>
            </a:r>
            <a:r>
              <a:rPr lang="pt-BR" altLang="pt-BR" dirty="0" smtClean="0"/>
              <a:t> para o </a:t>
            </a:r>
            <a:r>
              <a:rPr lang="pt-BR" alt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conteúdo</a:t>
            </a:r>
            <a:r>
              <a:rPr lang="pt-BR" altLang="pt-BR" dirty="0" smtClean="0"/>
              <a:t> da variável </a:t>
            </a:r>
            <a:r>
              <a:rPr lang="pt-BR" altLang="pt-BR" b="1" dirty="0" err="1" smtClean="0"/>
              <a:t>ptr</a:t>
            </a:r>
            <a:r>
              <a:rPr lang="pt-BR" altLang="pt-BR" dirty="0" smtClean="0"/>
              <a:t> começa no endereço </a:t>
            </a:r>
            <a:r>
              <a:rPr lang="pt-BR" altLang="pt-BR" b="1" dirty="0" smtClean="0"/>
              <a:t>10.004</a:t>
            </a:r>
            <a:r>
              <a:rPr lang="pt-BR" altLang="pt-BR" dirty="0" smtClean="0"/>
              <a:t> (logo após a área reservada para a variável </a:t>
            </a:r>
            <a:r>
              <a:rPr lang="pt-BR" altLang="pt-BR" b="1" dirty="0" smtClean="0"/>
              <a:t>i</a:t>
            </a:r>
            <a:r>
              <a:rPr lang="pt-BR" altLang="pt-BR" dirty="0" smtClean="0"/>
              <a:t>).</a:t>
            </a:r>
          </a:p>
          <a:p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933056"/>
            <a:ext cx="567690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08718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Alocação Dinâmica de Memória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altLang="pt-BR" dirty="0" smtClean="0"/>
              <a:t>Até aqui os </a:t>
            </a:r>
            <a:r>
              <a:rPr lang="pt-BR" alt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conteúdos</a:t>
            </a:r>
            <a:r>
              <a:rPr lang="pt-BR" altLang="pt-BR" dirty="0" smtClean="0"/>
              <a:t> das </a:t>
            </a:r>
            <a:r>
              <a:rPr lang="pt-BR" alt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variáveis</a:t>
            </a:r>
            <a:r>
              <a:rPr lang="pt-BR" altLang="pt-BR" dirty="0" smtClean="0"/>
              <a:t> de memória </a:t>
            </a:r>
            <a:r>
              <a:rPr lang="pt-BR" altLang="pt-BR" b="1" dirty="0" smtClean="0"/>
              <a:t>i</a:t>
            </a:r>
            <a:r>
              <a:rPr lang="pt-BR" altLang="pt-BR" dirty="0" smtClean="0"/>
              <a:t> e </a:t>
            </a:r>
            <a:r>
              <a:rPr lang="pt-BR" altLang="pt-BR" b="1" dirty="0" err="1" smtClean="0"/>
              <a:t>ptr</a:t>
            </a:r>
            <a:r>
              <a:rPr lang="pt-BR" altLang="pt-BR" dirty="0" smtClean="0"/>
              <a:t> são indefinidos (podem conter até mesmo “</a:t>
            </a:r>
            <a:r>
              <a:rPr lang="pt-BR" altLang="pt-BR" b="1" dirty="0" smtClean="0"/>
              <a:t>sujeira de memória</a:t>
            </a:r>
            <a:r>
              <a:rPr lang="pt-BR" altLang="pt-BR" dirty="0" smtClean="0"/>
              <a:t>”).</a:t>
            </a:r>
          </a:p>
          <a:p>
            <a:endParaRPr lang="pt-BR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645024"/>
            <a:ext cx="2952328" cy="172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068960"/>
            <a:ext cx="56959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33313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Alocação Dinâmica de Memória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altLang="pt-BR" dirty="0" smtClean="0"/>
              <a:t>Na </a:t>
            </a:r>
            <a:r>
              <a:rPr lang="pt-BR" altLang="pt-BR" dirty="0" err="1" smtClean="0"/>
              <a:t>seqüência</a:t>
            </a:r>
            <a:r>
              <a:rPr lang="pt-BR" altLang="pt-BR" dirty="0" smtClean="0"/>
              <a:t>, nosso </a:t>
            </a:r>
            <a:r>
              <a:rPr lang="pt-BR" alt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</a:t>
            </a:r>
            <a:r>
              <a:rPr lang="pt-BR" altLang="pt-BR" dirty="0" smtClean="0"/>
              <a:t> de exemplo faz </a:t>
            </a:r>
            <a:r>
              <a:rPr lang="pt-BR" alt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ptr</a:t>
            </a:r>
            <a:r>
              <a:rPr lang="pt-BR" altLang="pt-BR" dirty="0" smtClean="0"/>
              <a:t> apontar para o </a:t>
            </a:r>
            <a:r>
              <a:rPr lang="pt-BR" alt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valor</a:t>
            </a:r>
            <a:r>
              <a:rPr lang="pt-BR" altLang="pt-BR" dirty="0" smtClean="0"/>
              <a:t> </a:t>
            </a:r>
            <a:r>
              <a:rPr lang="pt-BR" altLang="pt-BR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5.800</a:t>
            </a:r>
            <a:r>
              <a:rPr lang="pt-BR" altLang="pt-BR" dirty="0" smtClean="0"/>
              <a:t>.</a:t>
            </a:r>
          </a:p>
          <a:p>
            <a:endParaRPr lang="pt-BR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996952"/>
            <a:ext cx="2798762" cy="107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005064"/>
            <a:ext cx="5686425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51278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Alocação Dinâmica de Memória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dirty="0" smtClean="0"/>
              <a:t>Observe que </a:t>
            </a:r>
            <a:r>
              <a:rPr lang="pt-BR" altLang="pt-BR" b="1" dirty="0" err="1" smtClean="0"/>
              <a:t>ptr</a:t>
            </a:r>
            <a:r>
              <a:rPr lang="pt-BR" altLang="pt-BR" dirty="0" smtClean="0"/>
              <a:t> “aponta para” (armazena o) endereço de memória (</a:t>
            </a:r>
            <a:r>
              <a:rPr lang="pt-BR" altLang="pt-BR" b="1" dirty="0" smtClean="0"/>
              <a:t>19.000</a:t>
            </a:r>
            <a:r>
              <a:rPr lang="pt-BR" altLang="pt-BR" dirty="0" smtClean="0"/>
              <a:t>) de onde está o valor inteiro </a:t>
            </a:r>
            <a:r>
              <a:rPr lang="pt-BR" altLang="pt-BR" b="1" dirty="0" smtClean="0"/>
              <a:t>5.800</a:t>
            </a:r>
            <a:r>
              <a:rPr lang="pt-BR" altLang="pt-BR" dirty="0" smtClean="0"/>
              <a:t>.</a:t>
            </a:r>
          </a:p>
          <a:p>
            <a:endParaRPr lang="pt-BR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13" y="3284984"/>
            <a:ext cx="2611437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509120"/>
            <a:ext cx="566737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4334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Alocação Dinâmica de Memória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pt-BR" altLang="pt-BR" dirty="0" smtClean="0"/>
              <a:t>A </a:t>
            </a:r>
            <a:r>
              <a:rPr lang="pt-BR" altLang="pt-BR" b="1" dirty="0" smtClean="0"/>
              <a:t>variável de memória </a:t>
            </a:r>
            <a:r>
              <a:rPr lang="pt-BR" altLang="pt-BR" b="1" dirty="0" smtClean="0">
                <a:solidFill>
                  <a:srgbClr val="FF0066"/>
                </a:solidFill>
              </a:rPr>
              <a:t>i</a:t>
            </a:r>
            <a:r>
              <a:rPr lang="pt-BR" altLang="pt-BR" dirty="0" smtClean="0"/>
              <a:t>, diferente de </a:t>
            </a:r>
            <a:r>
              <a:rPr lang="pt-BR" altLang="pt-BR" b="1" dirty="0" err="1" smtClean="0"/>
              <a:t>ptr</a:t>
            </a:r>
            <a:r>
              <a:rPr lang="pt-BR" altLang="pt-BR" dirty="0" smtClean="0"/>
              <a:t>, não é um </a:t>
            </a:r>
            <a:r>
              <a:rPr lang="pt-BR" altLang="pt-BR" b="1" dirty="0" smtClean="0"/>
              <a:t>ponteiro</a:t>
            </a:r>
            <a:r>
              <a:rPr lang="pt-BR" altLang="pt-BR" dirty="0" smtClean="0"/>
              <a:t> para inteiro, mas uma </a:t>
            </a:r>
            <a:r>
              <a:rPr lang="pt-BR" altLang="pt-BR" b="1" dirty="0" smtClean="0"/>
              <a:t>variável de tipo inteiro</a:t>
            </a:r>
            <a:r>
              <a:rPr lang="pt-BR" altLang="pt-BR" dirty="0" smtClean="0"/>
              <a:t>.</a:t>
            </a:r>
          </a:p>
          <a:p>
            <a:pPr algn="just">
              <a:lnSpc>
                <a:spcPct val="90000"/>
              </a:lnSpc>
            </a:pPr>
            <a:r>
              <a:rPr lang="pt-BR" altLang="pt-BR" dirty="0" smtClean="0"/>
              <a:t>Então, o conteúdo </a:t>
            </a:r>
            <a:r>
              <a:rPr lang="pt-BR" altLang="pt-BR" b="1" dirty="0" smtClean="0"/>
              <a:t>4.200</a:t>
            </a:r>
            <a:r>
              <a:rPr lang="pt-BR" altLang="pt-BR" dirty="0" smtClean="0"/>
              <a:t> é armazenado diretamente no endereço de memória </a:t>
            </a:r>
            <a:r>
              <a:rPr lang="pt-BR" altLang="pt-BR" b="1" dirty="0" smtClean="0"/>
              <a:t>10.000</a:t>
            </a:r>
            <a:r>
              <a:rPr lang="pt-BR" altLang="pt-BR" dirty="0" smtClean="0"/>
              <a:t> (</a:t>
            </a:r>
            <a:r>
              <a:rPr lang="pt-BR" altLang="pt-BR" b="1" dirty="0" smtClean="0"/>
              <a:t>reservado</a:t>
            </a:r>
            <a:r>
              <a:rPr lang="pt-BR" altLang="pt-BR" dirty="0" smtClean="0"/>
              <a:t> </a:t>
            </a:r>
            <a:r>
              <a:rPr lang="pt-BR" altLang="pt-BR" b="1" dirty="0" smtClean="0"/>
              <a:t>estaticamente</a:t>
            </a:r>
            <a:r>
              <a:rPr lang="pt-BR" altLang="pt-BR" dirty="0" smtClean="0"/>
              <a:t> para a variável </a:t>
            </a:r>
            <a:r>
              <a:rPr lang="pt-BR" altLang="pt-BR" b="1" dirty="0" smtClean="0"/>
              <a:t>i</a:t>
            </a:r>
            <a:r>
              <a:rPr lang="pt-BR" altLang="pt-BR" dirty="0" smtClean="0"/>
              <a:t>).</a:t>
            </a:r>
          </a:p>
          <a:p>
            <a:pPr algn="just">
              <a:lnSpc>
                <a:spcPct val="90000"/>
              </a:lnSpc>
            </a:pPr>
            <a:r>
              <a:rPr lang="pt-BR" altLang="pt-BR" dirty="0" smtClean="0"/>
              <a:t>A variável </a:t>
            </a:r>
            <a:r>
              <a:rPr lang="pt-BR" altLang="pt-BR" b="1" dirty="0" err="1" smtClean="0"/>
              <a:t>ptr</a:t>
            </a:r>
            <a:r>
              <a:rPr lang="pt-BR" altLang="pt-BR" dirty="0" smtClean="0"/>
              <a:t> faz uso da </a:t>
            </a:r>
            <a:r>
              <a:rPr lang="pt-BR" altLang="pt-BR" b="1" dirty="0" smtClean="0"/>
              <a:t>alocação dinâmica</a:t>
            </a:r>
            <a:r>
              <a:rPr lang="pt-BR" altLang="pt-B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72541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Funções: </a:t>
            </a:r>
            <a:r>
              <a:rPr lang="pt-BR" dirty="0"/>
              <a:t>Passagem de parâmetros por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valor/referência</a:t>
            </a:r>
            <a:r>
              <a:rPr lang="pt-BR" dirty="0"/>
              <a:t> em 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C/C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++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08720"/>
          </a:xfrm>
        </p:spPr>
        <p:txBody>
          <a:bodyPr/>
          <a:lstStyle/>
          <a:p>
            <a:r>
              <a:rPr lang="pt-BR" b="1" dirty="0"/>
              <a:t>Função Troca: </a:t>
            </a:r>
            <a:r>
              <a:rPr lang="pt-BR" dirty="0"/>
              <a:t>recebe dois valores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pt-BR" dirty="0"/>
              <a:t> e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pt-BR" dirty="0"/>
              <a:t>, e troca os respectivos conteúdos.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3" y="2591415"/>
            <a:ext cx="7534275" cy="4243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50337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Funções: </a:t>
            </a:r>
            <a:r>
              <a:rPr lang="pt-BR" dirty="0" smtClean="0"/>
              <a:t>Passagem de parâmetros por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valor/referência</a:t>
            </a:r>
            <a:r>
              <a:rPr lang="pt-BR" dirty="0" smtClean="0"/>
              <a:t> em 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C/C++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Apesar da troca dentro da função, os valores originais não sofreram alterações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02601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6672"/>
            <a:ext cx="8064896" cy="626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52909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Pilhas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Pilhas</a:t>
            </a:r>
            <a:r>
              <a:rPr lang="pt-BR" dirty="0" smtClean="0"/>
              <a:t> são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estruturas de dados </a:t>
            </a:r>
            <a:r>
              <a:rPr lang="pt-BR" dirty="0"/>
              <a:t>do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</a:t>
            </a:r>
            <a:r>
              <a:rPr lang="pt-BR" dirty="0"/>
              <a:t> </a:t>
            </a:r>
            <a: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LIFO</a:t>
            </a:r>
            <a:r>
              <a:rPr lang="pt-BR" dirty="0"/>
              <a:t> (</a:t>
            </a:r>
            <a:r>
              <a:rPr lang="pt-BR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last</a:t>
            </a:r>
            <a:r>
              <a:rPr lang="pt-BR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-in </a:t>
            </a:r>
            <a:r>
              <a:rPr lang="pt-BR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</a:t>
            </a:r>
            <a:r>
              <a:rPr lang="pt-BR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-out</a:t>
            </a:r>
            <a:r>
              <a:rPr lang="pt-BR" dirty="0"/>
              <a:t>), onde o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último elemento </a:t>
            </a:r>
            <a:r>
              <a:rPr lang="pt-BR" dirty="0"/>
              <a:t>a ser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inserido</a:t>
            </a:r>
            <a:r>
              <a:rPr lang="pt-BR" dirty="0"/>
              <a:t>, será o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primeiro</a:t>
            </a:r>
            <a:r>
              <a:rPr lang="pt-BR" dirty="0"/>
              <a:t> a ser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retirado</a:t>
            </a:r>
            <a:r>
              <a:rPr lang="pt-BR" dirty="0"/>
              <a:t>. </a:t>
            </a:r>
            <a:endParaRPr lang="pt-BR" dirty="0" smtClean="0"/>
          </a:p>
          <a:p>
            <a:pPr algn="just"/>
            <a:r>
              <a:rPr lang="pt-BR" dirty="0" smtClean="0"/>
              <a:t>Assim</a:t>
            </a:r>
            <a:r>
              <a:rPr lang="pt-BR" dirty="0"/>
              <a:t>, uma </a:t>
            </a:r>
            <a: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pilha</a:t>
            </a:r>
            <a:r>
              <a:rPr lang="pt-BR" dirty="0"/>
              <a:t>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permite acesso a apenas um item de dados - o </a:t>
            </a:r>
            <a: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último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inserido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pt-BR" dirty="0"/>
              <a:t> </a:t>
            </a:r>
            <a:endParaRPr lang="pt-BR" dirty="0" smtClean="0"/>
          </a:p>
          <a:p>
            <a:pPr algn="just"/>
            <a:r>
              <a:rPr lang="pt-BR" dirty="0" smtClean="0"/>
              <a:t>Para </a:t>
            </a:r>
            <a:r>
              <a:rPr lang="pt-BR" dirty="0"/>
              <a:t>processar o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penúltimo</a:t>
            </a:r>
            <a:r>
              <a:rPr lang="pt-BR" dirty="0"/>
              <a:t> item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inserido</a:t>
            </a:r>
            <a:r>
              <a:rPr lang="pt-BR" dirty="0"/>
              <a:t>, deve-se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remover</a:t>
            </a:r>
            <a:r>
              <a:rPr lang="pt-BR" dirty="0"/>
              <a:t> o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último</a:t>
            </a:r>
          </a:p>
        </p:txBody>
      </p:sp>
    </p:spTree>
    <p:extLst>
      <p:ext uri="{BB962C8B-B14F-4D97-AF65-F5344CB8AC3E}">
        <p14:creationId xmlns:p14="http://schemas.microsoft.com/office/powerpoint/2010/main" val="104365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Alocação de Memória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altLang="pt-BR" dirty="0" smtClean="0"/>
              <a:t>Na </a:t>
            </a:r>
            <a:r>
              <a:rPr lang="pt-BR" altLang="pt-BR" b="1" dirty="0" smtClean="0"/>
              <a:t>alocação de memória estática</a:t>
            </a:r>
            <a:r>
              <a:rPr lang="pt-BR" altLang="pt-BR" dirty="0" smtClean="0"/>
              <a:t>, o espaço de memória ocupado pelas </a:t>
            </a:r>
            <a:r>
              <a:rPr lang="pt-BR" altLang="pt-BR" b="1" dirty="0" smtClean="0"/>
              <a:t>variáveis</a:t>
            </a:r>
            <a:r>
              <a:rPr lang="pt-BR" altLang="pt-BR" dirty="0" smtClean="0"/>
              <a:t> é </a:t>
            </a:r>
            <a:r>
              <a:rPr lang="pt-BR" altLang="pt-BR" b="1" dirty="0" smtClean="0"/>
              <a:t>determinado no momento da compilação</a:t>
            </a:r>
            <a:r>
              <a:rPr lang="pt-BR" altLang="pt-BR" dirty="0" smtClean="0"/>
              <a:t>.</a:t>
            </a:r>
          </a:p>
          <a:p>
            <a:pPr algn="just">
              <a:lnSpc>
                <a:spcPct val="90000"/>
              </a:lnSpc>
            </a:pPr>
            <a:r>
              <a:rPr lang="pt-BR" altLang="pt-BR" dirty="0" smtClean="0"/>
              <a:t>Se o </a:t>
            </a:r>
            <a:r>
              <a:rPr lang="pt-BR" altLang="pt-BR" b="1" dirty="0" smtClean="0"/>
              <a:t>espaço de memória</a:t>
            </a:r>
            <a:r>
              <a:rPr lang="pt-BR" altLang="pt-BR" dirty="0" smtClean="0"/>
              <a:t> é determinado </a:t>
            </a:r>
            <a:r>
              <a:rPr lang="pt-BR" altLang="pt-BR" b="1" dirty="0" smtClean="0"/>
              <a:t>durante a execução do programa</a:t>
            </a:r>
            <a:r>
              <a:rPr lang="pt-BR" altLang="pt-BR" dirty="0" smtClean="0"/>
              <a:t>, a </a:t>
            </a:r>
            <a:r>
              <a:rPr lang="pt-BR" altLang="pt-BR" b="1" dirty="0" smtClean="0"/>
              <a:t>alocação de memória</a:t>
            </a:r>
            <a:r>
              <a:rPr lang="pt-BR" altLang="pt-BR" dirty="0" smtClean="0"/>
              <a:t> é realizada de forma </a:t>
            </a:r>
            <a:r>
              <a:rPr lang="pt-BR" altLang="pt-BR" b="1" dirty="0" smtClean="0"/>
              <a:t>dinâmica</a:t>
            </a:r>
            <a:r>
              <a:rPr lang="pt-BR" altLang="pt-BR" dirty="0" smtClean="0"/>
              <a:t>.</a:t>
            </a:r>
          </a:p>
          <a:p>
            <a:pPr algn="just">
              <a:lnSpc>
                <a:spcPct val="90000"/>
              </a:lnSpc>
            </a:pPr>
            <a:r>
              <a:rPr lang="pt-BR" altLang="pt-BR" dirty="0" smtClean="0"/>
              <a:t>É nesse caso que surgem as chamadas </a:t>
            </a:r>
            <a:r>
              <a:rPr lang="pt-BR" altLang="pt-BR" b="1" dirty="0" smtClean="0"/>
              <a:t>variáveis anônimas</a:t>
            </a:r>
            <a:r>
              <a:rPr lang="pt-BR" altLang="pt-BR" dirty="0" smtClean="0"/>
              <a:t>, pois não conhecemos o seu nome. </a:t>
            </a:r>
          </a:p>
          <a:p>
            <a:pPr algn="just">
              <a:lnSpc>
                <a:spcPct val="90000"/>
              </a:lnSpc>
            </a:pPr>
            <a:r>
              <a:rPr lang="pt-BR" altLang="pt-BR" dirty="0" smtClean="0"/>
              <a:t>Sabemos apenas seu </a:t>
            </a:r>
            <a:r>
              <a:rPr lang="pt-BR" altLang="pt-BR" b="1" dirty="0" smtClean="0"/>
              <a:t>endereço de memória</a:t>
            </a:r>
            <a:r>
              <a:rPr lang="pt-BR" altLang="pt-BR" dirty="0" smtClean="0"/>
              <a:t>.</a:t>
            </a:r>
          </a:p>
          <a:p>
            <a:pPr algn="just"/>
            <a:endParaRPr lang="pt-BR" alt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1391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Pilhas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637336" y="1600200"/>
            <a:ext cx="3327152" cy="4925144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pt-BR" dirty="0"/>
              <a:t>São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exemplos</a:t>
            </a:r>
            <a:r>
              <a:rPr lang="pt-BR" dirty="0"/>
              <a:t> de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uso de pilha </a:t>
            </a:r>
            <a:r>
              <a:rPr lang="pt-BR" dirty="0"/>
              <a:t>em um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</a:t>
            </a:r>
            <a:r>
              <a:rPr lang="pt-BR" dirty="0"/>
              <a:t>:</a:t>
            </a:r>
          </a:p>
          <a:p>
            <a:pPr algn="just"/>
            <a: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Funções recursivas em compiladores;</a:t>
            </a:r>
          </a:p>
          <a:p>
            <a:pPr algn="just"/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Mecanismo de desfazer/refazer dos editores de texto;</a:t>
            </a:r>
          </a:p>
          <a:p>
            <a:pPr algn="just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Navegação entre páginas Web;</a:t>
            </a:r>
          </a:p>
          <a:p>
            <a:pPr algn="just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etc.</a:t>
            </a:r>
          </a:p>
          <a:p>
            <a:endParaRPr lang="pt-B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4784"/>
            <a:ext cx="5457825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49933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Pilhas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t-BR" dirty="0"/>
              <a:t>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implementação de </a:t>
            </a:r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pilhas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dirty="0"/>
              <a:t>pode ser realizada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através</a:t>
            </a:r>
            <a:r>
              <a:rPr lang="pt-BR" dirty="0"/>
              <a:t> de </a:t>
            </a:r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vetor</a:t>
            </a:r>
            <a:r>
              <a:rPr lang="pt-BR" dirty="0"/>
              <a:t> (alocação do espaço de memória para os elementos é </a:t>
            </a:r>
            <a:r>
              <a:rPr lang="pt-BR" dirty="0" smtClean="0"/>
              <a:t>contígua –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Alocação Estática de Memória</a:t>
            </a:r>
            <a:r>
              <a:rPr lang="pt-BR" dirty="0" smtClean="0"/>
              <a:t>) </a:t>
            </a:r>
            <a:r>
              <a:rPr lang="pt-BR" dirty="0"/>
              <a:t>ou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através</a:t>
            </a:r>
            <a:r>
              <a:rPr lang="pt-BR" dirty="0"/>
              <a:t> de </a:t>
            </a:r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listas 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encadeadas</a:t>
            </a:r>
            <a:r>
              <a:rPr lang="pt-BR" dirty="0" smtClean="0"/>
              <a:t>(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Alocação Dinâmica de Memória</a:t>
            </a:r>
            <a:r>
              <a:rPr lang="pt-BR" dirty="0" smtClean="0"/>
              <a:t>). </a:t>
            </a:r>
          </a:p>
          <a:p>
            <a:pPr algn="just"/>
            <a:r>
              <a:rPr lang="pt-BR" dirty="0" smtClean="0"/>
              <a:t>Numa </a:t>
            </a:r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pilha</a:t>
            </a:r>
            <a:r>
              <a:rPr lang="pt-BR" dirty="0"/>
              <a:t>, 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manipulação dos elementos </a:t>
            </a:r>
            <a:r>
              <a:rPr lang="pt-BR" dirty="0"/>
              <a:t>é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realizada em apenas uma das extremidades</a:t>
            </a:r>
            <a:r>
              <a:rPr lang="pt-BR" dirty="0"/>
              <a:t>, chamada de </a:t>
            </a:r>
            <a: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topo</a:t>
            </a:r>
            <a:r>
              <a:rPr lang="pt-BR" dirty="0"/>
              <a:t>, em oposição 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outra extremidade</a:t>
            </a:r>
            <a:r>
              <a:rPr lang="pt-BR" dirty="0"/>
              <a:t>, chamada de </a:t>
            </a:r>
            <a: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57789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Pilhas</a:t>
            </a:r>
            <a:endParaRPr lang="pt-B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Operações com Pilha:</a:t>
            </a:r>
            <a:r>
              <a:rPr lang="pt-BR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Todas as operações em uma pilha podem ser imaginadas como as que ocorre numa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pilha de pratos</a:t>
            </a:r>
            <a:r>
              <a:rPr lang="pt-BR" dirty="0" smtClean="0"/>
              <a:t> em um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restaurante</a:t>
            </a:r>
            <a:r>
              <a:rPr lang="pt-BR" dirty="0" smtClean="0"/>
              <a:t> ou como num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jogo</a:t>
            </a:r>
            <a:r>
              <a:rPr lang="pt-BR" dirty="0" smtClean="0"/>
              <a:t> com as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cartas</a:t>
            </a:r>
            <a:r>
              <a:rPr lang="pt-BR" dirty="0" smtClean="0"/>
              <a:t> de um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baralho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criação da pilha (informar a capacidade no caso de implementação sequencial - vetor);</a:t>
            </a:r>
          </a:p>
          <a:p>
            <a:pPr lvl="1"/>
            <a:r>
              <a:rPr lang="pt-BR" dirty="0" smtClean="0"/>
              <a:t>empilhar (</a:t>
            </a:r>
            <a:r>
              <a:rPr lang="pt-BR" dirty="0" err="1" smtClean="0"/>
              <a:t>push</a:t>
            </a:r>
            <a:r>
              <a:rPr lang="pt-BR" dirty="0" smtClean="0"/>
              <a:t>) - o elemento é o parâmetro nesta operação;</a:t>
            </a:r>
          </a:p>
          <a:p>
            <a:pPr lvl="1"/>
            <a:r>
              <a:rPr lang="pt-BR" dirty="0" smtClean="0"/>
              <a:t>desempilhar (pop);</a:t>
            </a:r>
          </a:p>
          <a:p>
            <a:pPr lvl="1"/>
            <a:r>
              <a:rPr lang="pt-BR" dirty="0" smtClean="0"/>
              <a:t>mostrar o topo;</a:t>
            </a:r>
          </a:p>
          <a:p>
            <a:pPr lvl="1"/>
            <a:r>
              <a:rPr lang="pt-BR" dirty="0" smtClean="0"/>
              <a:t>verificar se a pilha está vazia (</a:t>
            </a:r>
            <a:r>
              <a:rPr lang="pt-BR" dirty="0" err="1" smtClean="0"/>
              <a:t>isEmpty</a:t>
            </a:r>
            <a:r>
              <a:rPr lang="pt-BR" dirty="0" smtClean="0"/>
              <a:t>);</a:t>
            </a:r>
          </a:p>
          <a:p>
            <a:pPr lvl="1"/>
            <a:r>
              <a:rPr lang="pt-BR" dirty="0" smtClean="0"/>
              <a:t>verificar se a pilha está cheia (</a:t>
            </a:r>
            <a:r>
              <a:rPr lang="pt-BR" dirty="0" err="1" smtClean="0"/>
              <a:t>isFull</a:t>
            </a:r>
            <a:r>
              <a:rPr lang="pt-BR" dirty="0" smtClean="0"/>
              <a:t> - implementação sequencial - vetor).</a:t>
            </a:r>
          </a:p>
          <a:p>
            <a:pPr marL="57150" indent="0">
              <a:buNone/>
            </a:pP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58912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Pilhas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2776"/>
            <a:ext cx="8229600" cy="4752527"/>
          </a:xfrm>
        </p:spPr>
      </p:pic>
    </p:spTree>
    <p:extLst>
      <p:ext uri="{BB962C8B-B14F-4D97-AF65-F5344CB8AC3E}">
        <p14:creationId xmlns:p14="http://schemas.microsoft.com/office/powerpoint/2010/main" val="10452068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Pilhas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2776"/>
            <a:ext cx="8229600" cy="4896544"/>
          </a:xfrm>
        </p:spPr>
      </p:pic>
    </p:spTree>
    <p:extLst>
      <p:ext uri="{BB962C8B-B14F-4D97-AF65-F5344CB8AC3E}">
        <p14:creationId xmlns:p14="http://schemas.microsoft.com/office/powerpoint/2010/main" val="41219570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Aplicações de Pilhas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Aplicação: parênteses e colchetes</a:t>
            </a:r>
          </a:p>
          <a:p>
            <a:r>
              <a:rPr lang="pt-BR" dirty="0"/>
              <a:t>Considere o </a:t>
            </a:r>
            <a:r>
              <a:rPr lang="pt-BR" dirty="0">
                <a:hlinkClick r:id="rId2"/>
              </a:rPr>
              <a:t>problema</a:t>
            </a:r>
            <a:r>
              <a:rPr lang="pt-BR" dirty="0"/>
              <a:t> de decidir se uma dada </a:t>
            </a:r>
            <a:r>
              <a:rPr lang="pt-BR" dirty="0">
                <a:hlinkClick r:id="rId3"/>
              </a:rPr>
              <a:t>sequência</a:t>
            </a:r>
            <a:r>
              <a:rPr lang="pt-BR" dirty="0"/>
              <a:t> de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parênteses</a:t>
            </a:r>
            <a:r>
              <a:rPr lang="pt-BR" dirty="0"/>
              <a:t> e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colchetes</a:t>
            </a:r>
            <a:r>
              <a:rPr lang="pt-BR" dirty="0"/>
              <a:t> está bem-formada (ou seja, parênteses e colchetes são fechados na ordem inversa àquela em que foram abertos).  </a:t>
            </a:r>
            <a:endParaRPr lang="pt-BR" dirty="0" smtClean="0"/>
          </a:p>
          <a:p>
            <a:r>
              <a:rPr lang="pt-BR" dirty="0" smtClean="0"/>
              <a:t>Por </a:t>
            </a:r>
            <a:r>
              <a:rPr lang="pt-BR" dirty="0"/>
              <a:t>exemplo, a </a:t>
            </a:r>
            <a:r>
              <a:rPr lang="pt-BR" dirty="0" smtClean="0"/>
              <a:t>sequência:</a:t>
            </a:r>
            <a:endParaRPr lang="pt-BR" dirty="0"/>
          </a:p>
          <a:p>
            <a:pPr marL="400050" lvl="1" indent="0">
              <a:buNone/>
            </a:pPr>
            <a:r>
              <a:rPr lang="pt-BR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( ) [ ( ) ] )</a:t>
            </a:r>
          </a:p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está bem-formada</a:t>
            </a:r>
            <a:r>
              <a:rPr lang="pt-BR" dirty="0"/>
              <a:t>, enquanto  </a:t>
            </a:r>
            <a: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endParaRPr lang="pt-BR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</a:t>
            </a:r>
            <a:r>
              <a:rPr lang="pt-BR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 ) ]</a:t>
            </a:r>
            <a:r>
              <a:rPr lang="pt-BR" sz="4400" dirty="0"/>
              <a:t> </a:t>
            </a:r>
            <a:r>
              <a:rPr lang="pt-BR" dirty="0"/>
              <a:t>  </a:t>
            </a:r>
            <a:endParaRPr lang="pt-BR" dirty="0" smtClean="0"/>
          </a:p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está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malformada</a:t>
            </a:r>
            <a:r>
              <a:rPr lang="pt-BR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22443329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Aplicações de Pilhas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pt-BR" dirty="0" smtClean="0"/>
              <a:t>Suponha que 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sequência</a:t>
            </a:r>
            <a:r>
              <a:rPr lang="pt-BR" dirty="0" smtClean="0"/>
              <a:t> de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parênteses</a:t>
            </a:r>
            <a:r>
              <a:rPr lang="pt-BR" dirty="0" smtClean="0"/>
              <a:t> e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colchetes</a:t>
            </a:r>
            <a:r>
              <a:rPr lang="pt-BR" dirty="0" smtClean="0"/>
              <a:t> está armazenada em uma 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string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 ASCII</a:t>
            </a:r>
            <a:r>
              <a:rPr lang="pt-BR" dirty="0" smtClean="0"/>
              <a:t>  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pt-BR" dirty="0" smtClean="0"/>
              <a:t>.  (Como é hábito em C, o último caractere da </a:t>
            </a:r>
            <a:r>
              <a:rPr lang="pt-BR" dirty="0" err="1" smtClean="0"/>
              <a:t>string</a:t>
            </a:r>
            <a:r>
              <a:rPr lang="pt-BR" dirty="0" smtClean="0"/>
              <a:t> é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\0</a:t>
            </a:r>
            <a:r>
              <a:rPr lang="pt-BR" dirty="0" smtClean="0"/>
              <a:t>.)</a:t>
            </a:r>
          </a:p>
          <a:p>
            <a:r>
              <a:rPr lang="pt-BR" dirty="0" smtClean="0"/>
              <a:t>Usaremos uma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pilha</a:t>
            </a:r>
            <a:r>
              <a:rPr lang="pt-BR" dirty="0" smtClean="0"/>
              <a:t> para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resolver o problema</a:t>
            </a:r>
            <a:r>
              <a:rPr lang="pt-BR" dirty="0" smtClean="0"/>
              <a:t>.  </a:t>
            </a:r>
          </a:p>
          <a:p>
            <a:r>
              <a:rPr lang="pt-BR" dirty="0" smtClean="0"/>
              <a:t>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</a:t>
            </a:r>
            <a:r>
              <a:rPr lang="pt-BR" dirty="0" smtClean="0"/>
              <a:t> é </a:t>
            </a:r>
            <a:r>
              <a:rPr lang="pt-BR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simples</a:t>
            </a:r>
            <a:r>
              <a:rPr lang="pt-BR" dirty="0" smtClean="0"/>
              <a:t>: examine a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pt-BR" dirty="0" smtClean="0"/>
              <a:t> da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esquerda</a:t>
            </a:r>
            <a:r>
              <a:rPr lang="pt-BR" dirty="0" smtClean="0"/>
              <a:t> para 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direita</a:t>
            </a:r>
            <a:r>
              <a:rPr lang="pt-BR" dirty="0" smtClean="0"/>
              <a:t> e </a:t>
            </a:r>
            <a:r>
              <a:rPr lang="pt-BR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empilhe</a:t>
            </a:r>
            <a:r>
              <a:rPr lang="pt-BR" dirty="0" smtClean="0"/>
              <a:t> os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parênteses</a:t>
            </a:r>
            <a:r>
              <a:rPr lang="pt-BR" dirty="0" smtClean="0"/>
              <a:t> e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colchetes</a:t>
            </a:r>
            <a:r>
              <a:rPr lang="pt-BR" dirty="0" smtClean="0"/>
              <a:t>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esquerdos</a:t>
            </a:r>
            <a:r>
              <a:rPr lang="pt-BR" dirty="0" smtClean="0"/>
              <a:t> à espera de que apareçam os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correspondentes parênteses e colchetes direitos</a:t>
            </a:r>
            <a:r>
              <a:rPr lang="pt-BR" dirty="0" smtClean="0"/>
              <a:t>.</a:t>
            </a:r>
          </a:p>
          <a:p>
            <a:r>
              <a:rPr lang="pt-BR" dirty="0" smtClean="0"/>
              <a:t>Para simplificar, as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variáveis</a:t>
            </a:r>
            <a:r>
              <a:rPr lang="pt-BR" dirty="0" smtClean="0"/>
              <a:t> </a:t>
            </a:r>
            <a:r>
              <a:rPr lang="pt-BR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pilha</a:t>
            </a:r>
            <a:r>
              <a:rPr lang="pt-BR" dirty="0" smtClean="0"/>
              <a:t> e</a:t>
            </a:r>
            <a:r>
              <a:rPr lang="pt-BR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t </a:t>
            </a:r>
            <a:r>
              <a:rPr lang="pt-BR" dirty="0" smtClean="0"/>
              <a:t>serão 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/>
              </a:rPr>
              <a:t>globais</a:t>
            </a:r>
            <a:r>
              <a:rPr lang="pt-BR" dirty="0" smtClean="0"/>
              <a:t>.  Suporemos também que 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tamanho N</a:t>
            </a:r>
            <a:r>
              <a:rPr lang="pt-BR" dirty="0" smtClean="0"/>
              <a:t> do </a:t>
            </a:r>
            <a:r>
              <a:rPr lang="pt-BR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vetor</a:t>
            </a:r>
            <a:r>
              <a:rPr lang="pt-BR" dirty="0" smtClean="0"/>
              <a:t> que abriga a </a:t>
            </a:r>
            <a:r>
              <a:rPr lang="pt-BR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pilha</a:t>
            </a:r>
            <a:r>
              <a:rPr lang="pt-BR" dirty="0" smtClean="0"/>
              <a:t> é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maior</a:t>
            </a:r>
            <a:r>
              <a:rPr lang="pt-BR" dirty="0" smtClean="0"/>
              <a:t> que 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tamanho da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dirty="0" smtClean="0"/>
              <a:t>e portanto a </a:t>
            </a:r>
            <a:r>
              <a:rPr lang="pt-BR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pilha</a:t>
            </a:r>
            <a:r>
              <a:rPr lang="pt-BR" dirty="0" smtClean="0"/>
              <a:t>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jamais</a:t>
            </a:r>
            <a:r>
              <a:rPr lang="pt-BR" dirty="0" smtClean="0"/>
              <a:t>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transborda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95438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Aplicações de Pilhas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260648"/>
            <a:ext cx="8296275" cy="640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76201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97406"/>
            <a:ext cx="7115175" cy="633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3009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163" y="188640"/>
            <a:ext cx="6543675" cy="6480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761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Alocação de Memória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Alocação Estática de Memória:</a:t>
            </a:r>
          </a:p>
          <a:p>
            <a:pPr lvl="1"/>
            <a:r>
              <a:rPr lang="pt-BR" dirty="0"/>
              <a:t>É</a:t>
            </a:r>
            <a:r>
              <a:rPr lang="pt-BR" dirty="0" smtClean="0"/>
              <a:t> definida no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processo de compilação</a:t>
            </a:r>
            <a:r>
              <a:rPr lang="pt-BR" dirty="0" smtClean="0"/>
              <a:t>. </a:t>
            </a:r>
          </a:p>
          <a:p>
            <a:pPr lvl="1" algn="just"/>
            <a:r>
              <a:rPr lang="pt-BR" dirty="0" smtClean="0"/>
              <a:t>Não é possível alterar o tamanho desse espaço de memória alocado durante a execução do programa. </a:t>
            </a:r>
          </a:p>
          <a:p>
            <a:pPr lvl="1" algn="just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Exemplo:</a:t>
            </a:r>
          </a:p>
          <a:p>
            <a:pPr lvl="2" algn="just"/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/*Espaço reservado para um valor do tipo char. O char ocupa 1 byte na memória.*/ </a:t>
            </a:r>
            <a:r>
              <a:rPr lang="pt-BR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 a;</a:t>
            </a:r>
            <a:endParaRPr lang="pt-BR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03882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Aplicações de Pilhas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Outra aplicação: notação polonesa</a:t>
            </a:r>
          </a:p>
          <a:p>
            <a:pPr algn="just"/>
            <a:r>
              <a:rPr lang="pt-BR" dirty="0"/>
              <a:t>Na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notação usual </a:t>
            </a:r>
            <a:r>
              <a:rPr lang="pt-BR" dirty="0"/>
              <a:t>de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expressões aritméticas</a:t>
            </a:r>
            <a:r>
              <a:rPr lang="pt-BR" dirty="0"/>
              <a:t>, os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operadores</a:t>
            </a:r>
            <a:r>
              <a:rPr lang="pt-BR" dirty="0"/>
              <a:t> são escritos </a:t>
            </a:r>
            <a:r>
              <a:rPr lang="pt-B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entre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os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operandos</a:t>
            </a:r>
            <a:r>
              <a:rPr lang="pt-BR" dirty="0" smtClean="0"/>
              <a:t>.</a:t>
            </a:r>
          </a:p>
          <a:p>
            <a:pPr algn="just"/>
            <a:r>
              <a:rPr lang="pt-BR" dirty="0" smtClean="0"/>
              <a:t>Por </a:t>
            </a:r>
            <a:r>
              <a:rPr lang="pt-BR" dirty="0"/>
              <a:t>isso, 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notação</a:t>
            </a:r>
            <a:r>
              <a:rPr lang="pt-BR" dirty="0"/>
              <a:t> é chamada </a:t>
            </a:r>
            <a:r>
              <a:rPr lang="pt-BR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infixa</a:t>
            </a:r>
            <a:r>
              <a:rPr lang="pt-BR" dirty="0"/>
              <a:t>.  </a:t>
            </a:r>
            <a:endParaRPr lang="pt-BR" dirty="0" smtClean="0"/>
          </a:p>
          <a:p>
            <a:pPr algn="just"/>
            <a:r>
              <a:rPr lang="pt-BR" dirty="0" smtClean="0"/>
              <a:t>Na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notação </a:t>
            </a:r>
            <a:r>
              <a:rPr lang="pt-BR" b="1" i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posfixa</a:t>
            </a:r>
            <a:r>
              <a:rPr lang="pt-BR" dirty="0"/>
              <a:t>, ou </a:t>
            </a:r>
            <a:r>
              <a:rPr lang="pt-BR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polonesa</a:t>
            </a:r>
            <a:r>
              <a:rPr lang="pt-BR" dirty="0"/>
              <a:t>, os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operadores</a:t>
            </a:r>
            <a:r>
              <a:rPr lang="pt-BR" dirty="0"/>
              <a:t> são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escritos </a:t>
            </a:r>
            <a:r>
              <a:rPr lang="pt-B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depois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dos operandos</a:t>
            </a:r>
            <a:r>
              <a:rPr lang="pt-BR" dirty="0"/>
              <a:t>.  </a:t>
            </a:r>
            <a:endParaRPr lang="pt-BR" dirty="0" smtClean="0"/>
          </a:p>
          <a:p>
            <a:pPr algn="just"/>
            <a:r>
              <a:rPr lang="pt-BR" dirty="0" smtClean="0"/>
              <a:t>Eis </a:t>
            </a:r>
            <a:r>
              <a:rPr lang="pt-BR" dirty="0"/>
              <a:t>alguns exemplos de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expressões infixas </a:t>
            </a:r>
            <a:r>
              <a:rPr lang="pt-BR" dirty="0"/>
              <a:t>e correspondentes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expressões 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posfixas</a:t>
            </a:r>
            <a:r>
              <a:rPr lang="pt-BR" dirty="0" smtClean="0"/>
              <a:t>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64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Aplicações de Pilhas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7776864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75776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Aplicações de Pilhas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t-BR" dirty="0"/>
              <a:t>Note que os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operandos</a:t>
            </a:r>
            <a:r>
              <a:rPr lang="pt-BR" dirty="0"/>
              <a:t> (A, B, C, etc.)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aparecem na mesma ordem na expressão infixa</a:t>
            </a:r>
            <a:r>
              <a:rPr lang="pt-BR" dirty="0"/>
              <a:t> e na correspondente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expressão 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posfixa</a:t>
            </a:r>
            <a:r>
              <a:rPr lang="pt-BR" dirty="0"/>
              <a:t>.  </a:t>
            </a:r>
            <a:endParaRPr lang="pt-BR" dirty="0" smtClean="0"/>
          </a:p>
          <a:p>
            <a:pPr algn="just"/>
            <a:r>
              <a:rPr lang="pt-BR" dirty="0" smtClean="0"/>
              <a:t>Note </a:t>
            </a:r>
            <a:r>
              <a:rPr lang="pt-BR" dirty="0"/>
              <a:t>também que 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notação </a:t>
            </a:r>
            <a:r>
              <a:rPr lang="pt-BR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posfixa</a:t>
            </a:r>
            <a:r>
              <a:rPr lang="pt-BR" dirty="0"/>
              <a:t> </a:t>
            </a:r>
            <a:r>
              <a:rPr lang="pt-B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dispensa parênteses</a:t>
            </a:r>
            <a:r>
              <a:rPr lang="pt-BR" dirty="0"/>
              <a:t> e </a:t>
            </a:r>
            <a:r>
              <a:rPr lang="pt-B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regras de precedência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pt-BR" dirty="0"/>
              <a:t>entre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operadores</a:t>
            </a:r>
            <a:r>
              <a:rPr lang="pt-BR" dirty="0"/>
              <a:t> (como a precedência de * sobre + por exemplo), que são indispensáveis na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notação infixa</a:t>
            </a:r>
            <a:r>
              <a:rPr lang="pt-BR" dirty="0"/>
              <a:t>.</a:t>
            </a:r>
          </a:p>
          <a:p>
            <a:r>
              <a:rPr lang="pt-BR" dirty="0"/>
              <a:t>Nosso 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problema</a:t>
            </a:r>
            <a:r>
              <a:rPr lang="pt-BR" dirty="0"/>
              <a:t>:  traduzir para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notação </a:t>
            </a:r>
            <a:r>
              <a:rPr lang="pt-BR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posfixa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dirty="0"/>
              <a:t>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expressão </a:t>
            </a:r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infixa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armazenada em uma 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inf</a:t>
            </a:r>
            <a:r>
              <a:rPr lang="pt-BR" dirty="0"/>
              <a:t>.  </a:t>
            </a:r>
          </a:p>
        </p:txBody>
      </p:sp>
    </p:spTree>
    <p:extLst>
      <p:ext uri="{BB962C8B-B14F-4D97-AF65-F5344CB8AC3E}">
        <p14:creationId xmlns:p14="http://schemas.microsoft.com/office/powerpoint/2010/main" val="13205710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Aplicações de Pilhas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/>
              <a:t>Para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simplificar</a:t>
            </a:r>
            <a:r>
              <a:rPr lang="pt-BR" dirty="0" smtClean="0"/>
              <a:t> nossa vida, vamos supor que 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expressão </a:t>
            </a:r>
            <a:r>
              <a:rPr lang="pt-BR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</a:t>
            </a:r>
            <a:r>
              <a:rPr lang="pt-BR" dirty="0" smtClean="0"/>
              <a:t> é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válida</a:t>
            </a:r>
            <a:r>
              <a:rPr lang="pt-BR" dirty="0" smtClean="0"/>
              <a:t> e contém apenas 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letras ASCII</a:t>
            </a:r>
            <a:r>
              <a:rPr lang="pt-BR" dirty="0" smtClean="0"/>
              <a:t>,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parênteses</a:t>
            </a:r>
            <a:r>
              <a:rPr lang="pt-BR" dirty="0" smtClean="0"/>
              <a:t>, e os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símbolos das quatro operações aritméticas</a:t>
            </a:r>
            <a:r>
              <a:rPr lang="pt-BR" dirty="0"/>
              <a:t>.</a:t>
            </a:r>
            <a:endParaRPr lang="pt-BR" dirty="0" smtClean="0"/>
          </a:p>
          <a:p>
            <a:pPr algn="just"/>
            <a:r>
              <a:rPr lang="pt-BR" dirty="0"/>
              <a:t>T</a:t>
            </a:r>
            <a:r>
              <a:rPr lang="pt-BR" dirty="0" smtClean="0"/>
              <a:t>odas as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operações</a:t>
            </a:r>
            <a:r>
              <a:rPr lang="pt-BR" dirty="0" smtClean="0"/>
              <a:t> (em particular 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 </a:t>
            </a:r>
            <a:r>
              <a:rPr lang="pt-BR" dirty="0" smtClean="0"/>
              <a:t>e 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pt-BR" dirty="0" smtClean="0"/>
              <a:t>) têm </a:t>
            </a:r>
            <a:r>
              <a:rPr lang="pt-B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dois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operandos</a:t>
            </a:r>
            <a:r>
              <a:rPr lang="pt-BR" dirty="0" smtClean="0"/>
              <a:t>. </a:t>
            </a:r>
          </a:p>
          <a:p>
            <a:r>
              <a:rPr lang="pt-BR" dirty="0" smtClean="0"/>
              <a:t>Os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nomes das variáveis </a:t>
            </a:r>
            <a:r>
              <a:rPr lang="pt-BR" dirty="0" smtClean="0"/>
              <a:t>têm apenas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uma letra </a:t>
            </a:r>
            <a:r>
              <a:rPr lang="pt-BR" dirty="0" smtClean="0"/>
              <a:t>cada.</a:t>
            </a:r>
          </a:p>
        </p:txBody>
      </p:sp>
    </p:spTree>
    <p:extLst>
      <p:ext uri="{BB962C8B-B14F-4D97-AF65-F5344CB8AC3E}">
        <p14:creationId xmlns:p14="http://schemas.microsoft.com/office/powerpoint/2010/main" val="17336514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Aplicações de Pilhas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 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expressão 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</a:t>
            </a:r>
            <a:r>
              <a:rPr lang="pt-BR" dirty="0" smtClean="0"/>
              <a:t> está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embrulhada</a:t>
            </a:r>
            <a:r>
              <a:rPr lang="pt-BR" dirty="0" smtClean="0"/>
              <a:t> em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 par de parênteses</a:t>
            </a:r>
            <a:r>
              <a:rPr lang="pt-BR" dirty="0" smtClean="0"/>
              <a:t> (ou seja, 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primeiro caractere </a:t>
            </a:r>
            <a:r>
              <a:rPr lang="pt-BR" dirty="0" smtClean="0"/>
              <a:t>é '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pt-BR" dirty="0" smtClean="0"/>
              <a:t>' e os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dois últimos </a:t>
            </a:r>
            <a:r>
              <a:rPr lang="pt-BR" dirty="0" smtClean="0"/>
              <a:t>são '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pt-BR" dirty="0" smtClean="0"/>
              <a:t>' e 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\0</a:t>
            </a:r>
            <a:r>
              <a:rPr lang="pt-BR" dirty="0" smtClean="0"/>
              <a:t>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32661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Aplicações de Pilhas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O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</a:t>
            </a:r>
            <a:r>
              <a:rPr lang="pt-BR" dirty="0"/>
              <a:t> lê 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expressão </a:t>
            </a:r>
            <a:r>
              <a:rPr lang="pt-BR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</a:t>
            </a:r>
            <a:r>
              <a:rPr lang="pt-BR" dirty="0"/>
              <a:t> 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caractere-a-caractere</a:t>
            </a:r>
            <a:r>
              <a:rPr lang="pt-BR" dirty="0"/>
              <a:t> e usa uma </a:t>
            </a:r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pilha</a:t>
            </a:r>
            <a:r>
              <a:rPr lang="pt-BR" dirty="0"/>
              <a:t> para fazer 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tradução</a:t>
            </a:r>
            <a:r>
              <a:rPr lang="pt-BR" dirty="0"/>
              <a:t>.  </a:t>
            </a:r>
            <a:endParaRPr lang="pt-BR" dirty="0" smtClean="0"/>
          </a:p>
          <a:p>
            <a:pPr algn="just"/>
            <a:r>
              <a:rPr lang="pt-BR" dirty="0" smtClean="0"/>
              <a:t>Todo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parêntese</a:t>
            </a:r>
            <a:r>
              <a:rPr lang="pt-BR" dirty="0"/>
              <a:t>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esquerdo</a:t>
            </a:r>
            <a:r>
              <a:rPr lang="pt-BR" dirty="0"/>
              <a:t> é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colocado</a:t>
            </a:r>
            <a:r>
              <a:rPr lang="pt-BR" dirty="0"/>
              <a:t> na </a:t>
            </a:r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pilha</a:t>
            </a:r>
            <a:r>
              <a:rPr lang="pt-BR" dirty="0"/>
              <a:t>. </a:t>
            </a:r>
            <a:endParaRPr lang="pt-BR" dirty="0" smtClean="0"/>
          </a:p>
          <a:p>
            <a:pPr algn="just"/>
            <a:r>
              <a:rPr lang="pt-BR" dirty="0" smtClean="0"/>
              <a:t>Ao </a:t>
            </a:r>
            <a:r>
              <a:rPr lang="pt-BR" dirty="0"/>
              <a:t>encontrar um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parêntese direito</a:t>
            </a:r>
            <a:r>
              <a:rPr lang="pt-BR" dirty="0"/>
              <a:t>, o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</a:t>
            </a:r>
            <a:r>
              <a:rPr lang="pt-BR" dirty="0"/>
              <a:t> </a:t>
            </a:r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desempilha</a:t>
            </a:r>
            <a:r>
              <a:rPr lang="pt-BR" dirty="0"/>
              <a:t> tudo até encontrar um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parêntese esquerdo</a:t>
            </a:r>
            <a:r>
              <a:rPr lang="pt-BR" dirty="0"/>
              <a:t>, que também é </a:t>
            </a:r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desempilhado</a:t>
            </a:r>
            <a:r>
              <a:rPr lang="pt-BR" dirty="0"/>
              <a:t>. 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3381402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Aplicações de Pilhas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Ao encontrar um 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pt-BR" dirty="0" smtClean="0"/>
              <a:t> ou um 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pt-BR" dirty="0" smtClean="0"/>
              <a:t> , 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</a:t>
            </a:r>
            <a:r>
              <a:rPr lang="pt-BR" dirty="0" smtClean="0"/>
              <a:t> 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desempilha</a:t>
            </a:r>
            <a:r>
              <a:rPr lang="pt-BR" dirty="0" smtClean="0"/>
              <a:t>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tudo</a:t>
            </a:r>
            <a:r>
              <a:rPr lang="pt-BR" dirty="0" smtClean="0"/>
              <a:t> até encontrar um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parêntese esquerdo</a:t>
            </a:r>
            <a:r>
              <a:rPr lang="pt-BR" dirty="0" smtClean="0"/>
              <a:t>, que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não é 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desempilhado</a:t>
            </a:r>
            <a:r>
              <a:rPr lang="pt-BR" dirty="0" smtClean="0"/>
              <a:t>. </a:t>
            </a:r>
          </a:p>
          <a:p>
            <a:pPr algn="just"/>
            <a:r>
              <a:rPr lang="pt-BR" dirty="0" smtClean="0"/>
              <a:t>Ao encontrar um 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pt-BR" dirty="0" smtClean="0"/>
              <a:t> ou um 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pt-BR" dirty="0" smtClean="0"/>
              <a:t> , 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</a:t>
            </a:r>
            <a:r>
              <a:rPr lang="pt-BR" dirty="0" smtClean="0"/>
              <a:t> </a:t>
            </a:r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desempilha</a:t>
            </a:r>
            <a:r>
              <a:rPr lang="pt-BR" dirty="0" smtClean="0"/>
              <a:t>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tudo</a:t>
            </a:r>
            <a:r>
              <a:rPr lang="pt-BR" dirty="0" smtClean="0"/>
              <a:t> até encontrar um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parêntese esquerdo</a:t>
            </a:r>
            <a:r>
              <a:rPr lang="pt-BR" dirty="0" smtClean="0"/>
              <a:t> ou um 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pt-BR" dirty="0" smtClean="0"/>
              <a:t> ou um 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pt-BR" dirty="0" smtClean="0"/>
              <a:t> .  </a:t>
            </a:r>
            <a:endParaRPr lang="pt-BR" dirty="0" smtClean="0"/>
          </a:p>
          <a:p>
            <a:pPr algn="just"/>
            <a:r>
              <a:rPr lang="pt-BR" dirty="0" smtClean="0"/>
              <a:t>Constantes </a:t>
            </a:r>
            <a:r>
              <a:rPr lang="pt-BR" dirty="0" smtClean="0"/>
              <a:t>e variáveis são transferidos diretamente de 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</a:t>
            </a:r>
            <a:r>
              <a:rPr lang="pt-BR" dirty="0" smtClean="0"/>
              <a:t> para a </a:t>
            </a:r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expressão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posfixa</a:t>
            </a:r>
            <a:r>
              <a:rPr lang="pt-BR" dirty="0" smtClean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35413646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Aplicações de Pilhas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As </a:t>
            </a:r>
            <a:r>
              <a:rPr lang="pt-BR" dirty="0"/>
              <a:t>variáveis </a:t>
            </a:r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pilha</a:t>
            </a:r>
            <a:r>
              <a:rPr lang="pt-BR" dirty="0"/>
              <a:t> e </a:t>
            </a:r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pt-BR" dirty="0"/>
              <a:t> são </a:t>
            </a:r>
            <a:r>
              <a:rPr lang="pt-BR" dirty="0">
                <a:hlinkClick r:id="rId2"/>
              </a:rPr>
              <a:t>globais</a:t>
            </a:r>
            <a:r>
              <a:rPr lang="pt-BR" dirty="0"/>
              <a:t>.  </a:t>
            </a:r>
            <a:endParaRPr lang="pt-BR" dirty="0" smtClean="0"/>
          </a:p>
          <a:p>
            <a:pPr algn="just"/>
            <a:r>
              <a:rPr lang="pt-BR" dirty="0" smtClean="0"/>
              <a:t>Vamos </a:t>
            </a:r>
            <a:r>
              <a:rPr lang="pt-BR" dirty="0"/>
              <a:t>supor que o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tamanho</a:t>
            </a:r>
            <a:r>
              <a:rPr lang="pt-BR" dirty="0"/>
              <a:t> </a:t>
            </a:r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pt-BR" dirty="0"/>
              <a:t> da 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pilha</a:t>
            </a:r>
            <a:r>
              <a:rPr lang="pt-BR" dirty="0"/>
              <a:t> é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maior</a:t>
            </a:r>
            <a:r>
              <a:rPr lang="pt-BR" dirty="0"/>
              <a:t> que o tamanho da 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pt-B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</a:t>
            </a:r>
            <a:r>
              <a:rPr lang="pt-BR" dirty="0"/>
              <a:t>, e portanto não precisamos nos preocupar com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pilha cheia</a:t>
            </a:r>
            <a:r>
              <a:rPr lang="pt-BR" dirty="0"/>
              <a:t>.  </a:t>
            </a:r>
            <a:endParaRPr lang="pt-BR" dirty="0" smtClean="0"/>
          </a:p>
          <a:p>
            <a:pPr algn="just"/>
            <a:r>
              <a:rPr lang="pt-BR" dirty="0" smtClean="0"/>
              <a:t>Como </a:t>
            </a:r>
            <a:r>
              <a:rPr lang="pt-BR" dirty="0"/>
              <a:t>a expressão 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</a:t>
            </a:r>
            <a:r>
              <a:rPr lang="pt-BR" dirty="0"/>
              <a:t> está embrulhada em </a:t>
            </a:r>
            <a: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parênteses</a:t>
            </a:r>
            <a:r>
              <a:rPr lang="pt-BR" dirty="0"/>
              <a:t>, não precisamos nos preocupar com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pilha vazia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31711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Aplicações de Pilhas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5229200"/>
            <a:ext cx="8579296" cy="1296144"/>
          </a:xfrm>
        </p:spPr>
        <p:txBody>
          <a:bodyPr/>
          <a:lstStyle/>
          <a:p>
            <a:r>
              <a:rPr lang="pt-BR" dirty="0" smtClean="0"/>
              <a:t>Eis o resultado esperado.</a:t>
            </a:r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12776"/>
            <a:ext cx="6768752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35247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Aplicações de Pilhas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8" y="188640"/>
            <a:ext cx="8620125" cy="640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503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Alocação de Memória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Exemplos de Alocação Estática de Memória:</a:t>
            </a:r>
          </a:p>
          <a:p>
            <a:pPr lvl="2"/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/*Espaço reservado para dez valores do tipo int. O </a:t>
            </a:r>
            <a:r>
              <a:rPr lang="pt-B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ocupa 4 bytes na memória, portanto 4x10=40 bytes.*/ </a:t>
            </a:r>
            <a:r>
              <a:rPr lang="pt-BR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pt-BR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vetor[10]; </a:t>
            </a:r>
          </a:p>
          <a:p>
            <a:pPr lvl="2"/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/*Espaço reservado para nove(3x3) valores do tipo </a:t>
            </a:r>
            <a:r>
              <a:rPr lang="pt-B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double</a:t>
            </a:r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O </a:t>
            </a:r>
            <a:r>
              <a:rPr lang="pt-B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double</a:t>
            </a:r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ocupa 8 bytes na memória, portanto 3x3x8=72 bytes.*/ </a:t>
            </a:r>
            <a:r>
              <a:rPr lang="pt-BR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double</a:t>
            </a:r>
            <a:r>
              <a:rPr lang="pt-BR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matriz[3][3];</a:t>
            </a:r>
          </a:p>
          <a:p>
            <a:pPr lvl="1" algn="just"/>
            <a:r>
              <a:rPr lang="pt-BR" dirty="0" smtClean="0"/>
              <a:t>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alocação estática </a:t>
            </a:r>
            <a:r>
              <a:rPr lang="pt-BR" dirty="0" smtClean="0"/>
              <a:t>é utilizada quando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sabe </a:t>
            </a:r>
            <a:r>
              <a:rPr lang="pt-BR" dirty="0" smtClean="0"/>
              <a:t>de antemão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quantidade de memória que será utilizada pelo programa</a:t>
            </a:r>
            <a:r>
              <a:rPr lang="pt-BR" dirty="0" smtClean="0"/>
              <a:t>. 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63301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Aplicações de Pilhas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88640"/>
            <a:ext cx="8496300" cy="6480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23800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Aplicações de Pilhas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188641"/>
            <a:ext cx="7286625" cy="640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84203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Aplicações de Pilhas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3" y="188641"/>
            <a:ext cx="7800975" cy="6552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39721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Aplicações de Pilhas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25" y="188640"/>
            <a:ext cx="8934450" cy="6552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66746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Aplicações de Pilhas</a:t>
            </a:r>
            <a:endParaRPr lang="pt-B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8760"/>
            <a:ext cx="8640960" cy="48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21474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Aplicações de Pilhas</a:t>
            </a:r>
            <a:endParaRPr lang="pt-BR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03648" y="1628800"/>
            <a:ext cx="5976664" cy="4536503"/>
          </a:xfrm>
          <a:noFill/>
        </p:spPr>
      </p:pic>
    </p:spTree>
    <p:extLst>
      <p:ext uri="{BB962C8B-B14F-4D97-AF65-F5344CB8AC3E}">
        <p14:creationId xmlns:p14="http://schemas.microsoft.com/office/powerpoint/2010/main" val="3222866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Aplicações de Pilhas</a:t>
            </a:r>
            <a:endParaRPr lang="pt-BR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03648" y="1412776"/>
            <a:ext cx="5976664" cy="4824536"/>
          </a:xfrm>
          <a:noFill/>
        </p:spPr>
      </p:pic>
    </p:spTree>
    <p:extLst>
      <p:ext uri="{BB962C8B-B14F-4D97-AF65-F5344CB8AC3E}">
        <p14:creationId xmlns:p14="http://schemas.microsoft.com/office/powerpoint/2010/main" val="14490526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Aplicações Clássicas de Pilhas</a:t>
            </a:r>
          </a:p>
        </p:txBody>
      </p:sp>
      <p:pic>
        <p:nvPicPr>
          <p:cNvPr id="4915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00188" y="1500188"/>
            <a:ext cx="5929312" cy="4429125"/>
          </a:xfrm>
          <a:noFill/>
        </p:spPr>
      </p:pic>
    </p:spTree>
    <p:extLst>
      <p:ext uri="{BB962C8B-B14F-4D97-AF65-F5344CB8AC3E}">
        <p14:creationId xmlns:p14="http://schemas.microsoft.com/office/powerpoint/2010/main" val="3824989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Aplicações de Pilhas</a:t>
            </a:r>
            <a:endParaRPr lang="pt-BR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9632" y="1628800"/>
            <a:ext cx="6768752" cy="4824535"/>
          </a:xfrm>
          <a:noFill/>
        </p:spPr>
      </p:pic>
    </p:spTree>
    <p:extLst>
      <p:ext uri="{BB962C8B-B14F-4D97-AF65-F5344CB8AC3E}">
        <p14:creationId xmlns:p14="http://schemas.microsoft.com/office/powerpoint/2010/main" val="23418884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Aplicações de Pilhas</a:t>
            </a:r>
            <a:endParaRPr lang="pt-BR" dirty="0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7624" y="1484784"/>
            <a:ext cx="6912768" cy="4896543"/>
          </a:xfrm>
          <a:noFill/>
        </p:spPr>
      </p:pic>
    </p:spTree>
    <p:extLst>
      <p:ext uri="{BB962C8B-B14F-4D97-AF65-F5344CB8AC3E}">
        <p14:creationId xmlns:p14="http://schemas.microsoft.com/office/powerpoint/2010/main" val="871922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Alocação de Memória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Alocação dinâmica:</a:t>
            </a:r>
          </a:p>
          <a:p>
            <a:pPr lvl="1" algn="just"/>
            <a:r>
              <a:rPr lang="pt-BR" dirty="0" smtClean="0"/>
              <a:t>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espaço de memória</a:t>
            </a:r>
            <a:r>
              <a:rPr lang="pt-BR" dirty="0" smtClean="0"/>
              <a:t>, que as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variáveis</a:t>
            </a:r>
            <a:r>
              <a:rPr lang="pt-BR" dirty="0" smtClean="0"/>
              <a:t> irão utilizar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durante a execução do programa</a:t>
            </a:r>
            <a:r>
              <a:rPr lang="pt-BR" dirty="0" smtClean="0"/>
              <a:t>, é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definido</a:t>
            </a:r>
            <a:r>
              <a:rPr lang="pt-BR" dirty="0" smtClean="0"/>
              <a:t> enquanto 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 está em execução</a:t>
            </a:r>
            <a:r>
              <a:rPr lang="pt-BR" dirty="0" smtClean="0"/>
              <a:t>. </a:t>
            </a:r>
          </a:p>
          <a:p>
            <a:pPr lvl="1"/>
            <a:r>
              <a:rPr lang="pt-BR" dirty="0" smtClean="0"/>
              <a:t>Ou seja, quando não se sabe ao certo quanto de memória será necessário para o armazenamento das informações, podendo ser determinadas, sob demanda, em tempo de execução conforme a necessidade do programa.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134793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Aplicações de Pilhas</a:t>
            </a:r>
            <a:endParaRPr lang="pt-BR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9632" y="1484784"/>
            <a:ext cx="6264696" cy="4824536"/>
          </a:xfrm>
          <a:noFill/>
        </p:spPr>
      </p:pic>
    </p:spTree>
    <p:extLst>
      <p:ext uri="{BB962C8B-B14F-4D97-AF65-F5344CB8AC3E}">
        <p14:creationId xmlns:p14="http://schemas.microsoft.com/office/powerpoint/2010/main" val="31080128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Aplicações de Pilhas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As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Pilhas</a:t>
            </a:r>
            <a:r>
              <a:rPr lang="pt-BR" dirty="0" smtClean="0"/>
              <a:t> sempre são indicadas para situações em que há necessidade de </a:t>
            </a:r>
            <a:r>
              <a:rPr lang="pt-BR" b="1" dirty="0" smtClean="0">
                <a:solidFill>
                  <a:srgbClr val="0070C0"/>
                </a:solidFill>
              </a:rPr>
              <a:t>reversão de uma dada sequência</a:t>
            </a:r>
            <a:r>
              <a:rPr lang="pt-BR" dirty="0" smtClean="0"/>
              <a:t>.</a:t>
            </a:r>
          </a:p>
          <a:p>
            <a:pPr algn="just"/>
            <a:r>
              <a:rPr lang="pt-BR" dirty="0" smtClean="0"/>
              <a:t>É o caso da conversão de um valor inteiro na base 10 (decimal) para outro na base 2 (binária).</a:t>
            </a:r>
          </a:p>
          <a:p>
            <a:pPr algn="just"/>
            <a:r>
              <a:rPr lang="pt-BR" dirty="0" smtClean="0"/>
              <a:t>Exemplo: </a:t>
            </a:r>
            <a:r>
              <a:rPr lang="pt-BR" sz="3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(35)</a:t>
            </a:r>
            <a:r>
              <a:rPr lang="pt-BR" sz="3600" b="1" baseline="-25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pt-BR" sz="3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(?)</a:t>
            </a:r>
            <a:r>
              <a:rPr lang="pt-BR" sz="3600" b="1" baseline="-25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850964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Aplicações de Pilhas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35</a:t>
            </a:r>
            <a:r>
              <a:rPr lang="pt-BR" dirty="0">
                <a:solidFill>
                  <a:srgbClr val="00B050"/>
                </a:solidFill>
              </a:rPr>
              <a:t> na base 10 =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  <a:r>
              <a:rPr lang="pt-BR" dirty="0">
                <a:solidFill>
                  <a:srgbClr val="00B050"/>
                </a:solidFill>
              </a:rPr>
              <a:t> Na base 2</a:t>
            </a:r>
          </a:p>
          <a:p>
            <a:pPr>
              <a:defRPr/>
            </a:pPr>
            <a:r>
              <a:rPr lang="pt-BR" dirty="0"/>
              <a:t>35 : 2 = </a:t>
            </a:r>
            <a:r>
              <a:rPr lang="pt-BR" dirty="0">
                <a:solidFill>
                  <a:srgbClr val="C00000"/>
                </a:solidFill>
              </a:rPr>
              <a:t>17</a:t>
            </a:r>
            <a:r>
              <a:rPr lang="pt-BR" dirty="0"/>
              <a:t> resto </a:t>
            </a:r>
            <a:r>
              <a:rPr lang="pt-BR" b="1" dirty="0" smtClean="0">
                <a:solidFill>
                  <a:schemeClr val="accent2">
                    <a:lumMod val="75000"/>
                  </a:schemeClr>
                </a:solidFill>
              </a:rPr>
              <a:t>1 </a:t>
            </a:r>
            <a:r>
              <a:rPr lang="pt-BR" b="1" dirty="0" smtClean="0">
                <a:solidFill>
                  <a:srgbClr val="00B050"/>
                </a:solidFill>
              </a:rPr>
              <a:t>(empilha resto = 1)</a:t>
            </a:r>
            <a:endParaRPr lang="pt-BR" b="1" dirty="0">
              <a:solidFill>
                <a:srgbClr val="00B050"/>
              </a:solidFill>
            </a:endParaRPr>
          </a:p>
          <a:p>
            <a:pPr>
              <a:defRPr/>
            </a:pPr>
            <a:r>
              <a:rPr lang="pt-BR" dirty="0">
                <a:solidFill>
                  <a:srgbClr val="C00000"/>
                </a:solidFill>
              </a:rPr>
              <a:t>17</a:t>
            </a:r>
            <a:r>
              <a:rPr lang="pt-BR" dirty="0"/>
              <a:t> : 2 = </a:t>
            </a:r>
            <a:r>
              <a:rPr lang="pt-BR" dirty="0">
                <a:solidFill>
                  <a:srgbClr val="00B050"/>
                </a:solidFill>
              </a:rPr>
              <a:t>8</a:t>
            </a:r>
            <a:r>
              <a:rPr lang="pt-BR" dirty="0"/>
              <a:t>  resto </a:t>
            </a:r>
            <a:r>
              <a:rPr lang="pt-BR" b="1" dirty="0" smtClean="0">
                <a:solidFill>
                  <a:schemeClr val="accent2">
                    <a:lumMod val="75000"/>
                  </a:schemeClr>
                </a:solidFill>
              </a:rPr>
              <a:t>1 </a:t>
            </a:r>
            <a:r>
              <a:rPr lang="pt-BR" b="1" dirty="0">
                <a:solidFill>
                  <a:srgbClr val="00B050"/>
                </a:solidFill>
              </a:rPr>
              <a:t>(empilha resto = 1)</a:t>
            </a:r>
            <a:endParaRPr lang="pt-BR" b="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defRPr/>
            </a:pPr>
            <a:r>
              <a:rPr lang="pt-BR" dirty="0">
                <a:solidFill>
                  <a:srgbClr val="00B050"/>
                </a:solidFill>
              </a:rPr>
              <a:t>8</a:t>
            </a:r>
            <a:r>
              <a:rPr lang="pt-BR" dirty="0"/>
              <a:t> : 2 = </a:t>
            </a:r>
            <a:r>
              <a:rPr lang="pt-BR" dirty="0">
                <a:solidFill>
                  <a:srgbClr val="C00000"/>
                </a:solidFill>
              </a:rPr>
              <a:t>4</a:t>
            </a:r>
            <a:r>
              <a:rPr lang="pt-BR" dirty="0"/>
              <a:t> resto </a:t>
            </a:r>
            <a:r>
              <a:rPr lang="pt-BR" b="1" dirty="0" smtClean="0">
                <a:solidFill>
                  <a:schemeClr val="accent2">
                    <a:lumMod val="75000"/>
                  </a:schemeClr>
                </a:solidFill>
              </a:rPr>
              <a:t>0 </a:t>
            </a:r>
            <a:r>
              <a:rPr lang="pt-BR" b="1" dirty="0">
                <a:solidFill>
                  <a:srgbClr val="00B050"/>
                </a:solidFill>
              </a:rPr>
              <a:t>(empilha resto = </a:t>
            </a:r>
            <a:r>
              <a:rPr lang="pt-BR" b="1" dirty="0" smtClean="0">
                <a:solidFill>
                  <a:srgbClr val="00B050"/>
                </a:solidFill>
              </a:rPr>
              <a:t>0)</a:t>
            </a:r>
            <a:endParaRPr lang="pt-BR" b="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defRPr/>
            </a:pPr>
            <a:r>
              <a:rPr lang="pt-BR" dirty="0">
                <a:solidFill>
                  <a:srgbClr val="C00000"/>
                </a:solidFill>
              </a:rPr>
              <a:t>4</a:t>
            </a:r>
            <a:r>
              <a:rPr lang="pt-BR" dirty="0"/>
              <a:t>: 2 = </a:t>
            </a:r>
            <a:r>
              <a:rPr lang="pt-BR" dirty="0">
                <a:solidFill>
                  <a:srgbClr val="00B050"/>
                </a:solidFill>
              </a:rPr>
              <a:t>2</a:t>
            </a:r>
            <a:r>
              <a:rPr lang="pt-BR" dirty="0"/>
              <a:t> resto </a:t>
            </a:r>
            <a:r>
              <a:rPr lang="pt-BR" b="1" dirty="0" smtClean="0">
                <a:solidFill>
                  <a:schemeClr val="accent2">
                    <a:lumMod val="75000"/>
                  </a:schemeClr>
                </a:solidFill>
              </a:rPr>
              <a:t>0 </a:t>
            </a:r>
            <a:r>
              <a:rPr lang="pt-BR" b="1" dirty="0">
                <a:solidFill>
                  <a:srgbClr val="00B050"/>
                </a:solidFill>
              </a:rPr>
              <a:t>(empilha resto = </a:t>
            </a:r>
            <a:r>
              <a:rPr lang="pt-BR" b="1" dirty="0" smtClean="0">
                <a:solidFill>
                  <a:srgbClr val="00B050"/>
                </a:solidFill>
              </a:rPr>
              <a:t>0)</a:t>
            </a:r>
            <a:endParaRPr lang="pt-BR" b="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defRPr/>
            </a:pPr>
            <a:r>
              <a:rPr lang="pt-BR" dirty="0">
                <a:solidFill>
                  <a:srgbClr val="00B050"/>
                </a:solidFill>
              </a:rPr>
              <a:t>2</a:t>
            </a:r>
            <a:r>
              <a:rPr lang="pt-BR" dirty="0">
                <a:solidFill>
                  <a:schemeClr val="accent4"/>
                </a:solidFill>
              </a:rPr>
              <a:t> : 2 = </a:t>
            </a:r>
            <a:r>
              <a:rPr lang="pt-BR" dirty="0">
                <a:solidFill>
                  <a:srgbClr val="C00000"/>
                </a:solidFill>
              </a:rPr>
              <a:t>1</a:t>
            </a:r>
            <a:r>
              <a:rPr lang="pt-BR" dirty="0">
                <a:solidFill>
                  <a:schemeClr val="accent4"/>
                </a:solidFill>
              </a:rPr>
              <a:t> resto </a:t>
            </a:r>
            <a:r>
              <a:rPr lang="pt-BR" b="1" dirty="0" smtClean="0">
                <a:solidFill>
                  <a:schemeClr val="accent2">
                    <a:lumMod val="75000"/>
                  </a:schemeClr>
                </a:solidFill>
              </a:rPr>
              <a:t>0 </a:t>
            </a:r>
            <a:r>
              <a:rPr lang="pt-BR" b="1" dirty="0">
                <a:solidFill>
                  <a:srgbClr val="00B050"/>
                </a:solidFill>
              </a:rPr>
              <a:t>(empilha resto = </a:t>
            </a:r>
            <a:r>
              <a:rPr lang="pt-BR" b="1" dirty="0" smtClean="0">
                <a:solidFill>
                  <a:srgbClr val="00B050"/>
                </a:solidFill>
              </a:rPr>
              <a:t>0)</a:t>
            </a:r>
            <a:endParaRPr lang="pt-BR" b="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defRPr/>
            </a:pPr>
            <a:r>
              <a:rPr lang="pt-BR" dirty="0">
                <a:solidFill>
                  <a:srgbClr val="C00000"/>
                </a:solidFill>
              </a:rPr>
              <a:t>1</a:t>
            </a:r>
            <a:r>
              <a:rPr lang="pt-BR" dirty="0">
                <a:solidFill>
                  <a:schemeClr val="accent4"/>
                </a:solidFill>
              </a:rPr>
              <a:t>: 2 = 0 resto </a:t>
            </a:r>
            <a:r>
              <a:rPr lang="pt-BR" b="1" dirty="0" smtClean="0">
                <a:solidFill>
                  <a:schemeClr val="accent2">
                    <a:lumMod val="75000"/>
                  </a:schemeClr>
                </a:solidFill>
              </a:rPr>
              <a:t>1 </a:t>
            </a:r>
            <a:r>
              <a:rPr lang="pt-BR" b="1" dirty="0">
                <a:solidFill>
                  <a:srgbClr val="00B050"/>
                </a:solidFill>
              </a:rPr>
              <a:t>(empilha resto = 1)</a:t>
            </a:r>
            <a:endParaRPr lang="pt-BR" b="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defRPr/>
            </a:pPr>
            <a:r>
              <a:rPr lang="pt-BR" b="1" dirty="0">
                <a:solidFill>
                  <a:srgbClr val="C00000"/>
                </a:solidFill>
              </a:rPr>
              <a:t>35</a:t>
            </a:r>
            <a:r>
              <a:rPr lang="pt-BR" b="1" dirty="0">
                <a:solidFill>
                  <a:srgbClr val="00B050"/>
                </a:solidFill>
              </a:rPr>
              <a:t> na base 10 = </a:t>
            </a:r>
            <a:r>
              <a:rPr lang="pt-BR" b="1" dirty="0">
                <a:solidFill>
                  <a:srgbClr val="C00000"/>
                </a:solidFill>
              </a:rPr>
              <a:t>100011</a:t>
            </a:r>
            <a:r>
              <a:rPr lang="pt-BR" b="1" dirty="0">
                <a:solidFill>
                  <a:srgbClr val="00B050"/>
                </a:solidFill>
              </a:rPr>
              <a:t> na base </a:t>
            </a:r>
            <a:r>
              <a:rPr lang="pt-BR" b="1" dirty="0" smtClean="0">
                <a:solidFill>
                  <a:srgbClr val="00B050"/>
                </a:solidFill>
              </a:rPr>
              <a:t>2 </a:t>
            </a:r>
          </a:p>
          <a:p>
            <a:pPr>
              <a:defRPr/>
            </a:pPr>
            <a:r>
              <a:rPr lang="pt-BR" b="1" dirty="0" smtClean="0">
                <a:solidFill>
                  <a:srgbClr val="7030A0"/>
                </a:solidFill>
              </a:rPr>
              <a:t>(exibe sequência desempilhada)</a:t>
            </a:r>
            <a:endParaRPr lang="pt-BR" b="1" dirty="0">
              <a:solidFill>
                <a:srgbClr val="7030A0"/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208220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Aplicações de Pilhas</a:t>
            </a:r>
            <a:endParaRPr lang="pt-BR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31640" y="1340768"/>
            <a:ext cx="6336704" cy="5328592"/>
          </a:xfrm>
          <a:noFill/>
        </p:spPr>
      </p:pic>
    </p:spTree>
    <p:extLst>
      <p:ext uri="{BB962C8B-B14F-4D97-AF65-F5344CB8AC3E}">
        <p14:creationId xmlns:p14="http://schemas.microsoft.com/office/powerpoint/2010/main" val="239467534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Aplicações de Pilhas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alt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Pilhas</a:t>
            </a:r>
            <a:r>
              <a:rPr lang="pt-BR" altLang="pt-BR" dirty="0"/>
              <a:t> podem ser utilizadas também para o </a:t>
            </a:r>
            <a:r>
              <a:rPr lang="pt-BR" alt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controle</a:t>
            </a:r>
            <a:r>
              <a:rPr lang="pt-BR" altLang="pt-BR" dirty="0"/>
              <a:t> do </a:t>
            </a:r>
            <a:r>
              <a:rPr lang="pt-BR" alt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ponto de retorno </a:t>
            </a:r>
            <a:r>
              <a:rPr lang="pt-BR" altLang="pt-BR" dirty="0"/>
              <a:t>de </a:t>
            </a:r>
            <a:r>
              <a:rPr lang="pt-BR" alt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sub-rotinas</a:t>
            </a:r>
            <a:r>
              <a:rPr lang="pt-BR" altLang="pt-BR" dirty="0"/>
              <a:t>.</a:t>
            </a:r>
          </a:p>
          <a:p>
            <a:pPr algn="just"/>
            <a:r>
              <a:rPr lang="pt-BR" altLang="pt-BR" dirty="0"/>
              <a:t>Quando uma </a:t>
            </a:r>
            <a:r>
              <a:rPr lang="pt-BR" alt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sub-rotina</a:t>
            </a:r>
            <a:r>
              <a:rPr lang="pt-BR" altLang="pt-BR" dirty="0"/>
              <a:t> é </a:t>
            </a:r>
            <a:r>
              <a:rPr lang="pt-BR" alt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finalizada</a:t>
            </a:r>
            <a:r>
              <a:rPr lang="pt-BR" altLang="pt-BR" dirty="0"/>
              <a:t>, o </a:t>
            </a:r>
            <a:r>
              <a:rPr lang="pt-BR" alt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retorno</a:t>
            </a:r>
            <a:r>
              <a:rPr lang="pt-BR" altLang="pt-BR" dirty="0"/>
              <a:t> do </a:t>
            </a:r>
            <a:r>
              <a:rPr lang="pt-BR" alt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controle do fluxo de execução </a:t>
            </a:r>
            <a:r>
              <a:rPr lang="pt-BR" altLang="pt-BR" dirty="0"/>
              <a:t>deve ocorrer no </a:t>
            </a:r>
            <a:r>
              <a:rPr lang="pt-BR" alt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ponto seguinte </a:t>
            </a:r>
            <a:r>
              <a:rPr lang="pt-BR" altLang="pt-BR" dirty="0"/>
              <a:t>de onde ocorreu a </a:t>
            </a:r>
            <a:r>
              <a:rPr lang="pt-BR" alt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chamada</a:t>
            </a:r>
            <a:r>
              <a:rPr lang="pt-BR" altLang="pt-BR" dirty="0"/>
              <a:t> da </a:t>
            </a:r>
            <a:r>
              <a:rPr lang="pt-BR" alt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sub-rotina</a:t>
            </a:r>
            <a:r>
              <a:rPr lang="pt-BR" altLang="pt-BR" dirty="0" smtClean="0"/>
              <a:t>.</a:t>
            </a:r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91645614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Aplicações de Pilhas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defRPr/>
            </a:pPr>
            <a:r>
              <a:rPr lang="pt-BR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</a:t>
            </a:r>
            <a:r>
              <a:rPr lang="pt-BR" dirty="0"/>
              <a:t>: considere uma </a:t>
            </a:r>
            <a:r>
              <a:rPr lang="pt-BR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linguagem hipotética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dirty="0"/>
              <a:t>que possui somente o seguinte 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conjunto de comandos</a:t>
            </a:r>
            <a:r>
              <a:rPr lang="pt-BR" dirty="0"/>
              <a:t>: </a:t>
            </a:r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Leia</a:t>
            </a:r>
            <a:r>
              <a:rPr lang="pt-BR" dirty="0"/>
              <a:t>, </a:t>
            </a:r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Imprima</a:t>
            </a:r>
            <a:r>
              <a:rPr lang="pt-BR" dirty="0"/>
              <a:t>, e </a:t>
            </a:r>
            <a:r>
              <a:rPr lang="pt-BR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</a:t>
            </a:r>
            <a:r>
              <a:rPr lang="pt-BR" dirty="0"/>
              <a:t> para chamar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sub-rotinas</a:t>
            </a:r>
            <a:r>
              <a:rPr lang="pt-BR" dirty="0"/>
              <a:t>.</a:t>
            </a:r>
          </a:p>
          <a:p>
            <a:pPr algn="just">
              <a:defRPr/>
            </a:pPr>
            <a:r>
              <a:rPr lang="pt-BR" dirty="0"/>
              <a:t>Suponha ainda que há um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</a:t>
            </a:r>
            <a:r>
              <a:rPr lang="pt-BR" dirty="0"/>
              <a:t> composto de um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trecho principal</a:t>
            </a:r>
            <a:r>
              <a:rPr lang="pt-BR" dirty="0"/>
              <a:t>, que faz 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chamada</a:t>
            </a:r>
            <a:r>
              <a:rPr lang="pt-BR" dirty="0"/>
              <a:t> de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três sub-rotinas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pt-BR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dirty="0"/>
              <a:t>e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dirty="0"/>
              <a:t>descritas, como apresentado a seguir: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771824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Aplicações de Pilhas</a:t>
            </a:r>
            <a:endParaRPr lang="pt-BR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1520" y="1268760"/>
            <a:ext cx="8496944" cy="5112568"/>
          </a:xfrm>
          <a:noFill/>
        </p:spPr>
      </p:pic>
    </p:spTree>
    <p:extLst>
      <p:ext uri="{BB962C8B-B14F-4D97-AF65-F5344CB8AC3E}">
        <p14:creationId xmlns:p14="http://schemas.microsoft.com/office/powerpoint/2010/main" val="412000360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9632" y="116633"/>
            <a:ext cx="6648450" cy="3096344"/>
          </a:xfrm>
          <a:noFill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7544" y="3284984"/>
            <a:ext cx="8208912" cy="34341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6965417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Aplicações de Pilhas</a:t>
            </a:r>
            <a:endParaRPr lang="pt-BR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33487" y="1844824"/>
            <a:ext cx="6677025" cy="4320479"/>
          </a:xfrm>
          <a:noFill/>
        </p:spPr>
      </p:pic>
    </p:spTree>
    <p:extLst>
      <p:ext uri="{BB962C8B-B14F-4D97-AF65-F5344CB8AC3E}">
        <p14:creationId xmlns:p14="http://schemas.microsoft.com/office/powerpoint/2010/main" val="206773839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Aplicações de Pilhas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defRPr/>
            </a:pPr>
            <a:r>
              <a:rPr lang="pt-BR" sz="3600" dirty="0"/>
              <a:t>O </a:t>
            </a:r>
            <a:r>
              <a:rPr lang="pt-BR" sz="3600" b="1" dirty="0"/>
              <a:t>retorno do fluxo de controle </a:t>
            </a:r>
            <a:r>
              <a:rPr lang="pt-BR" sz="3600" dirty="0"/>
              <a:t>para o </a:t>
            </a:r>
            <a:r>
              <a:rPr lang="pt-BR" sz="3600" b="1" dirty="0"/>
              <a:t>sistema operacional </a:t>
            </a:r>
            <a:r>
              <a:rPr lang="pt-BR" sz="3600" dirty="0"/>
              <a:t>(</a:t>
            </a:r>
            <a:r>
              <a:rPr lang="pt-BR" sz="3600" b="1" dirty="0"/>
              <a:t>S.O.</a:t>
            </a:r>
            <a:r>
              <a:rPr lang="pt-BR" sz="3600" dirty="0"/>
              <a:t>) seja feito no </a:t>
            </a:r>
            <a:r>
              <a:rPr lang="pt-BR" sz="3600" b="1" dirty="0"/>
              <a:t>endereço </a:t>
            </a:r>
            <a:r>
              <a:rPr lang="pt-BR" sz="3600" b="1" dirty="0">
                <a:solidFill>
                  <a:schemeClr val="accent2">
                    <a:lumMod val="50000"/>
                  </a:schemeClr>
                </a:solidFill>
              </a:rPr>
              <a:t>00</a:t>
            </a:r>
            <a:r>
              <a:rPr lang="pt-BR" sz="3600" dirty="0"/>
              <a:t>.</a:t>
            </a:r>
          </a:p>
          <a:p>
            <a:pPr algn="just">
              <a:defRPr/>
            </a:pPr>
            <a:r>
              <a:rPr lang="pt-BR" sz="3600" dirty="0"/>
              <a:t>A chamada de </a:t>
            </a:r>
            <a:r>
              <a:rPr lang="pt-BR" sz="3600" b="1" dirty="0"/>
              <a:t>execução</a:t>
            </a:r>
            <a:r>
              <a:rPr lang="pt-BR" sz="3600" dirty="0"/>
              <a:t> de um </a:t>
            </a:r>
            <a:r>
              <a:rPr lang="pt-BR" sz="3600" b="1" dirty="0"/>
              <a:t>programa</a:t>
            </a:r>
            <a:r>
              <a:rPr lang="pt-BR" sz="3600" dirty="0"/>
              <a:t> é realizada à partir do </a:t>
            </a:r>
            <a:r>
              <a:rPr lang="pt-BR" sz="3600" b="1" dirty="0"/>
              <a:t>sistema operacional</a:t>
            </a:r>
            <a:r>
              <a:rPr lang="pt-BR" sz="3600" dirty="0" smtClean="0"/>
              <a:t>.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141571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Alocação de Memória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 smtClean="0"/>
              <a:t>No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padrão C ANSI </a:t>
            </a:r>
            <a:r>
              <a:rPr lang="pt-BR" dirty="0" smtClean="0"/>
              <a:t>existem quatro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funções</a:t>
            </a:r>
            <a:r>
              <a:rPr lang="pt-BR" dirty="0" smtClean="0"/>
              <a:t> para 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alocação dinâmica de memória</a:t>
            </a:r>
            <a:r>
              <a:rPr lang="pt-BR" dirty="0" smtClean="0"/>
              <a:t>: </a:t>
            </a:r>
          </a:p>
          <a:p>
            <a:pPr lvl="1" algn="just"/>
            <a:r>
              <a:rPr lang="pt-BR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pt-BR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malloc</a:t>
            </a:r>
            <a:r>
              <a:rPr lang="pt-BR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</a:p>
          <a:p>
            <a:pPr lvl="1" algn="just"/>
            <a:r>
              <a:rPr lang="pt-BR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pt-BR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calloc</a:t>
            </a:r>
            <a:r>
              <a:rPr lang="pt-BR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</a:p>
          <a:p>
            <a:pPr lvl="1" algn="just"/>
            <a:r>
              <a:rPr lang="pt-BR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pt-BR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realloc</a:t>
            </a:r>
            <a:r>
              <a:rPr lang="pt-BR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</a:p>
          <a:p>
            <a:pPr lvl="1" algn="just"/>
            <a:r>
              <a:rPr lang="pt-BR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</a:t>
            </a:r>
            <a:r>
              <a:rPr lang="pt-BR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free</a:t>
            </a:r>
            <a:r>
              <a:rPr lang="pt-BR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</a:p>
          <a:p>
            <a:pPr algn="just"/>
            <a:r>
              <a:rPr lang="pt-BR" dirty="0" smtClean="0"/>
              <a:t>Todas elas pertencem 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biblioteca</a:t>
            </a:r>
            <a:r>
              <a:rPr lang="pt-BR" dirty="0" smtClean="0"/>
              <a:t> </a:t>
            </a:r>
            <a:r>
              <a:rPr lang="pt-BR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pt-BR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stdlib.h</a:t>
            </a:r>
            <a:r>
              <a:rPr lang="pt-BR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r>
              <a:rPr lang="pt-BR" dirty="0" smtClean="0"/>
              <a:t>. </a:t>
            </a:r>
          </a:p>
          <a:p>
            <a:pPr algn="just"/>
            <a:r>
              <a:rPr lang="pt-BR" dirty="0" smtClean="0"/>
              <a:t>Iremos nos concentrar nas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funções</a:t>
            </a:r>
            <a:r>
              <a:rPr lang="pt-BR" dirty="0" smtClean="0"/>
              <a:t> </a:t>
            </a:r>
            <a:r>
              <a:rPr lang="pt-BR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malloc</a:t>
            </a:r>
            <a:r>
              <a:rPr lang="pt-BR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pt-BR" dirty="0" smtClean="0"/>
              <a:t>e </a:t>
            </a:r>
            <a:r>
              <a:rPr lang="pt-BR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free</a:t>
            </a:r>
            <a:r>
              <a:rPr lang="pt-BR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pt-BR" dirty="0" smtClean="0"/>
              <a:t>, pois são as mais utilizadas.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828080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Aplicações de Pilhas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defRPr/>
            </a:pPr>
            <a:r>
              <a:rPr lang="pt-BR" sz="3600" dirty="0"/>
              <a:t>Este é o motivo de o </a:t>
            </a:r>
            <a:r>
              <a:rPr lang="pt-BR" sz="3600" b="1" dirty="0"/>
              <a:t>endereço</a:t>
            </a:r>
            <a:r>
              <a:rPr lang="pt-BR" sz="3600" dirty="0"/>
              <a:t> </a:t>
            </a:r>
            <a:r>
              <a:rPr lang="pt-BR" sz="3600" b="1" dirty="0">
                <a:solidFill>
                  <a:schemeClr val="accent2">
                    <a:lumMod val="50000"/>
                  </a:schemeClr>
                </a:solidFill>
              </a:rPr>
              <a:t>00 S.O.</a:t>
            </a:r>
            <a:r>
              <a:rPr lang="pt-BR" sz="3600" dirty="0"/>
              <a:t> ser colocado na </a:t>
            </a:r>
            <a:r>
              <a:rPr lang="pt-BR" sz="3600" b="1" dirty="0"/>
              <a:t>pilha de controle de execução</a:t>
            </a:r>
            <a:r>
              <a:rPr lang="pt-BR" sz="3600" dirty="0"/>
              <a:t> no momento em que o </a:t>
            </a:r>
            <a:r>
              <a:rPr lang="pt-BR" sz="3600" b="1" dirty="0"/>
              <a:t>programa</a:t>
            </a:r>
            <a:r>
              <a:rPr lang="pt-BR" sz="3600" dirty="0"/>
              <a:t> é chamado para ser executado.</a:t>
            </a:r>
          </a:p>
          <a:p>
            <a:pPr algn="just">
              <a:defRPr/>
            </a:pPr>
            <a:r>
              <a:rPr lang="pt-BR" sz="3600" dirty="0"/>
              <a:t>Durante a execução do </a:t>
            </a:r>
            <a:r>
              <a:rPr lang="pt-BR" sz="3600" b="1" dirty="0"/>
              <a:t>trecho principal </a:t>
            </a:r>
            <a:r>
              <a:rPr lang="pt-BR" sz="3600" dirty="0"/>
              <a:t>do </a:t>
            </a:r>
            <a:r>
              <a:rPr lang="pt-BR" sz="3600" b="1" dirty="0"/>
              <a:t>programa</a:t>
            </a:r>
            <a:r>
              <a:rPr lang="pt-BR" sz="3600" dirty="0"/>
              <a:t> é realizada a </a:t>
            </a:r>
            <a:r>
              <a:rPr lang="pt-BR" sz="3600" b="1" dirty="0"/>
              <a:t>chamada da sub-rotina A</a:t>
            </a:r>
            <a:r>
              <a:rPr lang="pt-BR" sz="3600" dirty="0"/>
              <a:t> (</a:t>
            </a:r>
            <a:r>
              <a:rPr lang="pt-BR" sz="3600" b="1" dirty="0" err="1"/>
              <a:t>Call</a:t>
            </a:r>
            <a:r>
              <a:rPr lang="pt-BR" sz="3600" b="1" dirty="0"/>
              <a:t> A</a:t>
            </a:r>
            <a:r>
              <a:rPr lang="pt-BR" sz="3600" dirty="0"/>
              <a:t>) em </a:t>
            </a:r>
            <a:r>
              <a:rPr lang="pt-BR" sz="3600" b="1" dirty="0">
                <a:solidFill>
                  <a:schemeClr val="accent2">
                    <a:lumMod val="50000"/>
                  </a:schemeClr>
                </a:solidFill>
              </a:rPr>
              <a:t>20 </a:t>
            </a:r>
            <a:r>
              <a:rPr lang="pt-BR" sz="3600" b="1" dirty="0" err="1">
                <a:solidFill>
                  <a:schemeClr val="accent2">
                    <a:lumMod val="50000"/>
                  </a:schemeClr>
                </a:solidFill>
              </a:rPr>
              <a:t>Call</a:t>
            </a:r>
            <a:r>
              <a:rPr lang="pt-BR" sz="3600" b="1" dirty="0">
                <a:solidFill>
                  <a:schemeClr val="accent2">
                    <a:lumMod val="50000"/>
                  </a:schemeClr>
                </a:solidFill>
              </a:rPr>
              <a:t> A</a:t>
            </a:r>
            <a:r>
              <a:rPr lang="pt-BR" sz="3600" dirty="0" smtClean="0"/>
              <a:t>.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9764289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Aplicações de Pilhas</a:t>
            </a:r>
            <a:endParaRPr lang="pt-BR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91680" y="1700808"/>
            <a:ext cx="5544616" cy="3600400"/>
          </a:xfrm>
          <a:noFill/>
        </p:spPr>
      </p:pic>
    </p:spTree>
    <p:extLst>
      <p:ext uri="{BB962C8B-B14F-4D97-AF65-F5344CB8AC3E}">
        <p14:creationId xmlns:p14="http://schemas.microsoft.com/office/powerpoint/2010/main" val="420195961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Aplicações de Pilhas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defRPr/>
            </a:pPr>
            <a:r>
              <a:rPr lang="pt-BR" sz="3600" dirty="0"/>
              <a:t>Sempre na </a:t>
            </a:r>
            <a:r>
              <a:rPr lang="pt-BR" sz="3600" b="1" dirty="0"/>
              <a:t>chamada</a:t>
            </a:r>
            <a:r>
              <a:rPr lang="pt-BR" sz="3600" dirty="0"/>
              <a:t> de uma </a:t>
            </a:r>
            <a:r>
              <a:rPr lang="pt-BR" sz="3600" b="1" dirty="0"/>
              <a:t>sub-rotina</a:t>
            </a:r>
            <a:r>
              <a:rPr lang="pt-BR" sz="3600" dirty="0"/>
              <a:t>, é o </a:t>
            </a:r>
            <a:r>
              <a:rPr lang="pt-BR" sz="3600" b="1" dirty="0"/>
              <a:t>endereço</a:t>
            </a:r>
            <a:r>
              <a:rPr lang="pt-BR" sz="3600" dirty="0"/>
              <a:t> </a:t>
            </a:r>
            <a:r>
              <a:rPr lang="pt-BR" sz="3600" b="1" dirty="0"/>
              <a:t>seguinte</a:t>
            </a:r>
            <a:r>
              <a:rPr lang="pt-BR" sz="3600" dirty="0"/>
              <a:t> da sub-rotina que deve ser </a:t>
            </a:r>
            <a:r>
              <a:rPr lang="pt-BR" sz="3600" b="1" dirty="0"/>
              <a:t>empilhado</a:t>
            </a:r>
            <a:r>
              <a:rPr lang="pt-BR" sz="3600" dirty="0"/>
              <a:t>, e não o endereço da sub-rotina que foi chamada.</a:t>
            </a:r>
          </a:p>
          <a:p>
            <a:pPr algn="just">
              <a:defRPr/>
            </a:pPr>
            <a:r>
              <a:rPr lang="pt-BR" sz="3600" dirty="0"/>
              <a:t>Por essa razão, quando </a:t>
            </a:r>
            <a:r>
              <a:rPr lang="pt-BR" sz="3600" b="1" dirty="0">
                <a:solidFill>
                  <a:schemeClr val="accent2">
                    <a:lumMod val="50000"/>
                  </a:schemeClr>
                </a:solidFill>
              </a:rPr>
              <a:t>70 </a:t>
            </a:r>
            <a:r>
              <a:rPr lang="pt-BR" sz="3600" b="1" dirty="0" err="1">
                <a:solidFill>
                  <a:schemeClr val="accent2">
                    <a:lumMod val="50000"/>
                  </a:schemeClr>
                </a:solidFill>
              </a:rPr>
              <a:t>Call</a:t>
            </a:r>
            <a:r>
              <a:rPr lang="pt-BR" sz="3600" b="1" dirty="0">
                <a:solidFill>
                  <a:schemeClr val="accent2">
                    <a:lumMod val="50000"/>
                  </a:schemeClr>
                </a:solidFill>
              </a:rPr>
              <a:t> B</a:t>
            </a:r>
            <a:r>
              <a:rPr lang="pt-BR" sz="3600" dirty="0"/>
              <a:t> é executado na </a:t>
            </a:r>
            <a:r>
              <a:rPr lang="pt-BR" sz="3600" b="1" dirty="0"/>
              <a:t>Rotina A</a:t>
            </a:r>
            <a:r>
              <a:rPr lang="pt-BR" sz="3600" dirty="0"/>
              <a:t> o endereço </a:t>
            </a:r>
            <a:r>
              <a:rPr lang="pt-BR" sz="3600" b="1" dirty="0">
                <a:solidFill>
                  <a:schemeClr val="accent2">
                    <a:lumMod val="50000"/>
                  </a:schemeClr>
                </a:solidFill>
              </a:rPr>
              <a:t>80 </a:t>
            </a:r>
            <a:r>
              <a:rPr lang="pt-BR" sz="3600" b="1" dirty="0" err="1">
                <a:solidFill>
                  <a:schemeClr val="accent2">
                    <a:lumMod val="50000"/>
                  </a:schemeClr>
                </a:solidFill>
              </a:rPr>
              <a:t>Call</a:t>
            </a:r>
            <a:r>
              <a:rPr lang="pt-BR" sz="3600" b="1" dirty="0">
                <a:solidFill>
                  <a:schemeClr val="accent2">
                    <a:lumMod val="50000"/>
                  </a:schemeClr>
                </a:solidFill>
              </a:rPr>
              <a:t> C</a:t>
            </a:r>
            <a:r>
              <a:rPr lang="pt-BR" sz="3600" dirty="0"/>
              <a:t> é </a:t>
            </a:r>
            <a:r>
              <a:rPr lang="pt-BR" sz="3600" b="1" dirty="0"/>
              <a:t>empilhado</a:t>
            </a:r>
            <a:r>
              <a:rPr lang="pt-BR" sz="3600" dirty="0" smtClean="0"/>
              <a:t>.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97465501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Aplicações de Pilhas</a:t>
            </a:r>
            <a:endParaRPr lang="pt-BR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91680" y="1340768"/>
            <a:ext cx="5472608" cy="4608512"/>
          </a:xfrm>
          <a:noFill/>
        </p:spPr>
      </p:pic>
    </p:spTree>
    <p:extLst>
      <p:ext uri="{BB962C8B-B14F-4D97-AF65-F5344CB8AC3E}">
        <p14:creationId xmlns:p14="http://schemas.microsoft.com/office/powerpoint/2010/main" val="408082363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Pilha implementada com </a:t>
            </a:r>
            <a:b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Alocação Dinâmica de Memória</a:t>
            </a:r>
            <a:endParaRPr lang="pt-B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0" y="1412776"/>
            <a:ext cx="6591300" cy="5256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048374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Pilha implementada com </a:t>
            </a:r>
            <a:b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Alocação Dinâmica de Memória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188641"/>
            <a:ext cx="8286750" cy="6480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057255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Pilha implementada com </a:t>
            </a:r>
            <a:b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Alocação Dinâmica de Memória</a:t>
            </a:r>
            <a:endParaRPr lang="pt-B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13" y="188641"/>
            <a:ext cx="6962775" cy="6480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974298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Pilha implementada com </a:t>
            </a:r>
            <a:b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Alocação Dinâmica de Memória</a:t>
            </a:r>
            <a:endParaRPr lang="pt-B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60649"/>
            <a:ext cx="7162800" cy="640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213185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Pilha implementada com </a:t>
            </a:r>
            <a:b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Alocação Dinâmica de Memória</a:t>
            </a:r>
            <a:endParaRPr lang="pt-B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72816"/>
            <a:ext cx="6624736" cy="3888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368179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2761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Alocação de Memória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Exemplo: </a:t>
            </a:r>
          </a:p>
          <a:p>
            <a:pPr marL="457200" lvl="1" indent="0">
              <a:buNone/>
            </a:pPr>
            <a:r>
              <a:rPr lang="pt-BR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pt-BR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*vetor; </a:t>
            </a:r>
          </a:p>
          <a:p>
            <a:pPr marL="457200" lvl="1" indent="0">
              <a:buNone/>
            </a:pPr>
            <a:r>
              <a:rPr lang="pt-BR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vetor = </a:t>
            </a:r>
            <a:r>
              <a:rPr lang="pt-BR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malloc</a:t>
            </a:r>
            <a:r>
              <a:rPr lang="pt-BR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(100); </a:t>
            </a:r>
          </a:p>
          <a:p>
            <a:pPr marL="57150" indent="0" algn="just">
              <a:buNone/>
            </a:pPr>
            <a:r>
              <a:rPr lang="pt-BR" dirty="0" smtClean="0"/>
              <a:t>No exemplo acima foram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alocados</a:t>
            </a:r>
            <a:r>
              <a:rPr lang="pt-BR" dirty="0" smtClean="0"/>
              <a:t>,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dinamicamente</a:t>
            </a:r>
            <a:r>
              <a:rPr lang="pt-BR" dirty="0" smtClean="0"/>
              <a:t>, </a:t>
            </a:r>
            <a:r>
              <a:rPr lang="pt-BR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cem bytes </a:t>
            </a:r>
            <a:r>
              <a:rPr lang="pt-BR" dirty="0" smtClean="0"/>
              <a:t>da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memória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Heap</a:t>
            </a:r>
            <a:r>
              <a:rPr lang="pt-BR" dirty="0" smtClean="0"/>
              <a:t>. </a:t>
            </a:r>
          </a:p>
          <a:p>
            <a:pPr marL="57150" indent="0" algn="just">
              <a:buNone/>
            </a:pPr>
            <a:r>
              <a:rPr lang="pt-BR" dirty="0" smtClean="0"/>
              <a:t>Quando os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programas</a:t>
            </a:r>
            <a:r>
              <a:rPr lang="pt-BR" dirty="0" smtClean="0"/>
              <a:t> </a:t>
            </a:r>
            <a:r>
              <a:rPr lang="pt-BR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alocam memória dinamicamente</a:t>
            </a:r>
            <a:r>
              <a:rPr lang="pt-BR" dirty="0" smtClean="0"/>
              <a:t>, eles recebem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memória</a:t>
            </a:r>
            <a:r>
              <a:rPr lang="pt-BR" dirty="0" smtClean="0"/>
              <a:t> a partir de um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reservatório de memória livre </a:t>
            </a:r>
            <a:r>
              <a:rPr lang="pt-BR" dirty="0" smtClean="0"/>
              <a:t>(não utilizado) chamado </a:t>
            </a:r>
            <a:r>
              <a:rPr lang="pt-BR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Heap</a:t>
            </a:r>
            <a:r>
              <a:rPr lang="pt-BR" dirty="0" smtClean="0"/>
              <a:t>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7213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Alocação de Memória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função</a:t>
            </a:r>
            <a:r>
              <a:rPr lang="pt-BR" dirty="0" smtClean="0"/>
              <a:t> </a:t>
            </a:r>
            <a:r>
              <a:rPr lang="pt-BR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malloc</a:t>
            </a:r>
            <a:r>
              <a:rPr lang="pt-BR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pt-BR" dirty="0" smtClean="0"/>
              <a:t>devolve um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ponteiro</a:t>
            </a:r>
            <a:r>
              <a:rPr lang="pt-BR" dirty="0" smtClean="0"/>
              <a:t> do tipo </a:t>
            </a:r>
            <a:r>
              <a:rPr lang="pt-BR" dirty="0" err="1" smtClean="0"/>
              <a:t>void</a:t>
            </a:r>
            <a:r>
              <a:rPr lang="pt-BR" dirty="0" smtClean="0"/>
              <a:t>, desta forma pode-se atribuí-lo a qualquer tipo de ponteiro. </a:t>
            </a:r>
          </a:p>
          <a:p>
            <a:pPr algn="just"/>
            <a:r>
              <a:rPr lang="pt-BR" dirty="0" smtClean="0"/>
              <a:t>Portanto, precisamos fazer uma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conversão</a:t>
            </a:r>
            <a:r>
              <a:rPr lang="pt-BR" dirty="0" smtClean="0"/>
              <a:t>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cast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pt-BR" dirty="0" smtClean="0"/>
              <a:t>para 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 desejado </a:t>
            </a:r>
            <a:r>
              <a:rPr lang="pt-BR" dirty="0" smtClean="0"/>
              <a:t>e também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alocar</a:t>
            </a:r>
            <a:r>
              <a:rPr lang="pt-BR" dirty="0" smtClean="0"/>
              <a:t> um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espaço compatível </a:t>
            </a:r>
            <a:r>
              <a:rPr lang="pt-BR" dirty="0" smtClean="0"/>
              <a:t>com 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 de destino</a:t>
            </a:r>
            <a:r>
              <a:rPr lang="pt-BR" dirty="0" smtClean="0"/>
              <a:t>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86370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1721</Words>
  <Application>Microsoft Office PowerPoint</Application>
  <PresentationFormat>Apresentação na tela (4:3)</PresentationFormat>
  <Paragraphs>212</Paragraphs>
  <Slides>79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79</vt:i4>
      </vt:variant>
    </vt:vector>
  </HeadingPairs>
  <TitlesOfParts>
    <vt:vector size="80" baseType="lpstr">
      <vt:lpstr>Tema do Office</vt:lpstr>
      <vt:lpstr>Estrutura de Dados</vt:lpstr>
      <vt:lpstr>Alocação de Memória</vt:lpstr>
      <vt:lpstr>Alocação de Memória</vt:lpstr>
      <vt:lpstr>Alocação de Memória</vt:lpstr>
      <vt:lpstr>Alocação de Memória</vt:lpstr>
      <vt:lpstr>Alocação de Memória</vt:lpstr>
      <vt:lpstr>Alocação de Memória</vt:lpstr>
      <vt:lpstr>Alocação de Memória</vt:lpstr>
      <vt:lpstr>Alocação de Memória</vt:lpstr>
      <vt:lpstr>Alocação Dinâmica de Memória</vt:lpstr>
      <vt:lpstr>Alocação Dinâmica de Memória</vt:lpstr>
      <vt:lpstr>Alocação Dinâmica de Memória</vt:lpstr>
      <vt:lpstr>Alocação Dinâmica de Memória</vt:lpstr>
      <vt:lpstr>Alocação Dinâmica de Memória</vt:lpstr>
      <vt:lpstr>Alocação Dinâmica de Memória</vt:lpstr>
      <vt:lpstr>Alocação Dinâmica de Memória</vt:lpstr>
      <vt:lpstr>Alocação Dinâmica de Memória</vt:lpstr>
      <vt:lpstr>Alocação Dinâmica de Memória</vt:lpstr>
      <vt:lpstr>Alocação Dinâmica de Memória</vt:lpstr>
      <vt:lpstr>Alocação Dinâmica de Memória</vt:lpstr>
      <vt:lpstr>Alocação Dinâmica de Memória</vt:lpstr>
      <vt:lpstr>Alocação Dinâmica de Memória</vt:lpstr>
      <vt:lpstr>Alocação Dinâmica de Memória</vt:lpstr>
      <vt:lpstr>Alocação Dinâmica de Memória</vt:lpstr>
      <vt:lpstr>Alocação Dinâmica de Memória</vt:lpstr>
      <vt:lpstr>Funções: Passagem de parâmetros por valor/referência em C/C++</vt:lpstr>
      <vt:lpstr>Funções: Passagem de parâmetros por valor/referência em C/C++</vt:lpstr>
      <vt:lpstr>Apresentação do PowerPoint</vt:lpstr>
      <vt:lpstr>Pilhas</vt:lpstr>
      <vt:lpstr>Pilhas</vt:lpstr>
      <vt:lpstr>Pilhas</vt:lpstr>
      <vt:lpstr>Pilhas</vt:lpstr>
      <vt:lpstr>Pilhas</vt:lpstr>
      <vt:lpstr>Pilhas</vt:lpstr>
      <vt:lpstr>Aplicações de Pilhas</vt:lpstr>
      <vt:lpstr>Aplicações de Pilhas</vt:lpstr>
      <vt:lpstr>Aplicações de Pilhas</vt:lpstr>
      <vt:lpstr>Apresentação do PowerPoint</vt:lpstr>
      <vt:lpstr>Apresentação do PowerPoint</vt:lpstr>
      <vt:lpstr>Aplicações de Pilhas</vt:lpstr>
      <vt:lpstr>Aplicações de Pilhas</vt:lpstr>
      <vt:lpstr>Aplicações de Pilhas</vt:lpstr>
      <vt:lpstr>Aplicações de Pilhas</vt:lpstr>
      <vt:lpstr>Aplicações de Pilhas</vt:lpstr>
      <vt:lpstr>Aplicações de Pilhas</vt:lpstr>
      <vt:lpstr>Aplicações de Pilhas</vt:lpstr>
      <vt:lpstr>Aplicações de Pilhas</vt:lpstr>
      <vt:lpstr>Aplicações de Pilhas</vt:lpstr>
      <vt:lpstr>Aplicações de Pilhas</vt:lpstr>
      <vt:lpstr>Aplicações de Pilhas</vt:lpstr>
      <vt:lpstr>Aplicações de Pilhas</vt:lpstr>
      <vt:lpstr>Aplicações de Pilhas</vt:lpstr>
      <vt:lpstr>Aplicações de Pilhas</vt:lpstr>
      <vt:lpstr>Aplicações de Pilhas</vt:lpstr>
      <vt:lpstr>Aplicações de Pilhas</vt:lpstr>
      <vt:lpstr>Aplicações de Pilhas</vt:lpstr>
      <vt:lpstr>Aplicações Clássicas de Pilhas</vt:lpstr>
      <vt:lpstr>Aplicações de Pilhas</vt:lpstr>
      <vt:lpstr>Aplicações de Pilhas</vt:lpstr>
      <vt:lpstr>Aplicações de Pilhas</vt:lpstr>
      <vt:lpstr>Aplicações de Pilhas</vt:lpstr>
      <vt:lpstr>Aplicações de Pilhas</vt:lpstr>
      <vt:lpstr>Aplicações de Pilhas</vt:lpstr>
      <vt:lpstr>Aplicações de Pilhas</vt:lpstr>
      <vt:lpstr>Aplicações de Pilhas</vt:lpstr>
      <vt:lpstr>Aplicações de Pilhas</vt:lpstr>
      <vt:lpstr>Apresentação do PowerPoint</vt:lpstr>
      <vt:lpstr>Aplicações de Pilhas</vt:lpstr>
      <vt:lpstr>Aplicações de Pilhas</vt:lpstr>
      <vt:lpstr>Aplicações de Pilhas</vt:lpstr>
      <vt:lpstr>Aplicações de Pilhas</vt:lpstr>
      <vt:lpstr>Aplicações de Pilhas</vt:lpstr>
      <vt:lpstr>Aplicações de Pilhas</vt:lpstr>
      <vt:lpstr>Pilha implementada com  Alocação Dinâmica de Memória</vt:lpstr>
      <vt:lpstr>Pilha implementada com  Alocação Dinâmica de Memória</vt:lpstr>
      <vt:lpstr>Pilha implementada com  Alocação Dinâmica de Memória</vt:lpstr>
      <vt:lpstr>Pilha implementada com  Alocação Dinâmica de Memória</vt:lpstr>
      <vt:lpstr>Pilha implementada com  Alocação Dinâmica de Memória</vt:lpstr>
      <vt:lpstr>Apresentação do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</dc:title>
  <dc:creator>Vanderson José Silva</dc:creator>
  <cp:lastModifiedBy>Vanderson José Silva</cp:lastModifiedBy>
  <cp:revision>155</cp:revision>
  <dcterms:created xsi:type="dcterms:W3CDTF">2020-03-10T12:03:26Z</dcterms:created>
  <dcterms:modified xsi:type="dcterms:W3CDTF">2020-03-13T15:09:50Z</dcterms:modified>
</cp:coreProperties>
</file>