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11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0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7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7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8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71FD-CEFA-43DA-8461-EB4DD200410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5535-445A-478B-B281-7BAD0C79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1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04 – Lista (simplesmente)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8" y="1344857"/>
            <a:ext cx="5517843" cy="52350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69" y="1241000"/>
            <a:ext cx="6278253" cy="38481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55151" y="4957125"/>
            <a:ext cx="5945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segunda vez que o procedimento insere( ) é executado, a LISTA não está VAZIA: há o NÓ (</a:t>
            </a:r>
            <a:r>
              <a:rPr lang="pt-BR" dirty="0" err="1" smtClean="0"/>
              <a:t>TNo</a:t>
            </a:r>
            <a:r>
              <a:rPr lang="pt-BR" dirty="0" smtClean="0"/>
              <a:t>) de valor 92.</a:t>
            </a:r>
          </a:p>
          <a:p>
            <a:endParaRPr lang="pt-BR" dirty="0"/>
          </a:p>
          <a:p>
            <a:r>
              <a:rPr lang="pt-BR" dirty="0" smtClean="0"/>
              <a:t>O ponteiro atual aponta para o mesmo endereço que início apontado por L.</a:t>
            </a:r>
          </a:p>
          <a:p>
            <a:r>
              <a:rPr lang="pt-BR" dirty="0" smtClean="0"/>
              <a:t>O ponteiro prévio não aponta para ninguém (NULO).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44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4" y="1344858"/>
            <a:ext cx="5829215" cy="52161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0803"/>
            <a:ext cx="5885468" cy="31615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2837" y="4402318"/>
            <a:ext cx="5872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ponteiro atual não é </a:t>
            </a:r>
            <a:r>
              <a:rPr lang="pt-BR" sz="2400" dirty="0" err="1" smtClean="0"/>
              <a:t>NULL</a:t>
            </a:r>
            <a:r>
              <a:rPr lang="pt-BR" sz="2400" dirty="0" smtClean="0"/>
              <a:t>: ele aponta para “92”.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valor apontado por atual (= 92) NÃO é maior que o valor apontado por novo (= 96).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704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4" y="128799"/>
            <a:ext cx="6439085" cy="46882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2" y="128798"/>
            <a:ext cx="5241303" cy="40189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2544" y="4958499"/>
            <a:ext cx="11906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Ponteiro prévio aponta para o mesmo NÓ que atual aponta (Linha 110): passa a apontar para “92”.</a:t>
            </a:r>
          </a:p>
          <a:p>
            <a:endParaRPr lang="pt-BR" dirty="0"/>
          </a:p>
          <a:p>
            <a:r>
              <a:rPr lang="pt-BR" dirty="0" smtClean="0"/>
              <a:t>Ponteiro atual passa a apontar para o mesmo endereço que aponta o </a:t>
            </a:r>
            <a:r>
              <a:rPr lang="pt-BR" dirty="0" err="1" smtClean="0"/>
              <a:t>prox</a:t>
            </a:r>
            <a:r>
              <a:rPr lang="pt-BR" dirty="0" smtClean="0"/>
              <a:t> apontado por atual: </a:t>
            </a:r>
            <a:r>
              <a:rPr lang="pt-BR" dirty="0" err="1" smtClean="0"/>
              <a:t>NULL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Com isso (atual == </a:t>
            </a:r>
            <a:r>
              <a:rPr lang="pt-BR" dirty="0" err="1" smtClean="0"/>
              <a:t>NULL</a:t>
            </a:r>
            <a:r>
              <a:rPr lang="pt-BR" dirty="0" smtClean="0"/>
              <a:t>) o laço de repetição (</a:t>
            </a:r>
            <a:r>
              <a:rPr lang="pt-BR" dirty="0" err="1" smtClean="0"/>
              <a:t>while</a:t>
            </a:r>
            <a:r>
              <a:rPr lang="pt-BR" dirty="0" smtClean="0"/>
              <a:t>) é interrompido.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97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0" y="81667"/>
            <a:ext cx="6976413" cy="43513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690" y="4685122"/>
            <a:ext cx="1173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115: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 smtClean="0"/>
              <a:t> continua com valor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pt-BR" dirty="0" smtClean="0"/>
              <a:t>. Portanto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!inserido </a:t>
            </a:r>
            <a:r>
              <a:rPr lang="pt-BR" dirty="0" smtClean="0"/>
              <a:t>é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programa executa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linhas 117 e 118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fim </a:t>
            </a:r>
            <a:r>
              <a:rPr lang="pt-BR" dirty="0" smtClean="0"/>
              <a:t>(que 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 por L</a:t>
            </a:r>
            <a:r>
              <a:rPr lang="pt-BR" dirty="0" smtClean="0"/>
              <a:t>) passa a apontar para o mesmo endereço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ponteiro novo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próprio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apontado por L </a:t>
            </a:r>
            <a:r>
              <a:rPr lang="pt-BR" dirty="0" smtClean="0"/>
              <a:t>passa a apontar para o mesmo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</a:t>
            </a:r>
            <a:r>
              <a:rPr lang="pt-BR" dirty="0" smtClean="0"/>
              <a:t> que aponta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70" y="1071415"/>
            <a:ext cx="4979169" cy="3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5" y="100520"/>
            <a:ext cx="5610935" cy="50088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62340" y="207390"/>
            <a:ext cx="6266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uma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terceira execução </a:t>
            </a:r>
            <a:r>
              <a:rPr lang="pt-BR" sz="2800" dirty="0" smtClean="0"/>
              <a:t>do procedimento </a:t>
            </a:r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insere( ) </a:t>
            </a:r>
            <a:r>
              <a:rPr lang="pt-BR" sz="2800" dirty="0" smtClean="0"/>
              <a:t>o usuário deseja inserir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95 </a:t>
            </a:r>
            <a:r>
              <a:rPr lang="pt-BR" sz="2800" dirty="0" smtClean="0"/>
              <a:t>na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 smtClean="0"/>
              <a:t>Ele deverá ser inserido no meio da LISTA, entre o “92” e o “96”.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80" y="2991916"/>
            <a:ext cx="589175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0" y="98744"/>
            <a:ext cx="8810625" cy="2714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" y="2960017"/>
            <a:ext cx="5478348" cy="36670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66478" y="3054285"/>
            <a:ext cx="64432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93:</a:t>
            </a:r>
            <a:r>
              <a:rPr lang="pt-BR" sz="2000" dirty="0" smtClean="0"/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000" dirty="0" smtClean="0"/>
              <a:t> aponta para o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valor 92 </a:t>
            </a:r>
            <a:r>
              <a:rPr lang="pt-BR" sz="2000" dirty="0" smtClean="0"/>
              <a:t>(primeiro da LISTA).</a:t>
            </a: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94: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sz="2000" dirty="0" smtClean="0"/>
              <a:t> aponta para 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lugar nenhum </a:t>
            </a:r>
            <a:r>
              <a:rPr lang="pt-BR" sz="2000" dirty="0" smtClean="0"/>
              <a:t>(recebe </a:t>
            </a:r>
            <a:r>
              <a:rPr lang="pt-B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000" dirty="0" smtClean="0"/>
              <a:t>).</a:t>
            </a: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96: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000" dirty="0" smtClean="0"/>
              <a:t> é diferente de </a:t>
            </a:r>
            <a:r>
              <a:rPr lang="pt-B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000" dirty="0"/>
              <a:t> </a:t>
            </a:r>
            <a:r>
              <a:rPr lang="pt-BR" sz="2000" dirty="0" smtClean="0"/>
              <a:t>(“entrada” no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2000" dirty="0" smtClean="0"/>
              <a:t> liberada).</a:t>
            </a: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97:</a:t>
            </a:r>
            <a:r>
              <a:rPr lang="pt-BR" sz="2000" dirty="0" smtClean="0"/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atual </a:t>
            </a:r>
            <a:r>
              <a:rPr lang="pt-BR" sz="2000" dirty="0" smtClean="0"/>
              <a:t>(=92) não é maior que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novo </a:t>
            </a:r>
            <a:r>
              <a:rPr lang="pt-BR" sz="2000" dirty="0" smtClean="0"/>
              <a:t>(=95) [“entrada” no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sz="2000" dirty="0" smtClean="0"/>
              <a:t> é vetada).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03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9" y="144553"/>
            <a:ext cx="9525000" cy="2057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9" y="2201953"/>
            <a:ext cx="4394511" cy="44439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864231" y="2413262"/>
            <a:ext cx="7164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109</a:t>
            </a:r>
            <a:r>
              <a:rPr lang="pt-BR" sz="2400" dirty="0" smtClean="0"/>
              <a:t>: fechamento de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110: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sz="2400" dirty="0" smtClean="0"/>
              <a:t> aponta para o mesmo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400" dirty="0" smtClean="0"/>
              <a:t> que aponta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400" dirty="0" smtClean="0"/>
              <a:t> (o 92).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111: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400" dirty="0" smtClean="0"/>
              <a:t> passa a apontar para 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400" dirty="0" smtClean="0"/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após o 92 </a:t>
            </a:r>
            <a:r>
              <a:rPr lang="pt-BR" sz="2400" dirty="0" smtClean="0"/>
              <a:t>(o de valor 96).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113: </a:t>
            </a:r>
            <a:r>
              <a:rPr lang="pt-BR" sz="2400" dirty="0" smtClean="0"/>
              <a:t>final do laço de repetição (retorno para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linha 96: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51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0" y="81667"/>
            <a:ext cx="7010617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340" y="4581427"/>
            <a:ext cx="725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96: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aponta para “96” (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NULO</a:t>
            </a:r>
            <a:r>
              <a:rPr lang="pt-BR" dirty="0" smtClean="0"/>
              <a:t>): execução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 continua.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97: </a:t>
            </a:r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atual</a:t>
            </a:r>
            <a:r>
              <a:rPr lang="pt-BR" dirty="0" smtClean="0"/>
              <a:t> (= 96) é maior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novo</a:t>
            </a:r>
            <a:r>
              <a:rPr lang="pt-BR" dirty="0" smtClean="0"/>
              <a:t> (= 95). Liberada a “entrada”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98: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 smtClean="0"/>
              <a:t> recebe valor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54" y="81667"/>
            <a:ext cx="4394511" cy="44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6" y="89367"/>
            <a:ext cx="9848850" cy="3619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" y="3817855"/>
            <a:ext cx="4908713" cy="28751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26144" y="3563332"/>
            <a:ext cx="6702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99: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novo </a:t>
            </a:r>
            <a:r>
              <a:rPr lang="pt-BR" dirty="0" smtClean="0"/>
              <a:t>passa a apontar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apontado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(de valor 96).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101: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dirty="0" smtClean="0"/>
              <a:t> não é nulo (aponta para 92). A cláusula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pt-BR" dirty="0" smtClean="0"/>
              <a:t> é executada.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106: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prévio </a:t>
            </a:r>
            <a:r>
              <a:rPr lang="pt-BR" dirty="0" smtClean="0"/>
              <a:t>aponta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dirty="0" smtClean="0"/>
              <a:t> (de valor 95).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108: </a:t>
            </a:r>
            <a:r>
              <a:rPr lang="pt-BR" dirty="0" smtClean="0"/>
              <a:t>o comando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pt-BR" dirty="0" smtClean="0"/>
              <a:t> interrompe o laço de repetição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6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63" y="289056"/>
            <a:ext cx="7603470" cy="38304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9365" y="4298623"/>
            <a:ext cx="11444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nossa LISTA é composta por 3 Nós.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 é o primeiro,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 e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 é o último.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27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0244" y="1690688"/>
            <a:ext cx="1067151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Linked</a:t>
            </a:r>
            <a:r>
              <a:rPr kumimoji="0" lang="pt-BR" sz="15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 </a:t>
            </a:r>
            <a:r>
              <a:rPr kumimoji="0" lang="pt-BR" sz="15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list</a:t>
            </a:r>
            <a:r>
              <a:rPr kumimoji="0" lang="pt-BR" sz="15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ou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lista encadeada </a:t>
            </a:r>
            <a:r>
              <a:rPr lang="pt-BR" sz="1500" dirty="0">
                <a:latin typeface="medium-content-serif-font"/>
              </a:rPr>
              <a:t>é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um tipo de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estrutura de dados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que contém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um grupo de nos interligados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através de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ponteiros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 onde o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ponteiro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dentro da estrutura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aponta para o próximo nó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até que o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ponteiro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seja </a:t>
            </a:r>
            <a:r>
              <a:rPr kumimoji="0" lang="pt-BR" sz="11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NULL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indicando assim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 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fim da lista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53" y="2475518"/>
            <a:ext cx="5600700" cy="17811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0244" y="4148869"/>
            <a:ext cx="11211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 simples</a:t>
            </a:r>
            <a:r>
              <a:rPr lang="pt-BR" dirty="0" smtClean="0"/>
              <a:t>, onde cada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</a:t>
            </a:r>
            <a:r>
              <a:rPr lang="pt-BR" dirty="0" smtClean="0"/>
              <a:t> é formado apenas por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inteiro</a:t>
            </a:r>
            <a:r>
              <a:rPr lang="pt-BR" dirty="0" smtClean="0"/>
              <a:t> e outro para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dirty="0" smtClean="0"/>
              <a:t> que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 para o nó seguinte </a:t>
            </a:r>
            <a:r>
              <a:rPr lang="pt-BR" dirty="0" smtClean="0"/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</a:t>
            </a:r>
            <a:r>
              <a:rPr lang="pt-BR" dirty="0" smtClean="0"/>
              <a:t>, também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dirty="0" smtClean="0"/>
              <a:t>, aponta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primeiro nó </a:t>
            </a:r>
            <a:r>
              <a:rPr lang="pt-BR" dirty="0" smtClean="0"/>
              <a:t>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</a:t>
            </a:r>
            <a:r>
              <a:rPr lang="pt-BR" dirty="0" smtClean="0"/>
              <a:t>.</a:t>
            </a:r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*node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numero;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 *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pLink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85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8" y="77191"/>
            <a:ext cx="6724650" cy="4152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5989" y="4374037"/>
            <a:ext cx="672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115: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 smtClean="0"/>
              <a:t> tem conteúdo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. Portanto,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!inserido </a:t>
            </a:r>
            <a:r>
              <a:rPr lang="pt-BR" dirty="0" smtClean="0"/>
              <a:t>resulta 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dirty="0" smtClean="0"/>
              <a:t>. Assim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 não é executado.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123: </a:t>
            </a:r>
            <a:r>
              <a:rPr lang="pt-BR" dirty="0" smtClean="0"/>
              <a:t>o campo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apontado por L</a:t>
            </a:r>
            <a:r>
              <a:rPr lang="pt-BR" dirty="0" smtClean="0"/>
              <a:t> é incrementado em uma unidade.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95" y="77191"/>
            <a:ext cx="4892511" cy="59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1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4" y="73508"/>
            <a:ext cx="5898430" cy="3952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1402" y="4185501"/>
            <a:ext cx="6711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procedimento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insere( ) </a:t>
            </a:r>
            <a:r>
              <a:rPr lang="pt-BR" dirty="0" smtClean="0"/>
              <a:t>é executado por uma quarta vez: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96: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Não é NULO. Laço de repetição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 é aberto.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97: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atual </a:t>
            </a:r>
            <a:r>
              <a:rPr lang="pt-BR" dirty="0" smtClean="0"/>
              <a:t>(=92) é maior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novo</a:t>
            </a:r>
            <a:r>
              <a:rPr lang="pt-BR" dirty="0" smtClean="0"/>
              <a:t> (= 86). Condicional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 é aberto.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98: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 smtClean="0"/>
              <a:t> recebe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10" y="73508"/>
            <a:ext cx="5365177" cy="41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3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9" y="81413"/>
            <a:ext cx="7269392" cy="3333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55" y="81413"/>
            <a:ext cx="4506013" cy="385899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6244" y="3996966"/>
            <a:ext cx="1175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99: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novo </a:t>
            </a:r>
            <a:r>
              <a:rPr lang="pt-BR" dirty="0" smtClean="0"/>
              <a:t>passa a apontar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apontado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(valor 92).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101: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dirty="0" smtClean="0"/>
              <a:t> é NULO (não aponta para ninguém). Comando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 é aberto.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103: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 por L </a:t>
            </a:r>
            <a:r>
              <a:rPr lang="pt-BR" dirty="0" smtClean="0"/>
              <a:t>passa a apontar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apontado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108: </a:t>
            </a:r>
            <a:r>
              <a:rPr lang="pt-BR" dirty="0" smtClean="0"/>
              <a:t>comando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pt-BR" dirty="0" smtClean="0"/>
              <a:t> interrompe o laço de repetição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34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90" y="241921"/>
            <a:ext cx="6657027" cy="36419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1085" y="4072379"/>
            <a:ext cx="1170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nossa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possui 4 Nós ou elementos.</a:t>
            </a: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 (apontado por inicio),</a:t>
            </a:r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92,</a:t>
            </a:r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 e</a:t>
            </a:r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 (apontado por fim).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77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4" y="81756"/>
            <a:ext cx="6772275" cy="51595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35" y="263951"/>
            <a:ext cx="5005633" cy="62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3" y="72239"/>
            <a:ext cx="5823497" cy="60551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33155" y="169682"/>
            <a:ext cx="59200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mostraLista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pt-BR" sz="2000" dirty="0" smtClean="0"/>
              <a:t>utiliza um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2000" dirty="0" smtClean="0"/>
              <a:t> para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000" dirty="0" smtClean="0"/>
              <a:t> como uma espécie de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sz="2000" dirty="0" smtClean="0"/>
              <a:t> para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percorrer todos os elementos da LISTA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E faz isso de maneira análoga ao já demonstrado ponteiro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000" dirty="0" smtClean="0"/>
              <a:t> do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insere( )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 ponteiro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000" dirty="0" smtClean="0"/>
              <a:t> é apontado para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Nó da LISTA </a:t>
            </a:r>
            <a:r>
              <a:rPr lang="pt-BR" sz="2000" dirty="0" smtClean="0"/>
              <a:t>(Linha 132).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Dentro de um laço de repetição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2000" dirty="0"/>
              <a:t> </a:t>
            </a:r>
            <a:r>
              <a:rPr lang="pt-BR" sz="2000" dirty="0" smtClean="0"/>
              <a:t>utiliza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exibe( ) </a:t>
            </a:r>
            <a:r>
              <a:rPr lang="pt-BR" sz="2000" dirty="0" smtClean="0"/>
              <a:t>para imprimir em tela o valor de cada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</a:t>
            </a:r>
            <a:r>
              <a:rPr lang="pt-BR" sz="2000" dirty="0" smtClean="0"/>
              <a:t>(Linha 138).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 ponteiro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000" dirty="0" smtClean="0"/>
              <a:t> é sempre </a:t>
            </a:r>
            <a:r>
              <a:rPr lang="pt-BR" sz="2000" u="sng" dirty="0" smtClean="0"/>
              <a:t>movido</a:t>
            </a:r>
            <a:r>
              <a:rPr lang="pt-BR" sz="2000" dirty="0" smtClean="0"/>
              <a:t> para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</a:t>
            </a:r>
            <a:r>
              <a:rPr lang="pt-BR" sz="2000" dirty="0" smtClean="0"/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seguinte</a:t>
            </a:r>
            <a:r>
              <a:rPr lang="pt-BR" sz="2000" dirty="0" smtClean="0"/>
              <a:t> (Linha 139).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142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5" y="82934"/>
            <a:ext cx="6348904" cy="44513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1" y="82934"/>
            <a:ext cx="5261777" cy="47907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2548" y="4873658"/>
            <a:ext cx="11924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146: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aponta para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Nó da Lista </a:t>
            </a:r>
            <a:r>
              <a:rPr lang="pt-BR" dirty="0" smtClean="0"/>
              <a:t>(valor 86) 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dirty="0" smtClean="0"/>
              <a:t> recebe NULO e um ponteiro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</a:t>
            </a:r>
            <a:r>
              <a:rPr lang="pt-BR" dirty="0" smtClean="0"/>
              <a:t> é criado mas não inicializado.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150: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apontado por L </a:t>
            </a:r>
            <a:r>
              <a:rPr lang="pt-BR" dirty="0" smtClean="0"/>
              <a:t>não é NULO.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151: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</a:t>
            </a:r>
            <a:r>
              <a:rPr lang="pt-BR" dirty="0" smtClean="0"/>
              <a:t> passa a apontar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que aponta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atual </a:t>
            </a:r>
            <a:r>
              <a:rPr lang="pt-BR" dirty="0" smtClean="0"/>
              <a:t>(valor 92).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35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7" y="72239"/>
            <a:ext cx="5747307" cy="46317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0"/>
            <a:ext cx="5882326" cy="47907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2647" y="4901938"/>
            <a:ext cx="1196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155: </a:t>
            </a:r>
            <a:r>
              <a:rPr lang="pt-BR" dirty="0" smtClean="0"/>
              <a:t>usuário informa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 ser removido</a:t>
            </a:r>
            <a:r>
              <a:rPr lang="pt-BR" dirty="0" smtClean="0"/>
              <a:t> que é armazenado na variável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 smtClean="0"/>
              <a:t>. Suponha que o usuário tenha digitado o valor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157: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é diferente de NULO. Laço de repetição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 é “aberto”.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158: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atual </a:t>
            </a:r>
            <a:r>
              <a:rPr lang="pt-BR" dirty="0" smtClean="0"/>
              <a:t>(= 86) é diferente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 smtClean="0"/>
              <a:t> (= 92): o comando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 permanece “fechado”.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27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4" y="87697"/>
            <a:ext cx="6014546" cy="24292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2" y="87697"/>
            <a:ext cx="5467547" cy="647335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4024" y="2677212"/>
            <a:ext cx="6155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168: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sz="2400" dirty="0" smtClean="0"/>
              <a:t> aponta para o mesmo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400" dirty="0" smtClean="0"/>
              <a:t> que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400" dirty="0"/>
              <a:t> </a:t>
            </a:r>
            <a:r>
              <a:rPr lang="pt-BR" sz="2400" dirty="0" smtClean="0"/>
              <a:t>(valor 86).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169: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400" dirty="0" smtClean="0"/>
              <a:t> aponta para o mesmo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400" dirty="0" smtClean="0"/>
              <a:t> que 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atual </a:t>
            </a:r>
            <a:r>
              <a:rPr lang="pt-BR" sz="2400" dirty="0" smtClean="0"/>
              <a:t>(valor 92).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170: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2400" dirty="0" smtClean="0"/>
              <a:t> é diferente de NULO: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</a:t>
            </a:r>
            <a:r>
              <a:rPr lang="pt-BR" sz="2400" dirty="0" smtClean="0"/>
              <a:t> aponta para o mesmo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400" dirty="0" smtClean="0"/>
              <a:t> que 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atual </a:t>
            </a:r>
            <a:r>
              <a:rPr lang="pt-BR" sz="2400" dirty="0" smtClean="0"/>
              <a:t>(valor 95).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7166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1" y="84505"/>
            <a:ext cx="6321752" cy="36480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9621" y="3912124"/>
            <a:ext cx="11996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157: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 continua diferente de NULO. Comando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 permanece “aberto”.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158: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apontado por atual </a:t>
            </a:r>
            <a:r>
              <a:rPr lang="pt-BR" dirty="0" smtClean="0"/>
              <a:t>(=92) é igual ao valor armazenado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 smtClean="0"/>
              <a:t> (=92).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 smtClean="0"/>
              <a:t> é “aberto”.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159: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</a:t>
            </a:r>
            <a:r>
              <a:rPr lang="pt-BR" dirty="0" smtClean="0"/>
              <a:t> aponta para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seguinte</a:t>
            </a:r>
            <a:r>
              <a:rPr lang="pt-BR" dirty="0" smtClean="0"/>
              <a:t> ao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apontado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160: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prévio</a:t>
            </a:r>
            <a:r>
              <a:rPr lang="pt-BR" dirty="0" smtClean="0"/>
              <a:t> é diferente de NULO (= 86).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161: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prévio </a:t>
            </a:r>
            <a:r>
              <a:rPr lang="pt-BR" dirty="0" smtClean="0"/>
              <a:t>aponta para o mesmo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apontado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 </a:t>
            </a:r>
            <a:r>
              <a:rPr lang="pt-BR" dirty="0" smtClean="0"/>
              <a:t>(= 95)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4" y="84505"/>
            <a:ext cx="5429840" cy="38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8" y="1476832"/>
            <a:ext cx="5866569" cy="5131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49" y="1902527"/>
            <a:ext cx="6953250" cy="21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6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6" y="82934"/>
            <a:ext cx="5853801" cy="3952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35" y="82935"/>
            <a:ext cx="5929460" cy="65252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5086" y="4147794"/>
            <a:ext cx="5853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163</a:t>
            </a:r>
            <a:r>
              <a:rPr lang="pt-BR" dirty="0" smtClean="0"/>
              <a:t>: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(atual)</a:t>
            </a:r>
            <a:r>
              <a:rPr lang="pt-BR" dirty="0" smtClean="0"/>
              <a:t> devolve para o sistema operacional a área de memória apontada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dirty="0" smtClean="0"/>
              <a:t>: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de valor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164: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apontado por L</a:t>
            </a:r>
            <a:r>
              <a:rPr lang="pt-BR" dirty="0" smtClean="0"/>
              <a:t> é decrementado em uma unidade.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165: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removido</a:t>
            </a:r>
            <a:r>
              <a:rPr lang="pt-BR" dirty="0" smtClean="0"/>
              <a:t> recebe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166: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pt-BR" dirty="0" smtClean="0"/>
              <a:t> interrompe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42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94" y="175934"/>
            <a:ext cx="7694275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3094" y="4694548"/>
            <a:ext cx="1172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 código do procedimento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remove( ) </a:t>
            </a:r>
            <a:r>
              <a:rPr lang="pt-BR" sz="3200" dirty="0" smtClean="0"/>
              <a:t>consegue remover um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3200" dirty="0" smtClean="0"/>
              <a:t> que esteja no </a:t>
            </a:r>
            <a:r>
              <a:rPr lang="pt-BR" sz="3200" u="sng" dirty="0" smtClean="0"/>
              <a:t>início</a:t>
            </a:r>
            <a:r>
              <a:rPr lang="pt-BR" sz="3200" dirty="0" smtClean="0"/>
              <a:t>, no </a:t>
            </a:r>
            <a:r>
              <a:rPr lang="pt-BR" sz="3200" u="sng" dirty="0" smtClean="0"/>
              <a:t>meio</a:t>
            </a:r>
            <a:r>
              <a:rPr lang="pt-BR" sz="3200" dirty="0" smtClean="0"/>
              <a:t> e no </a:t>
            </a:r>
            <a:r>
              <a:rPr lang="pt-BR" sz="3200" u="sng" dirty="0" smtClean="0"/>
              <a:t>final</a:t>
            </a:r>
            <a:r>
              <a:rPr lang="pt-BR" sz="3200" dirty="0" smtClean="0"/>
              <a:t> da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</a:t>
            </a:r>
            <a:r>
              <a:rPr lang="pt-BR" sz="3200" dirty="0" smtClean="0"/>
              <a:t>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89896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34" y="1459985"/>
            <a:ext cx="6191250" cy="2895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26" y="3824189"/>
            <a:ext cx="6153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32" y="1568638"/>
            <a:ext cx="6172200" cy="28479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96" y="3829149"/>
            <a:ext cx="6153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8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9" y="1501963"/>
            <a:ext cx="6219825" cy="2981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68" y="3366645"/>
            <a:ext cx="6200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6" y="1360758"/>
            <a:ext cx="6162675" cy="2943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559649"/>
            <a:ext cx="6172200" cy="3000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6243" y="4609707"/>
            <a:ext cx="4685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Excluindo no MEIO da LISTA.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9522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3" y="1374750"/>
            <a:ext cx="6191250" cy="2971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96" y="3862092"/>
            <a:ext cx="6153150" cy="28479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44053" y="4562573"/>
            <a:ext cx="53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Removendo o primeiro da LISTA.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87555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01" y="1587295"/>
            <a:ext cx="6162675" cy="2886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96" y="3763063"/>
            <a:ext cx="6191250" cy="2857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901" y="4675695"/>
            <a:ext cx="4979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Removendo o ÚNICO elemento da LISTA.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15113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93" y="1337534"/>
            <a:ext cx="6172200" cy="2876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27" y="2400643"/>
            <a:ext cx="6172200" cy="2905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27" y="3810343"/>
            <a:ext cx="5468823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1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5" y="1422180"/>
            <a:ext cx="6210300" cy="2914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8" y="3654604"/>
            <a:ext cx="6204849" cy="28670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3955" y="4562573"/>
            <a:ext cx="445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Removendo o Último elemento da LISTA.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923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654" y="1382565"/>
            <a:ext cx="7305773" cy="5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7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 do Programa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1620436"/>
            <a:ext cx="6134100" cy="41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6" y="1622498"/>
            <a:ext cx="5133975" cy="39958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195" y="1622498"/>
            <a:ext cx="2895600" cy="19335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533534" y="3620436"/>
            <a:ext cx="6353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O procedimento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inicializa( ) </a:t>
            </a:r>
            <a:r>
              <a:rPr lang="pt-BR" sz="3200" dirty="0" smtClean="0"/>
              <a:t>assegura  que 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</a:t>
            </a:r>
            <a:r>
              <a:rPr lang="pt-BR" sz="3200" dirty="0" smtClean="0"/>
              <a:t> estará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VAZIA</a:t>
            </a:r>
            <a:r>
              <a:rPr lang="pt-BR" sz="3200" dirty="0" smtClean="0"/>
              <a:t> no início do programa </a:t>
            </a:r>
            <a:r>
              <a:rPr lang="pt-B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ListaSimples.cpp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90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39" y="1495687"/>
            <a:ext cx="7539785" cy="52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1" y="1401417"/>
            <a:ext cx="5658076" cy="52633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59" y="1401417"/>
            <a:ext cx="5882325" cy="23897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29459" y="3791210"/>
            <a:ext cx="60897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execução da linha 76 do programa:</a:t>
            </a:r>
          </a:p>
          <a:p>
            <a:endParaRPr lang="pt-BR" sz="2800" dirty="0"/>
          </a:p>
          <a:p>
            <a:pPr algn="just"/>
            <a:r>
              <a:rPr lang="pt-BR" sz="2800" dirty="0" smtClean="0"/>
              <a:t>É criado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smtClean="0"/>
              <a:t>que passa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apontar</a:t>
            </a:r>
            <a:r>
              <a:rPr lang="pt-BR" sz="2800" dirty="0" smtClean="0"/>
              <a:t> para um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BR" sz="2800" dirty="0" smtClean="0"/>
              <a:t> do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sz="2800" dirty="0" smtClean="0"/>
              <a:t>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recém-criado</a:t>
            </a:r>
            <a:r>
              <a:rPr lang="pt-BR" sz="2800" dirty="0" smtClean="0"/>
              <a:t> (disponibilizado pelo sistema operacional).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5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56" y="1439125"/>
            <a:ext cx="6584450" cy="5225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65" y="1299867"/>
            <a:ext cx="5250730" cy="27725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56429" y="3817855"/>
            <a:ext cx="5201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usuário insere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digitado </a:t>
            </a:r>
            <a:r>
              <a:rPr lang="pt-BR" sz="2400" dirty="0" smtClean="0"/>
              <a:t>(= 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r>
              <a:rPr lang="pt-BR" sz="2400" dirty="0" smtClean="0"/>
              <a:t>) no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valor apontado por novo</a:t>
            </a:r>
            <a:r>
              <a:rPr lang="pt-BR" sz="2400" dirty="0"/>
              <a:t> </a:t>
            </a:r>
            <a:r>
              <a:rPr lang="pt-BR" sz="2400" dirty="0" smtClean="0"/>
              <a:t>(linha 82).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novo </a:t>
            </a:r>
            <a:r>
              <a:rPr lang="pt-BR" sz="2400" dirty="0" smtClean="0"/>
              <a:t>recebe </a:t>
            </a:r>
            <a:r>
              <a:rPr lang="pt-BR" sz="2400" b="1" dirty="0" err="1" smtClean="0">
                <a:solidFill>
                  <a:srgbClr val="C00000"/>
                </a:solidFill>
              </a:rPr>
              <a:t>NULL</a:t>
            </a:r>
            <a:r>
              <a:rPr lang="pt-BR" sz="2400" dirty="0" smtClean="0"/>
              <a:t> (NULO) – conforme a linha 84.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5387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Encadeada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897" y="1338997"/>
            <a:ext cx="8801100" cy="3619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95" y="4958497"/>
            <a:ext cx="9734550" cy="172024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414" y="1282045"/>
            <a:ext cx="296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Como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início apontado por L </a:t>
            </a:r>
            <a:r>
              <a:rPr lang="pt-BR" dirty="0" smtClean="0"/>
              <a:t>é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dirty="0" smtClean="0"/>
              <a:t>, o programa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 o primeiro Nó na Lista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apontado por L </a:t>
            </a:r>
            <a:r>
              <a:rPr lang="pt-BR" dirty="0" smtClean="0"/>
              <a:t>aponta para o mesmo endereço de memória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dirty="0" smtClean="0"/>
              <a:t> (para 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TNo</a:t>
            </a:r>
            <a:r>
              <a:rPr lang="pt-BR" dirty="0" smtClean="0"/>
              <a:t> de valor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mesmo vale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apontado por 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400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1457</Words>
  <Application>Microsoft Office PowerPoint</Application>
  <PresentationFormat>Widescreen</PresentationFormat>
  <Paragraphs>161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medium-content-serif-font</vt:lpstr>
      <vt:lpstr>Menlo</vt:lpstr>
      <vt:lpstr>Tema do Office</vt:lpstr>
      <vt:lpstr>Estrutura de Dados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Execução do Programa</vt:lpstr>
      <vt:lpstr>Execução do Programa</vt:lpstr>
      <vt:lpstr>Execução do Programa</vt:lpstr>
      <vt:lpstr>Execução do Programa</vt:lpstr>
      <vt:lpstr>Execução do Programa</vt:lpstr>
      <vt:lpstr>Execução do Programa</vt:lpstr>
      <vt:lpstr>Execução do Programa</vt:lpstr>
      <vt:lpstr>Execução do Programa</vt:lpstr>
      <vt:lpstr>Execução do Programa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Conta da Microsoft</dc:creator>
  <cp:lastModifiedBy>Conta da Microsoft</cp:lastModifiedBy>
  <cp:revision>127</cp:revision>
  <dcterms:created xsi:type="dcterms:W3CDTF">2020-06-05T13:47:22Z</dcterms:created>
  <dcterms:modified xsi:type="dcterms:W3CDTF">2020-06-06T19:28:12Z</dcterms:modified>
</cp:coreProperties>
</file>