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92" r:id="rId13"/>
    <p:sldId id="293" r:id="rId14"/>
    <p:sldId id="279" r:id="rId15"/>
    <p:sldId id="259" r:id="rId16"/>
    <p:sldId id="260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 hasCustomPrompt="1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 hasCustomPrompt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 hasCustomPrompt="1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 hasCustomPrompt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3188EC-5FB6-4C31-A9AC-4F109FE00326}" type="slidenum">
              <a:rPr lang="pt-BR" smtClean="0"/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1A29EC-9946-4C90-91E5-41CED9F110F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3188EC-5FB6-4C31-A9AC-4F109FE0032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charset="2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charset="2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charset="2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charset="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98884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300" dirty="0" smtClean="0"/>
              <a:t>Programação com Arquivos</a:t>
            </a:r>
            <a:br>
              <a:rPr lang="pt-BR" dirty="0" smtClean="0"/>
            </a:br>
            <a:r>
              <a:rPr lang="pt-BR" sz="2700" dirty="0" smtClean="0"/>
              <a:t> Prof. Marcos </a:t>
            </a:r>
            <a:r>
              <a:rPr lang="pt-BR" sz="2700" dirty="0" err="1" smtClean="0"/>
              <a:t>Quinet</a:t>
            </a:r>
            <a:r>
              <a:rPr lang="pt-BR" sz="2700" dirty="0" smtClean="0"/>
              <a:t> </a:t>
            </a:r>
            <a:br>
              <a:rPr lang="pt-BR" sz="2700" dirty="0" smtClean="0"/>
            </a:br>
            <a:br>
              <a:rPr lang="pt-BR" sz="2700" dirty="0" smtClean="0"/>
            </a:br>
            <a:r>
              <a:rPr lang="pt-BR" sz="2700" dirty="0" smtClean="0"/>
              <a:t>(baseado no material original do prof. André Renato)</a:t>
            </a:r>
            <a:endParaRPr lang="pt-BR" sz="2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000" dirty="0" smtClean="0"/>
              <a:t>Arquivos binários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lang="pt-BR" dirty="0" smtClean="0">
                <a:latin typeface="Century Schoolbook L" charset="0"/>
              </a:rPr>
              <a:t>Ler dados binários:</a:t>
            </a:r>
            <a:endParaRPr lang="pt-BR" dirty="0" smtClean="0">
              <a:latin typeface="Century Schoolbook L" charset="0"/>
            </a:endParaRPr>
          </a:p>
          <a:p>
            <a:pPr lvl="1"/>
            <a:r>
              <a:rPr lang="en-US" dirty="0" err="1">
                <a:latin typeface="Century Schoolbook L" charset="0"/>
              </a:rPr>
              <a:t>size_t</a:t>
            </a:r>
            <a:r>
              <a:rPr lang="en-US" dirty="0">
                <a:latin typeface="Century Schoolbook L" charset="0"/>
              </a:rPr>
              <a:t> </a:t>
            </a:r>
            <a:r>
              <a:rPr lang="en-US" dirty="0" err="1">
                <a:latin typeface="Century Schoolbook L" charset="0"/>
              </a:rPr>
              <a:t>fread</a:t>
            </a:r>
            <a:r>
              <a:rPr lang="en-US" dirty="0">
                <a:latin typeface="Century Schoolbook L" charset="0"/>
              </a:rPr>
              <a:t> ( void * </a:t>
            </a:r>
            <a:r>
              <a:rPr lang="en-US" dirty="0" err="1">
                <a:latin typeface="Century Schoolbook L" charset="0"/>
              </a:rPr>
              <a:t>ptr</a:t>
            </a:r>
            <a:r>
              <a:rPr lang="en-US" dirty="0">
                <a:latin typeface="Century Schoolbook L" charset="0"/>
              </a:rPr>
              <a:t>, </a:t>
            </a:r>
            <a:r>
              <a:rPr lang="x-none" altLang="en-US" dirty="0" err="1">
                <a:latin typeface="Century Schoolbook L" charset="0"/>
              </a:rPr>
              <a:t>int</a:t>
            </a:r>
            <a:r>
              <a:rPr lang="en-US" dirty="0">
                <a:latin typeface="Century Schoolbook L" charset="0"/>
              </a:rPr>
              <a:t> size, </a:t>
            </a:r>
            <a:r>
              <a:rPr lang="x-none" altLang="en-US" dirty="0" err="1">
                <a:latin typeface="Century Schoolbook L" charset="0"/>
              </a:rPr>
              <a:t>int</a:t>
            </a:r>
            <a:r>
              <a:rPr lang="en-US" dirty="0">
                <a:latin typeface="Century Schoolbook L" charset="0"/>
              </a:rPr>
              <a:t> count, FILE * stream </a:t>
            </a:r>
            <a:r>
              <a:rPr lang="en-US" dirty="0" smtClean="0">
                <a:latin typeface="Century Schoolbook L" charset="0"/>
              </a:rPr>
              <a:t>);</a:t>
            </a:r>
            <a:endParaRPr lang="en-US" dirty="0" smtClean="0">
              <a:latin typeface="Century Schoolbook L" charset="0"/>
            </a:endParaRPr>
          </a:p>
          <a:p>
            <a:pPr lvl="1"/>
            <a:r>
              <a:rPr lang="en-US" dirty="0" smtClean="0">
                <a:latin typeface="Century Schoolbook L" charset="0"/>
              </a:rPr>
              <a:t>Os dados </a:t>
            </a:r>
            <a:r>
              <a:rPr lang="en-US" dirty="0" err="1" smtClean="0">
                <a:latin typeface="Century Schoolbook L" charset="0"/>
              </a:rPr>
              <a:t>devem</a:t>
            </a:r>
            <a:r>
              <a:rPr lang="en-US" dirty="0" smtClean="0">
                <a:latin typeface="Century Schoolbook L" charset="0"/>
              </a:rPr>
              <a:t> ser </a:t>
            </a:r>
            <a:r>
              <a:rPr lang="en-US" dirty="0" err="1" smtClean="0">
                <a:latin typeface="Century Schoolbook L" charset="0"/>
              </a:rPr>
              <a:t>armazenados</a:t>
            </a:r>
            <a:r>
              <a:rPr lang="en-US" dirty="0" smtClean="0">
                <a:latin typeface="Century Schoolbook L" charset="0"/>
              </a:rPr>
              <a:t> </a:t>
            </a:r>
            <a:r>
              <a:rPr lang="en-US" dirty="0" err="1" smtClean="0">
                <a:latin typeface="Century Schoolbook L" charset="0"/>
              </a:rPr>
              <a:t>em</a:t>
            </a:r>
            <a:r>
              <a:rPr lang="en-US" dirty="0" smtClean="0">
                <a:latin typeface="Century Schoolbook L" charset="0"/>
              </a:rPr>
              <a:t> </a:t>
            </a:r>
            <a:r>
              <a:rPr lang="en-US" dirty="0" err="1" smtClean="0">
                <a:latin typeface="Century Schoolbook L" charset="0"/>
              </a:rPr>
              <a:t>algum</a:t>
            </a:r>
            <a:r>
              <a:rPr lang="en-US" dirty="0" smtClean="0">
                <a:latin typeface="Century Schoolbook L" charset="0"/>
              </a:rPr>
              <a:t> buffer, </a:t>
            </a:r>
            <a:r>
              <a:rPr lang="en-US" dirty="0" err="1" smtClean="0">
                <a:latin typeface="Century Schoolbook L" charset="0"/>
              </a:rPr>
              <a:t>indicado</a:t>
            </a:r>
            <a:r>
              <a:rPr lang="en-US" dirty="0" smtClean="0">
                <a:latin typeface="Century Schoolbook L" charset="0"/>
              </a:rPr>
              <a:t> </a:t>
            </a:r>
            <a:r>
              <a:rPr lang="en-US" dirty="0" err="1" smtClean="0">
                <a:latin typeface="Century Schoolbook L" charset="0"/>
              </a:rPr>
              <a:t>pelo</a:t>
            </a:r>
            <a:r>
              <a:rPr lang="en-US" dirty="0" smtClean="0">
                <a:latin typeface="Century Schoolbook L" charset="0"/>
              </a:rPr>
              <a:t> </a:t>
            </a:r>
            <a:r>
              <a:rPr lang="en-US" dirty="0" err="1" smtClean="0">
                <a:latin typeface="Century Schoolbook L" charset="0"/>
              </a:rPr>
              <a:t>parâmetro</a:t>
            </a:r>
            <a:r>
              <a:rPr lang="en-US" dirty="0" smtClean="0">
                <a:latin typeface="Century Schoolbook L" charset="0"/>
              </a:rPr>
              <a:t> ‘</a:t>
            </a:r>
            <a:r>
              <a:rPr lang="en-US" dirty="0" err="1" smtClean="0">
                <a:latin typeface="Century Schoolbook L" charset="0"/>
              </a:rPr>
              <a:t>ptr</a:t>
            </a:r>
            <a:r>
              <a:rPr lang="en-US" dirty="0" smtClean="0">
                <a:latin typeface="Century Schoolbook L" charset="0"/>
              </a:rPr>
              <a:t>’;</a:t>
            </a:r>
            <a:endParaRPr lang="en-US" dirty="0" smtClean="0">
              <a:latin typeface="Century Schoolbook L" charset="0"/>
            </a:endParaRPr>
          </a:p>
          <a:p>
            <a:pPr lvl="1"/>
            <a:endParaRPr lang="en-US" sz="800" dirty="0">
              <a:latin typeface="Century Schoolbook L" charset="0"/>
            </a:endParaRPr>
          </a:p>
          <a:p>
            <a:pPr>
              <a:lnSpc>
                <a:spcPct val="80000"/>
              </a:lnSpc>
              <a:buNone/>
            </a:pPr>
            <a:endParaRPr>
              <a:latin typeface="Century Schoolbook L" charset="0"/>
            </a:endParaRPr>
          </a:p>
          <a:p>
            <a:pPr>
              <a:lnSpc>
                <a:spcPct val="80000"/>
              </a:lnSpc>
            </a:pPr>
            <a:r>
              <a:rPr sz="2000" b="1" dirty="0">
                <a:solidFill>
                  <a:schemeClr val="tx1"/>
                </a:solidFill>
                <a:latin typeface="Century Schoolbook L" charset="0"/>
                <a:sym typeface="+mn-ea"/>
              </a:rPr>
              <a:t>void</a:t>
            </a:r>
            <a:r>
              <a:rPr sz="2000" b="1">
                <a:solidFill>
                  <a:schemeClr val="tx1"/>
                </a:solidFill>
                <a:latin typeface="Century Schoolbook L" charset="0"/>
                <a:sym typeface="+mn-ea"/>
              </a:rPr>
              <a:t>* p</a:t>
            </a:r>
            <a:r>
              <a:rPr lang="x-none" sz="2000" b="1">
                <a:solidFill>
                  <a:schemeClr val="tx1"/>
                </a:solidFill>
                <a:latin typeface="Century Schoolbook L" charset="0"/>
                <a:sym typeface="+mn-ea"/>
              </a:rPr>
              <a:t>tr</a:t>
            </a:r>
            <a:r>
              <a:rPr sz="2000" b="1">
                <a:solidFill>
                  <a:schemeClr val="tx1"/>
                </a:solidFill>
                <a:latin typeface="Century Schoolbook L" charset="0"/>
                <a:sym typeface="+mn-ea"/>
              </a:rPr>
              <a:t> </a:t>
            </a:r>
            <a:r>
              <a:rPr sz="2000">
                <a:solidFill>
                  <a:schemeClr val="tx1"/>
                </a:solidFill>
                <a:latin typeface="Century Schoolbook L" charset="0"/>
                <a:sym typeface="+mn-ea"/>
              </a:rPr>
              <a:t>é o endereço de memória que contém a informação a ser gravada</a:t>
            </a:r>
            <a:endParaRPr sz="2000">
              <a:solidFill>
                <a:schemeClr val="tx1"/>
              </a:solidFill>
              <a:latin typeface="Century Schoolbook L" charset="0"/>
              <a:sym typeface="+mn-ea"/>
            </a:endParaRPr>
          </a:p>
          <a:p>
            <a:pPr>
              <a:lnSpc>
                <a:spcPct val="80000"/>
              </a:lnSpc>
            </a:pPr>
            <a:r>
              <a:rPr sz="2000" b="1" dirty="0" err="1">
                <a:solidFill>
                  <a:schemeClr val="tx1"/>
                </a:solidFill>
                <a:latin typeface="Century Schoolbook L" charset="0"/>
                <a:sym typeface="+mn-ea"/>
              </a:rPr>
              <a:t>int </a:t>
            </a:r>
            <a:r>
              <a:rPr lang="x-none" sz="2000" b="1" dirty="0" err="1">
                <a:solidFill>
                  <a:schemeClr val="tx1"/>
                </a:solidFill>
                <a:latin typeface="Century Schoolbook L" charset="0"/>
                <a:sym typeface="+mn-ea"/>
              </a:rPr>
              <a:t>size</a:t>
            </a:r>
            <a:r>
              <a:rPr sz="2000">
                <a:solidFill>
                  <a:schemeClr val="tx1"/>
                </a:solidFill>
                <a:latin typeface="Century Schoolbook L" charset="0"/>
                <a:sym typeface="+mn-ea"/>
              </a:rPr>
              <a:t> é o tamanho em bytes de cada elemento</a:t>
            </a:r>
            <a:endParaRPr sz="2000">
              <a:solidFill>
                <a:schemeClr val="tx1"/>
              </a:solidFill>
              <a:latin typeface="Century Schoolbook L" charset="0"/>
              <a:sym typeface="+mn-ea"/>
            </a:endParaRPr>
          </a:p>
          <a:p>
            <a:pPr>
              <a:lnSpc>
                <a:spcPct val="80000"/>
              </a:lnSpc>
            </a:pPr>
            <a:r>
              <a:rPr sz="2000" b="1" dirty="0">
                <a:solidFill>
                  <a:schemeClr val="tx1"/>
                </a:solidFill>
                <a:latin typeface="Century Schoolbook L" charset="0"/>
                <a:sym typeface="+mn-ea"/>
              </a:rPr>
              <a:t>int</a:t>
            </a:r>
            <a:r>
              <a:rPr sz="2000" b="1">
                <a:solidFill>
                  <a:schemeClr val="tx1"/>
                </a:solidFill>
                <a:latin typeface="Century Schoolbook L" charset="0"/>
                <a:sym typeface="+mn-ea"/>
              </a:rPr>
              <a:t> </a:t>
            </a:r>
            <a:r>
              <a:rPr lang="x-none" sz="2000" b="1">
                <a:solidFill>
                  <a:schemeClr val="tx1"/>
                </a:solidFill>
                <a:latin typeface="Century Schoolbook L" charset="0"/>
                <a:sym typeface="+mn-ea"/>
              </a:rPr>
              <a:t>count</a:t>
            </a:r>
            <a:r>
              <a:rPr sz="2000">
                <a:solidFill>
                  <a:schemeClr val="tx1"/>
                </a:solidFill>
                <a:latin typeface="Century Schoolbook L" charset="0"/>
                <a:sym typeface="+mn-ea"/>
              </a:rPr>
              <a:t> </a:t>
            </a:r>
            <a:r>
              <a:rPr sz="2000">
                <a:solidFill>
                  <a:schemeClr val="tx1"/>
                </a:solidFill>
                <a:latin typeface="Century Schoolbook L" charset="0"/>
                <a:sym typeface="Wingdings" charset="2"/>
              </a:rPr>
              <a:t>é o número de elementos</a:t>
            </a:r>
            <a:endParaRPr sz="2000">
              <a:solidFill>
                <a:schemeClr val="tx1"/>
              </a:solidFill>
              <a:latin typeface="Century Schoolbook L" charset="0"/>
              <a:sym typeface="Wingdings" charset="2"/>
            </a:endParaRPr>
          </a:p>
          <a:p>
            <a:pPr>
              <a:lnSpc>
                <a:spcPct val="80000"/>
              </a:lnSpc>
            </a:pPr>
            <a:r>
              <a:rPr sz="2000" b="1" dirty="0" err="1">
                <a:solidFill>
                  <a:schemeClr val="tx1"/>
                </a:solidFill>
                <a:latin typeface="Century Schoolbook L" charset="0"/>
                <a:sym typeface="Wingdings" charset="2"/>
              </a:rPr>
              <a:t>FILE *</a:t>
            </a:r>
            <a:r>
              <a:rPr lang="x-none" sz="2000" b="1" dirty="0" err="1">
                <a:solidFill>
                  <a:schemeClr val="tx1"/>
                </a:solidFill>
                <a:latin typeface="Century Schoolbook L" charset="0"/>
                <a:sym typeface="Wingdings" charset="2"/>
              </a:rPr>
              <a:t>stream</a:t>
            </a:r>
            <a:r>
              <a:rPr sz="2000">
                <a:solidFill>
                  <a:schemeClr val="tx1"/>
                </a:solidFill>
                <a:latin typeface="Century Schoolbook L" charset="0"/>
                <a:sym typeface="Wingdings" charset="2"/>
              </a:rPr>
              <a:t> é o ponteiro para o arquivo</a:t>
            </a:r>
            <a:endParaRPr lang="pt-BR" sz="2000" dirty="0">
              <a:solidFill>
                <a:schemeClr val="tx1"/>
              </a:solidFill>
              <a:latin typeface="Century Schoolbook L" charset="0"/>
              <a:sym typeface="Wing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lang="en-US" dirty="0" err="1" smtClean="0"/>
              <a:t>Escrever</a:t>
            </a:r>
            <a:r>
              <a:rPr lang="en-US" dirty="0" smtClean="0"/>
              <a:t> dados </a:t>
            </a:r>
            <a:r>
              <a:rPr lang="en-US" dirty="0" err="1" smtClean="0"/>
              <a:t>binários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fwrite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void *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size_t</a:t>
            </a:r>
            <a:r>
              <a:rPr lang="en-US" dirty="0"/>
              <a:t> count, FILE * stream 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ptr</a:t>
            </a:r>
            <a:r>
              <a:rPr lang="en-US" dirty="0" smtClean="0"/>
              <a:t>’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apontar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posição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o </a:t>
            </a:r>
            <a:r>
              <a:rPr lang="en-US" dirty="0" err="1" smtClean="0"/>
              <a:t>início</a:t>
            </a:r>
            <a:r>
              <a:rPr lang="en-US" dirty="0" smtClean="0"/>
              <a:t> dos dados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gravados</a:t>
            </a:r>
            <a:r>
              <a:rPr lang="en-US" dirty="0" smtClean="0"/>
              <a:t>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algn="just" defTabSz="0" eaLnBrk="1" hangingPunct="1">
              <a:spcBef>
                <a:spcPts val="550"/>
              </a:spcBef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735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US" altLang="x-none" sz="2400" b="1" dirty="0">
                <a:latin typeface="Century Schoolbook L" charset="0"/>
                <a:ea typeface="Courier New" pitchFamily="49" charset="0"/>
                <a:sym typeface="+mn-ea"/>
              </a:rPr>
              <a:t>rewind(arquivo)</a:t>
            </a:r>
            <a:r>
              <a:rPr lang="x-none" altLang="en-US" sz="2400" dirty="0">
                <a:latin typeface="Century Schoolbook L" charset="0"/>
                <a:ea typeface="Courier New" pitchFamily="49" charset="0"/>
                <a:sym typeface="+mn-ea"/>
              </a:rPr>
              <a:t>: r</a:t>
            </a:r>
            <a:r>
              <a:rPr lang="en-US" altLang="x-none" sz="2400" dirty="0">
                <a:latin typeface="Century Schoolbook L" charset="0"/>
                <a:ea typeface="Courier New" pitchFamily="49" charset="0"/>
                <a:sym typeface="+mn-ea"/>
              </a:rPr>
              <a:t>einicia o ponto de leitura/escrita do arquivo. Ao abrir o arquivo, a cada leitura/escrita, o arquivo vai para a “próxima” variável. O comando rewind reinicia a leitura/escrita a partir da primeira posição do arquivo</a:t>
            </a:r>
            <a:endParaRPr lang="en-US" altLang="x-none" sz="2400" dirty="0">
              <a:latin typeface="Century Schoolbook L" charset="0"/>
              <a:ea typeface="Courier New" pitchFamily="49" charset="0"/>
            </a:endParaRPr>
          </a:p>
          <a:p>
            <a:pPr lvl="1" algn="just" defTabSz="0" eaLnBrk="1" hangingPunct="1">
              <a:spcBef>
                <a:spcPts val="550"/>
              </a:spcBef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735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US" altLang="x-none" sz="2400" dirty="0">
              <a:latin typeface="Century Schoolbook L" charset="0"/>
              <a:ea typeface="Courier New" pitchFamily="49" charset="0"/>
            </a:endParaRPr>
          </a:p>
          <a:p>
            <a:pPr algn="just" defTabSz="0" eaLnBrk="1" hangingPunct="1">
              <a:spcBef>
                <a:spcPts val="550"/>
              </a:spcBef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735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US" altLang="x-none" sz="2400" b="1" dirty="0">
                <a:latin typeface="Century Schoolbook L" charset="0"/>
                <a:ea typeface="Courier New" pitchFamily="49" charset="0"/>
                <a:sym typeface="+mn-ea"/>
              </a:rPr>
              <a:t>feof (arquivo)</a:t>
            </a:r>
            <a:r>
              <a:rPr lang="x-none" altLang="en-US" sz="2400" dirty="0">
                <a:latin typeface="Century Schoolbook L" charset="0"/>
                <a:ea typeface="Courier New" pitchFamily="49" charset="0"/>
                <a:sym typeface="+mn-ea"/>
              </a:rPr>
              <a:t>: </a:t>
            </a:r>
            <a:r>
              <a:rPr lang="en-US" altLang="x-none" sz="2400" dirty="0">
                <a:latin typeface="Century Schoolbook L" charset="0"/>
                <a:sym typeface="+mn-ea"/>
              </a:rPr>
              <a:t>verifica o final do arquivo</a:t>
            </a:r>
            <a:r>
              <a:rPr lang="x-none" altLang="en-US" sz="2400" dirty="0">
                <a:latin typeface="Century Schoolbook L" charset="0"/>
                <a:sym typeface="+mn-ea"/>
              </a:rPr>
              <a:t>; </a:t>
            </a:r>
            <a:r>
              <a:rPr lang="en-US" altLang="x-none" sz="2400" dirty="0">
                <a:latin typeface="Century Schoolbook L" charset="0"/>
                <a:ea typeface="Courier New" pitchFamily="49" charset="0"/>
                <a:sym typeface="+mn-ea"/>
              </a:rPr>
              <a:t>retorna um número inteiro: um número maior que zero significa que o arquivo está no final, e não há mais dados no arquivo, 0 (zero) indica que ainda existem dados</a:t>
            </a:r>
            <a:endParaRPr lang="pt-BR" dirty="0">
              <a:latin typeface="Century Schoolbook 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lang="pt-BR" dirty="0" smtClean="0"/>
              <a:t>Reposicionamento de cursor:</a:t>
            </a:r>
            <a:endParaRPr lang="pt-BR" dirty="0" smtClean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fseek</a:t>
            </a:r>
            <a:r>
              <a:rPr lang="en-US" dirty="0"/>
              <a:t> ( FILE * stream, long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origin 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err="1" smtClean="0"/>
              <a:t>Reposiciona</a:t>
            </a:r>
            <a:r>
              <a:rPr lang="en-US" dirty="0" smtClean="0"/>
              <a:t> o cursor (</a:t>
            </a:r>
            <a:r>
              <a:rPr lang="en-US" dirty="0" err="1" smtClean="0"/>
              <a:t>posição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) ‘offset’ bytes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à ‘origin’;</a:t>
            </a:r>
            <a:endParaRPr lang="en-US" dirty="0" smtClean="0"/>
          </a:p>
          <a:p>
            <a:pPr lvl="1"/>
            <a:r>
              <a:rPr lang="en-US" dirty="0" smtClean="0"/>
              <a:t>‘origin’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do cursor:</a:t>
            </a:r>
            <a:endParaRPr lang="en-US" dirty="0" smtClean="0"/>
          </a:p>
          <a:p>
            <a:pPr lvl="1"/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ftell</a:t>
            </a:r>
            <a:r>
              <a:rPr lang="en-US" dirty="0"/>
              <a:t> ( FILE * stream );</a:t>
            </a:r>
            <a:endParaRPr lang="en-US" dirty="0" smtClean="0"/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99592" y="3573016"/>
          <a:ext cx="7467600" cy="1097280"/>
        </p:xfrm>
        <a:graphic>
          <a:graphicData uri="http://schemas.openxmlformats.org/drawingml/2006/table">
            <a:tbl>
              <a:tblPr/>
              <a:tblGrid>
                <a:gridCol w="2304256"/>
                <a:gridCol w="5163344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SEEK_SET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Beginning of file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SEEK_CUR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Current position of the file pointer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SEEK_END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End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of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smtClean="0">
                          <a:effectLst/>
                        </a:rPr>
                        <a:t>file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formato de arquivo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Um dos tipos de mídia mais utilizados são os arquivos de imagens digitais;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Sempre que falamos em digitalizar alguma informação, estamos mencionando um processo de conversão analógico → digital;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No mundo real, as cores se diferenciam umas das outras por possuírem larguras de onda diferentes;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Para dispositivos de saída (monitores), fica muito difícil reproduzir cada ponto da imagem da mesma forma;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formato de arquivo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Normalmente, a representação das imagens se dá de forma mais simples, combinando cores básicas para formar os pixels;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Um dos sistemas mais utilizados é o RGB (</a:t>
            </a:r>
            <a:r>
              <a:rPr lang="pt-BR" i="1" dirty="0" err="1" smtClean="0"/>
              <a:t>red</a:t>
            </a:r>
            <a:r>
              <a:rPr lang="pt-BR" i="1" dirty="0" smtClean="0"/>
              <a:t>, </a:t>
            </a:r>
            <a:r>
              <a:rPr lang="pt-BR" i="1" dirty="0" err="1" smtClean="0"/>
              <a:t>green</a:t>
            </a:r>
            <a:r>
              <a:rPr lang="pt-BR" i="1" dirty="0" smtClean="0"/>
              <a:t>, blue</a:t>
            </a:r>
            <a:r>
              <a:rPr lang="pt-BR" dirty="0" smtClean="0"/>
              <a:t>) onde níveis (intensidades) dessas três cores básicas são compostas permitindo milhões de diferentes cores;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Portanto, a representação de uma imagem digital deve possuir, para cada pixel, os valores RGB que o compõem.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formato de arquivo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forma de tentar minimizar o espaço necessário para armazenar uma imagem digital é utilizar o que se chama de paleta de cores;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Na paleta, cores pré-determinadas, geralmente em pequeno número, são associadas a identificadores (números inteiros positivos);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Ao invés de utilizar 3 bytes para representar cada pixel, utilizamos o identificador da cor do pixel em questão, permitindo uma economia de até 66,6%.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formato de arquivo binário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Sob o ponto de vista prático, infelizmente só a informação dos pixels não é suficiente</a:t>
            </a:r>
            <a:r>
              <a:rPr lang="pt-BR" dirty="0" smtClean="0"/>
              <a:t>;</a:t>
            </a:r>
            <a:endParaRPr lang="pt-BR" dirty="0" smtClean="0"/>
          </a:p>
          <a:p>
            <a:pPr algn="just"/>
            <a:endParaRPr lang="pt-BR" sz="800" dirty="0"/>
          </a:p>
          <a:p>
            <a:pPr algn="just"/>
            <a:r>
              <a:rPr lang="pt-BR" dirty="0" smtClean="0"/>
              <a:t>É preciso agregar outras informações como o tamanho (altura x largura) do arquivo, qual a paleta (ou se não usa), quantos bits serão usados para cada cor, se há algum tipo de transparência,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Assim, mesmo imagens digitais simples como os bitmaps vão apresentar um formato de arquivo que não é tão elementar;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formato de arquivo binário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Cabeçalho do arquivo(14 bytes)</a:t>
            </a:r>
            <a:endParaRPr lang="pt-BR" dirty="0" smtClean="0"/>
          </a:p>
          <a:p>
            <a:pPr lvl="1" algn="just"/>
            <a:r>
              <a:rPr lang="pt-BR" dirty="0" smtClean="0"/>
              <a:t>Confirma que o arquivo deve ser um BMP.</a:t>
            </a:r>
            <a:endParaRPr lang="pt-BR" dirty="0" smtClean="0"/>
          </a:p>
          <a:p>
            <a:pPr lvl="1" algn="just"/>
            <a:r>
              <a:rPr lang="pt-BR" dirty="0" smtClean="0"/>
              <a:t>Diz quão longo é o arquivo.</a:t>
            </a:r>
            <a:endParaRPr lang="pt-BR" dirty="0" smtClean="0"/>
          </a:p>
          <a:p>
            <a:pPr lvl="1" algn="just"/>
            <a:r>
              <a:rPr lang="pt-BR" dirty="0" smtClean="0"/>
              <a:t>Diz onde dentro do arquivo estão os bytes dos pixels.</a:t>
            </a:r>
            <a:endParaRPr lang="pt-BR" dirty="0" smtClean="0"/>
          </a:p>
          <a:p>
            <a:pPr lvl="1" algn="just"/>
            <a:endParaRPr lang="pt-BR" sz="800" dirty="0" smtClean="0"/>
          </a:p>
          <a:p>
            <a:pPr algn="just"/>
            <a:r>
              <a:rPr lang="pt-BR" dirty="0" smtClean="0"/>
              <a:t>Cabeçalho da Imagem (40 bytes é o mais comum)</a:t>
            </a:r>
            <a:endParaRPr lang="pt-BR" dirty="0" smtClean="0"/>
          </a:p>
          <a:p>
            <a:pPr lvl="1" algn="just"/>
            <a:r>
              <a:rPr lang="pt-BR" dirty="0" smtClean="0"/>
              <a:t>Diz quão grande é a imagem (linhas e colunas).</a:t>
            </a:r>
            <a:endParaRPr lang="pt-BR" dirty="0" smtClean="0"/>
          </a:p>
          <a:p>
            <a:pPr lvl="1" algn="just"/>
            <a:r>
              <a:rPr lang="pt-BR" dirty="0" smtClean="0"/>
              <a:t>Diz qual o formato do arquivo (bits por pixel).</a:t>
            </a:r>
            <a:endParaRPr lang="pt-BR" dirty="0" smtClean="0"/>
          </a:p>
          <a:p>
            <a:pPr lvl="1" algn="just"/>
            <a:r>
              <a:rPr lang="pt-BR" dirty="0" smtClean="0"/>
              <a:t>Diz o tipo de compressão, se existir.</a:t>
            </a:r>
            <a:endParaRPr lang="pt-BR" dirty="0" smtClean="0"/>
          </a:p>
          <a:p>
            <a:pPr lvl="1" algn="just"/>
            <a:r>
              <a:rPr lang="pt-BR" dirty="0" smtClean="0"/>
              <a:t>Diz outros detalhes que raramente são importantes.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formato de arquivo binário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Tabela de cores (tamanho varia e nem sempre está presente)</a:t>
            </a:r>
            <a:endParaRPr lang="pt-BR" dirty="0" smtClean="0"/>
          </a:p>
          <a:p>
            <a:pPr lvl="1" algn="just"/>
            <a:r>
              <a:rPr lang="pt-BR" dirty="0" smtClean="0"/>
              <a:t>Informa a paleta de cor para imagens com menos de 8 bits por cor.</a:t>
            </a:r>
            <a:endParaRPr lang="pt-BR" dirty="0" smtClean="0"/>
          </a:p>
          <a:p>
            <a:pPr lvl="1" algn="just"/>
            <a:r>
              <a:rPr lang="pt-BR" dirty="0" smtClean="0"/>
              <a:t>Informa máscaras de bits para imagens de 16 ou 32 bits por cor (opcional).</a:t>
            </a:r>
            <a:endParaRPr lang="pt-BR" dirty="0" smtClean="0"/>
          </a:p>
          <a:p>
            <a:pPr lvl="1" algn="just"/>
            <a:r>
              <a:rPr lang="pt-BR" dirty="0" smtClean="0"/>
              <a:t>Não usada para imagens de 24 bits por cor.</a:t>
            </a:r>
            <a:endParaRPr lang="pt-BR" dirty="0" smtClean="0"/>
          </a:p>
          <a:p>
            <a:pPr lvl="1" algn="just"/>
            <a:endParaRPr lang="pt-BR" sz="900" dirty="0" smtClean="0"/>
          </a:p>
          <a:p>
            <a:pPr algn="just"/>
            <a:r>
              <a:rPr lang="pt-BR" dirty="0" smtClean="0"/>
              <a:t>Pixels em si</a:t>
            </a:r>
            <a:endParaRPr lang="pt-BR" dirty="0" smtClean="0"/>
          </a:p>
          <a:p>
            <a:pPr lvl="1" algn="just"/>
            <a:r>
              <a:rPr lang="pt-BR" dirty="0" smtClean="0"/>
              <a:t>Informação de cor, pixel a pixel.</a:t>
            </a:r>
            <a:endParaRPr lang="pt-BR" dirty="0" smtClean="0"/>
          </a:p>
          <a:p>
            <a:pPr lvl="1" algn="just"/>
            <a:r>
              <a:rPr lang="pt-BR" dirty="0" smtClean="0"/>
              <a:t>Linha por linha, de baixo para cima.</a:t>
            </a:r>
            <a:endParaRPr lang="pt-BR" dirty="0" smtClean="0"/>
          </a:p>
          <a:p>
            <a:pPr lvl="1" algn="just"/>
            <a:r>
              <a:rPr lang="pt-BR" dirty="0" smtClean="0"/>
              <a:t>Limite de cada linha.</a:t>
            </a:r>
            <a:endParaRPr lang="pt-BR" dirty="0" smtClean="0"/>
          </a:p>
          <a:p>
            <a:pPr lvl="1" algn="just"/>
            <a:r>
              <a:rPr lang="pt-BR" dirty="0" smtClean="0"/>
              <a:t>Para cada linha, os pixels da esquerda para direita.</a:t>
            </a:r>
            <a:endParaRPr lang="pt-BR" dirty="0" smtClean="0"/>
          </a:p>
          <a:p>
            <a:pPr lvl="1" algn="just"/>
            <a:r>
              <a:rPr lang="pt-BR" dirty="0" smtClean="0"/>
              <a:t>Em imagens de 24 bits (</a:t>
            </a:r>
            <a:r>
              <a:rPr lang="pt-BR" dirty="0" err="1" smtClean="0"/>
              <a:t>Red</a:t>
            </a:r>
            <a:r>
              <a:rPr lang="pt-BR" dirty="0" smtClean="0"/>
              <a:t>, Green, Blue).</a:t>
            </a:r>
            <a:endParaRPr lang="pt-BR" dirty="0" smtClean="0"/>
          </a:p>
          <a:p>
            <a:pPr lvl="1" algn="just"/>
            <a:r>
              <a:rPr lang="pt-BR" dirty="0" smtClean="0"/>
              <a:t>Em imagens de 8 bits ou menos, os bits de mais alta ordem são os pixels mais à esquerda.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arquivos binários se diferenciam dos arquivos textos, pois os dados lidos e gravados não sofrem qualquer tipo de conversão;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Suponha as seguintes operações:</a:t>
            </a:r>
            <a:endParaRPr lang="pt-BR" dirty="0" smtClean="0"/>
          </a:p>
          <a:p>
            <a:pPr lvl="1" algn="just"/>
            <a:r>
              <a:rPr lang="pt-BR" dirty="0" err="1"/>
              <a:t>i</a:t>
            </a:r>
            <a:r>
              <a:rPr lang="pt-BR" dirty="0" err="1" smtClean="0"/>
              <a:t>nt</a:t>
            </a:r>
            <a:r>
              <a:rPr lang="pt-BR" dirty="0" smtClean="0"/>
              <a:t> a = 345271;</a:t>
            </a:r>
            <a:endParaRPr lang="pt-BR" dirty="0" smtClean="0"/>
          </a:p>
          <a:p>
            <a:pPr lvl="1" algn="just"/>
            <a:r>
              <a:rPr lang="pt-BR" dirty="0" err="1" smtClean="0"/>
              <a:t>fprintf</a:t>
            </a:r>
            <a:r>
              <a:rPr lang="pt-BR" dirty="0" smtClean="0"/>
              <a:t> (arquivo,“%d”,a);</a:t>
            </a:r>
            <a:endParaRPr lang="pt-BR" dirty="0" smtClean="0"/>
          </a:p>
          <a:p>
            <a:pPr lvl="1" algn="just"/>
            <a:endParaRPr lang="pt-BR" sz="800" dirty="0"/>
          </a:p>
          <a:p>
            <a:pPr algn="just"/>
            <a:r>
              <a:rPr lang="pt-BR" dirty="0" smtClean="0"/>
              <a:t>A instrução </a:t>
            </a:r>
            <a:r>
              <a:rPr lang="pt-BR" dirty="0" err="1" smtClean="0"/>
              <a:t>fprintf</a:t>
            </a:r>
            <a:r>
              <a:rPr lang="pt-BR" dirty="0" smtClean="0"/>
              <a:t> tem todo um trabalho “invisível” de receber o binário da variável inteira, extrair o valor de cada algarismo e associá-lo à tabela ASCII, para enfim gravar os bytes no arquivo;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 do arquivo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561975" y="1905000"/>
          <a:ext cx="8029575" cy="2392680"/>
        </p:xfrm>
        <a:graphic>
          <a:graphicData uri="http://schemas.openxmlformats.org/drawingml/2006/table">
            <a:tbl>
              <a:tblPr/>
              <a:tblGrid>
                <a:gridCol w="1811655"/>
                <a:gridCol w="1017905"/>
                <a:gridCol w="5200015"/>
              </a:tblGrid>
              <a:tr h="59372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Field </a:t>
                      </a:r>
                      <a:r>
                        <a:rPr lang="pt-BR" sz="2000" b="1" dirty="0" err="1">
                          <a:effectLst/>
                        </a:rPr>
                        <a:t>Name</a:t>
                      </a:r>
                      <a:endParaRPr lang="pt-BR" sz="2000" b="1" dirty="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effectLst/>
                        </a:rPr>
                        <a:t>Size</a:t>
                      </a:r>
                      <a:r>
                        <a:rPr lang="x-none" altLang="pt-BR" sz="2000" b="1">
                          <a:effectLst/>
                        </a:rPr>
                        <a:t>,</a:t>
                      </a:r>
                      <a:r>
                        <a:rPr lang="pt-BR" sz="2000" b="1">
                          <a:effectLst/>
                        </a:rPr>
                        <a:t> in Bytes</a:t>
                      </a:r>
                      <a:endParaRPr lang="pt-BR" sz="2000" b="1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>
                          <a:effectLst/>
                        </a:rPr>
                        <a:t>Description</a:t>
                      </a:r>
                      <a:endParaRPr lang="pt-BR" sz="2000" b="1" dirty="0" err="1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bfType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The characters "BM"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bfSize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The size of the file in bytes</a:t>
                      </a:r>
                      <a:endParaRPr lang="en-US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bfReserved1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Unused - must be zero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bfReserved2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Unused - must be zero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bfOffBits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Offset to start of Pixel </a:t>
                      </a:r>
                      <a:r>
                        <a:rPr lang="en-US" sz="2000" dirty="0" smtClean="0">
                          <a:effectLst/>
                        </a:rPr>
                        <a:t>Data*</a:t>
                      </a:r>
                      <a:endParaRPr lang="en-US" sz="2000" dirty="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99592" y="6165304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 Em relação ao início do arquivo.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 do arquivo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83210" y="1701473"/>
          <a:ext cx="7467600" cy="6004560"/>
        </p:xfrm>
        <a:graphic>
          <a:graphicData uri="http://schemas.openxmlformats.org/drawingml/2006/table">
            <a:tbl>
              <a:tblPr/>
              <a:tblGrid>
                <a:gridCol w="2139950"/>
                <a:gridCol w="832485"/>
                <a:gridCol w="4495165"/>
              </a:tblGrid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</a:rPr>
                        <a:t>Field </a:t>
                      </a:r>
                      <a:r>
                        <a:rPr lang="pt-BR" sz="1800" b="1" dirty="0" err="1">
                          <a:effectLst/>
                        </a:rPr>
                        <a:t>Name</a:t>
                      </a:r>
                      <a:endParaRPr lang="pt-BR" sz="1800" b="1" dirty="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effectLst/>
                        </a:rPr>
                        <a:t>Size</a:t>
                      </a:r>
                      <a:r>
                        <a:rPr lang="x-none" altLang="pt-BR" sz="1800" b="1">
                          <a:effectLst/>
                        </a:rPr>
                        <a:t>,</a:t>
                      </a:r>
                      <a:r>
                        <a:rPr lang="pt-BR" sz="1800" b="1">
                          <a:effectLst/>
                        </a:rPr>
                        <a:t> in Bytes</a:t>
                      </a:r>
                      <a:endParaRPr lang="pt-BR" sz="1800" b="1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effectLst/>
                        </a:rPr>
                        <a:t>Description</a:t>
                      </a:r>
                      <a:endParaRPr lang="pt-BR" sz="1800" b="1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17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biSize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4</a:t>
                      </a:r>
                      <a:endParaRPr lang="pt-BR" sz="1800" dirty="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Header Size - Must be at least 40</a:t>
                      </a:r>
                      <a:endParaRPr lang="en-US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17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biWidth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effectLst/>
                        </a:rPr>
                        <a:t>Image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width</a:t>
                      </a:r>
                      <a:r>
                        <a:rPr lang="pt-BR" sz="1800" dirty="0">
                          <a:effectLst/>
                        </a:rPr>
                        <a:t> in pixels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17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biHeight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Image height in pixels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17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biPlanes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Must be 1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17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biBitCount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Bits per pixel - 1, 4, 8, 16, 24, or 32</a:t>
                      </a:r>
                      <a:endParaRPr lang="en-US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17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biCompression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Compression type (0 = uncompressed)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64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biSizeImage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Image Size - may be zero for uncompressed images</a:t>
                      </a:r>
                      <a:endParaRPr lang="en-US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biXPelsPerMeter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Preferred resolution in pixels per meter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biYPelsPerMeter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Preferred resolution in pixels per meter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biClrUsed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Number Color Map entries that are actually used</a:t>
                      </a:r>
                      <a:endParaRPr lang="en-US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68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biClrImportant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effectLst/>
                        </a:rPr>
                        <a:t>Number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of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significant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colors</a:t>
                      </a:r>
                      <a:endParaRPr lang="pt-BR" sz="1800" dirty="0">
                        <a:effectLst/>
                      </a:endParaRPr>
                    </a:p>
                  </a:txBody>
                  <a:tcPr marL="14714" marR="14714" marT="14714" marB="147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objetivo deste trabalho é analisar a frequência com que os valores inteiros (bytes consecutivos) aparecem em arquivos de diversos formatos;</a:t>
            </a:r>
            <a:endParaRPr lang="pt-BR" dirty="0" smtClean="0"/>
          </a:p>
          <a:p>
            <a:pPr algn="just"/>
            <a:endParaRPr lang="pt-BR" sz="900" dirty="0" smtClean="0"/>
          </a:p>
          <a:p>
            <a:pPr algn="just"/>
            <a:r>
              <a:rPr lang="pt-BR" dirty="0" smtClean="0"/>
              <a:t>Os alunos devem escolher arquivos com os formatos BMP, JPEG (pode ser o BMP anterior convertido), DOC (ou outro arquivo Office), AVI, MP3, HTML.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Cada arquivo deve ser compactado (ZIP ou RAR).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Os arquivos não precisam ser muito grandes, mas também não devem ser muito pequenos.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Os alunos devem criar um programa que abra esses arquivos (originais e compactados) na forma binária e leia os bytes dos arquivos, 2 a 2 (short </a:t>
            </a:r>
            <a:r>
              <a:rPr lang="pt-BR" dirty="0" err="1" smtClean="0"/>
              <a:t>int</a:t>
            </a:r>
            <a:r>
              <a:rPr lang="pt-BR" dirty="0" smtClean="0"/>
              <a:t> – 16 bits).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O programa deve ter um contador para cada possível número de 16 bits (256*256);</a:t>
            </a:r>
            <a:endParaRPr lang="pt-BR" dirty="0" smtClean="0"/>
          </a:p>
          <a:p>
            <a:pPr algn="just"/>
            <a:endParaRPr lang="pt-BR" sz="900" dirty="0" smtClean="0"/>
          </a:p>
          <a:p>
            <a:pPr algn="just"/>
            <a:r>
              <a:rPr lang="pt-BR" dirty="0" smtClean="0"/>
              <a:t>Sempre que for lido um short </a:t>
            </a:r>
            <a:r>
              <a:rPr lang="pt-BR" dirty="0" err="1" smtClean="0"/>
              <a:t>int</a:t>
            </a:r>
            <a:r>
              <a:rPr lang="pt-BR" dirty="0" smtClean="0"/>
              <a:t> de 16 bits, seu contador respectivo deve ser incrementado.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programa deve escrever um arquivo (texto) de resultado contendo </a:t>
            </a:r>
            <a:r>
              <a:rPr lang="pt-BR" dirty="0" smtClean="0"/>
              <a:t>o valor dos contadores para todos os </a:t>
            </a:r>
            <a:r>
              <a:rPr lang="pt-BR" dirty="0"/>
              <a:t>números de 16 bits (0-65535</a:t>
            </a:r>
            <a:r>
              <a:rPr lang="pt-BR" dirty="0" smtClean="0"/>
              <a:t>);</a:t>
            </a: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latin typeface="Century Schoolbook L" charset="0"/>
              </a:rPr>
              <a:t>Com o arquivo de resultado, os alunos devem fazer um gráfico (no Excel) de colunas, mostrando a quantidade de cada número de 16 bits.</a:t>
            </a:r>
            <a:endParaRPr lang="pt-BR" dirty="0" smtClean="0">
              <a:latin typeface="Century Schoolbook L" charset="0"/>
            </a:endParaRPr>
          </a:p>
          <a:p>
            <a:pPr algn="just"/>
            <a:endParaRPr lang="pt-BR" sz="900" dirty="0" smtClean="0">
              <a:latin typeface="Century Schoolbook L" charset="0"/>
            </a:endParaRPr>
          </a:p>
          <a:p>
            <a:pPr algn="just"/>
            <a:r>
              <a:rPr lang="pt-BR" dirty="0" smtClean="0">
                <a:latin typeface="Century Schoolbook L" charset="0"/>
              </a:rPr>
              <a:t>Deve ser feito um gráfico para cada arquivo original e outro para cada arquivo compactado.</a:t>
            </a:r>
            <a:endParaRPr lang="pt-BR" dirty="0" smtClean="0">
              <a:latin typeface="Century Schoolbook L" charset="0"/>
            </a:endParaRPr>
          </a:p>
          <a:p>
            <a:pPr algn="just"/>
            <a:endParaRPr lang="pt-BR" sz="900" dirty="0" smtClean="0">
              <a:latin typeface="Century Schoolbook L" charset="0"/>
            </a:endParaRPr>
          </a:p>
          <a:p>
            <a:pPr algn="just"/>
            <a:r>
              <a:rPr lang="pt-BR" dirty="0" smtClean="0">
                <a:latin typeface="Century Schoolbook L" charset="0"/>
              </a:rPr>
              <a:t>Os alunos devem preparar um pequeno relatório contendo:</a:t>
            </a:r>
            <a:endParaRPr lang="pt-BR" dirty="0" smtClean="0">
              <a:latin typeface="Century Schoolbook L" charset="0"/>
            </a:endParaRPr>
          </a:p>
          <a:p>
            <a:pPr lvl="1" algn="just"/>
            <a:r>
              <a:rPr lang="pt-BR" dirty="0" smtClean="0">
                <a:latin typeface="Century Schoolbook L" charset="0"/>
              </a:rPr>
              <a:t>O código-fonte do programa;</a:t>
            </a:r>
            <a:endParaRPr lang="pt-BR" dirty="0" smtClean="0">
              <a:latin typeface="Century Schoolbook L" charset="0"/>
            </a:endParaRPr>
          </a:p>
          <a:p>
            <a:pPr lvl="1" algn="just"/>
            <a:r>
              <a:rPr lang="pt-BR" dirty="0" smtClean="0">
                <a:latin typeface="Century Schoolbook L" charset="0"/>
              </a:rPr>
              <a:t>Os gráficos (lado a lado) de cada arquivo original e compactado;</a:t>
            </a:r>
            <a:endParaRPr lang="pt-BR" dirty="0" smtClean="0">
              <a:latin typeface="Century Schoolbook L" charset="0"/>
            </a:endParaRPr>
          </a:p>
          <a:p>
            <a:pPr lvl="1" algn="just"/>
            <a:r>
              <a:rPr lang="pt-BR" dirty="0" smtClean="0">
                <a:latin typeface="Century Schoolbook L" charset="0"/>
              </a:rPr>
              <a:t>Uma pequena análise do comportamento dos gráficos;</a:t>
            </a:r>
            <a:endParaRPr lang="pt-BR" dirty="0" smtClean="0">
              <a:latin typeface="Century Schoolbook L" charset="0"/>
            </a:endParaRPr>
          </a:p>
          <a:p>
            <a:pPr lvl="1" algn="just"/>
            <a:r>
              <a:rPr lang="pt-BR" dirty="0" smtClean="0">
                <a:latin typeface="Century Schoolbook L" charset="0"/>
              </a:rPr>
              <a:t>Os arquivos devem ser enviados para </a:t>
            </a:r>
            <a:r>
              <a:rPr lang="x-none" altLang="pt-BR" dirty="0" err="1" smtClean="0">
                <a:latin typeface="Century Schoolbook L" charset="0"/>
              </a:rPr>
              <a:t>marcos_quinet@id.uff.br</a:t>
            </a:r>
            <a:r>
              <a:rPr lang="pt-BR" dirty="0" smtClean="0">
                <a:latin typeface="Century Schoolbook L" charset="0"/>
              </a:rPr>
              <a:t>.</a:t>
            </a:r>
            <a:endParaRPr lang="pt-BR" dirty="0" smtClean="0">
              <a:latin typeface="Century Schoolbook L" charset="0"/>
            </a:endParaRPr>
          </a:p>
          <a:p>
            <a:pPr lvl="1" algn="just"/>
            <a:endParaRPr lang="pt-BR" dirty="0">
              <a:latin typeface="Century Schoolbook 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problema é ainda maior no momento da leitura de valores numéricos do arquivo, pois é preciso verificar uma série de regras em relação aos caracteres lidos para saber, inclusive, se existe ou não um número a ser lido;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Portanto, uma das vantagens dos arquivos binários é permitir uma economia de espaços em disco para números grandes;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Por outro lado, um número pequeno (&lt;100) gastará menos espaço em formato texto (2 bytes mais eventualmente um espaço em branco);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Outra diferença está na facilidade de acesso aos dados do arquivo;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lvl="1" algn="just"/>
            <a:r>
              <a:rPr lang="pt-BR" dirty="0" smtClean="0"/>
              <a:t>O arquivo texto pode ser facilmente visualizado, enquanto em um arquivo binário é necessário conhecer a estruturação dos campos;</a:t>
            </a:r>
            <a:endParaRPr lang="pt-BR" dirty="0" smtClean="0"/>
          </a:p>
          <a:p>
            <a:pPr lvl="1" algn="just"/>
            <a:r>
              <a:rPr lang="pt-BR" dirty="0" smtClean="0"/>
              <a:t>Por outro lado, a segurança dos dados é um “pouco maior” em arquivos binários.</a:t>
            </a:r>
            <a:endParaRPr lang="pt-BR" dirty="0"/>
          </a:p>
          <a:p>
            <a:pPr lvl="1" algn="just"/>
            <a:endParaRPr lang="pt-BR" sz="800" dirty="0" smtClean="0"/>
          </a:p>
          <a:p>
            <a:pPr algn="just"/>
            <a:r>
              <a:rPr lang="pt-BR" dirty="0" smtClean="0"/>
              <a:t>Por fim, o acesso a grandes volumes de dados é normalmente maior em arquivos binários, já que uma única leitura pode recuperar uma enorme quantidade de bytes;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estruturação de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Century Schoolbook L" charset="0"/>
              </a:rPr>
              <a:t>Os arquivos binários normalmente armazenam registros completos dispostos sequencialmente, embora também seja possível guardar dados isoladamente;</a:t>
            </a:r>
            <a:endParaRPr lang="pt-BR" dirty="0" smtClean="0">
              <a:latin typeface="Century Schoolbook L" charset="0"/>
            </a:endParaRPr>
          </a:p>
          <a:p>
            <a:pPr algn="just"/>
            <a:endParaRPr lang="pt-BR" sz="800" dirty="0" smtClean="0">
              <a:latin typeface="Century Schoolbook L" charset="0"/>
            </a:endParaRPr>
          </a:p>
          <a:p>
            <a:pPr algn="just"/>
            <a:r>
              <a:rPr lang="pt-BR" dirty="0" smtClean="0">
                <a:latin typeface="Century Schoolbook L" charset="0"/>
              </a:rPr>
              <a:t>Mesmo assim, a forma de acesso aos dados também vai depender do tamanho do registro e do tipo de dados que serão armazenados;</a:t>
            </a:r>
            <a:endParaRPr lang="pt-BR" dirty="0" smtClean="0">
              <a:latin typeface="Century Schoolbook L" charset="0"/>
            </a:endParaRPr>
          </a:p>
          <a:p>
            <a:pPr algn="just"/>
            <a:endParaRPr lang="pt-BR" sz="800" dirty="0" smtClean="0">
              <a:latin typeface="Century Schoolbook L" charset="0"/>
            </a:endParaRPr>
          </a:p>
          <a:p>
            <a:pPr algn="just"/>
            <a:r>
              <a:rPr lang="pt-BR" dirty="0" smtClean="0">
                <a:latin typeface="Century Schoolbook L" charset="0"/>
              </a:rPr>
              <a:t>Portanto temos duas formas básicas: </a:t>
            </a:r>
            <a:r>
              <a:rPr lang="pt-BR" u="sng" dirty="0" smtClean="0">
                <a:latin typeface="Century Schoolbook L" charset="0"/>
              </a:rPr>
              <a:t>arquivos em série</a:t>
            </a:r>
            <a:r>
              <a:rPr lang="pt-BR" dirty="0" smtClean="0">
                <a:latin typeface="Century Schoolbook L" charset="0"/>
              </a:rPr>
              <a:t> e </a:t>
            </a:r>
            <a:r>
              <a:rPr lang="pt-BR" u="sng" dirty="0" smtClean="0">
                <a:latin typeface="Century Schoolbook L" charset="0"/>
              </a:rPr>
              <a:t>arquivo</a:t>
            </a:r>
            <a:r>
              <a:rPr lang="x-none" altLang="pt-BR" u="sng" dirty="0" smtClean="0">
                <a:latin typeface="Century Schoolbook L" charset="0"/>
              </a:rPr>
              <a:t>s</a:t>
            </a:r>
            <a:r>
              <a:rPr lang="pt-BR" u="sng" dirty="0" smtClean="0">
                <a:latin typeface="Century Schoolbook L" charset="0"/>
              </a:rPr>
              <a:t> de acesso direto</a:t>
            </a:r>
            <a:r>
              <a:rPr lang="pt-BR" dirty="0" smtClean="0">
                <a:latin typeface="Century Schoolbook L" charset="0"/>
              </a:rPr>
              <a:t>;</a:t>
            </a:r>
            <a:endParaRPr lang="pt-BR" dirty="0">
              <a:latin typeface="Century Schoolbook 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u="sng" dirty="0" smtClean="0">
                <a:latin typeface="Century Schoolbook L" charset="0"/>
              </a:rPr>
              <a:t>Arquivos em série</a:t>
            </a:r>
            <a:r>
              <a:rPr lang="pt-BR" dirty="0" smtClean="0">
                <a:latin typeface="Century Schoolbook L" charset="0"/>
              </a:rPr>
              <a:t> </a:t>
            </a:r>
            <a:r>
              <a:rPr lang="x-none" altLang="pt-BR" dirty="0" smtClean="0">
                <a:latin typeface="Century Schoolbook L" charset="0"/>
              </a:rPr>
              <a:t>foram</a:t>
            </a:r>
            <a:r>
              <a:rPr lang="pt-BR" dirty="0" smtClean="0">
                <a:latin typeface="Century Schoolbook L" charset="0"/>
              </a:rPr>
              <a:t> muito usados quando o meio de armazenamento era em fitas magnéticas;</a:t>
            </a:r>
            <a:endParaRPr lang="pt-BR" dirty="0" smtClean="0">
              <a:latin typeface="Century Schoolbook L" charset="0"/>
            </a:endParaRPr>
          </a:p>
          <a:p>
            <a:pPr algn="just"/>
            <a:endParaRPr lang="pt-BR" sz="800" dirty="0" smtClean="0">
              <a:latin typeface="Century Schoolbook L" charset="0"/>
            </a:endParaRPr>
          </a:p>
          <a:p>
            <a:pPr algn="just"/>
            <a:r>
              <a:rPr lang="pt-BR" dirty="0" smtClean="0">
                <a:latin typeface="Century Schoolbook L" charset="0"/>
              </a:rPr>
              <a:t>Não era possível mudar imediatamente para qualquer registro, pois era fisicamente necessário passar a fita até o ponto onde o registro desejado se encontrava;</a:t>
            </a:r>
            <a:endParaRPr lang="pt-BR" dirty="0" smtClean="0">
              <a:latin typeface="Century Schoolbook L" charset="0"/>
            </a:endParaRPr>
          </a:p>
          <a:p>
            <a:pPr algn="just"/>
            <a:endParaRPr lang="pt-BR" sz="800" dirty="0" smtClean="0">
              <a:latin typeface="Century Schoolbook L" charset="0"/>
            </a:endParaRPr>
          </a:p>
          <a:p>
            <a:pPr algn="just"/>
            <a:r>
              <a:rPr lang="pt-BR" dirty="0" smtClean="0">
                <a:latin typeface="Century Schoolbook L" charset="0"/>
              </a:rPr>
              <a:t>Isso ainda pode ser necessário se o tamanho do registro for variável e houver necessidade de economia de espaço;</a:t>
            </a:r>
            <a:endParaRPr lang="pt-BR" dirty="0">
              <a:latin typeface="Century Schoolbook 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pic>
        <p:nvPicPr>
          <p:cNvPr id="3074" name="Picture 2" descr="http://www.techcd.com.br/blog/wp-content/uploads/2013/10/sony-lto-ultrium-4-fita-dat-para-gravacao-backup-800gb-1-6tb-ltx800g-129c19854c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4071"/>
            <a:ext cx="2267744" cy="22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a/a6/DATA_CARTRID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5694"/>
            <a:ext cx="2808312" cy="194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olhardigital.uol.com.br/uploads/acervo_imagens/2014/05/20140505131328_660_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64904"/>
            <a:ext cx="396043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Nos </a:t>
            </a:r>
            <a:r>
              <a:rPr lang="pt-BR" u="sng" dirty="0" smtClean="0"/>
              <a:t>arquivos de acesso direto</a:t>
            </a:r>
            <a:r>
              <a:rPr lang="pt-BR" dirty="0" smtClean="0"/>
              <a:t>, qualquer registro pode ser acessado imediatamente, pois o tamanho do mesmo é fixo;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O registro de ordem </a:t>
            </a:r>
            <a:r>
              <a:rPr lang="pt-BR" i="1" dirty="0" smtClean="0"/>
              <a:t>N</a:t>
            </a:r>
            <a:r>
              <a:rPr lang="pt-BR" dirty="0" smtClean="0"/>
              <a:t>, por exemplo, se encontra na posição (N-1)*</a:t>
            </a:r>
            <a:r>
              <a:rPr lang="pt-BR" dirty="0" err="1" smtClean="0"/>
              <a:t>tamRegistro</a:t>
            </a:r>
            <a:r>
              <a:rPr lang="pt-BR" dirty="0" smtClean="0"/>
              <a:t>;</a:t>
            </a:r>
            <a:endParaRPr lang="pt-BR" dirty="0" smtClean="0"/>
          </a:p>
          <a:p>
            <a:pPr algn="just"/>
            <a:endParaRPr lang="pt-BR" sz="800" dirty="0" smtClean="0"/>
          </a:p>
          <a:p>
            <a:pPr algn="just"/>
            <a:r>
              <a:rPr lang="pt-BR" dirty="0" smtClean="0"/>
              <a:t>Normalmente, a leitura das informações recupera um registro inteiro de cada vez, processa-o e busca por outro registro até o final do algoritmo;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estruturação de 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lang="pt-BR" dirty="0" smtClean="0"/>
              <a:t>Algumas funções são essenciais para a manipulação de arquivos binários:</a:t>
            </a:r>
            <a:endParaRPr lang="pt-BR" dirty="0" smtClean="0"/>
          </a:p>
          <a:p>
            <a:endParaRPr lang="pt-BR" sz="800" dirty="0"/>
          </a:p>
          <a:p>
            <a:r>
              <a:rPr lang="fr-FR" dirty="0" smtClean="0"/>
              <a:t>Abrir o arquivo:</a:t>
            </a:r>
            <a:endParaRPr lang="fr-FR" dirty="0" smtClean="0"/>
          </a:p>
          <a:p>
            <a:pPr lvl="1"/>
            <a:r>
              <a:rPr lang="fr-FR" dirty="0" smtClean="0"/>
              <a:t>FILE </a:t>
            </a:r>
            <a:r>
              <a:rPr lang="fr-FR" dirty="0"/>
              <a:t>* fopen ( const char * filename, const char * mode </a:t>
            </a:r>
            <a:r>
              <a:rPr lang="fr-FR" dirty="0" smtClean="0"/>
              <a:t>);</a:t>
            </a:r>
            <a:endParaRPr lang="fr-FR" dirty="0" smtClean="0"/>
          </a:p>
          <a:p>
            <a:pPr lvl="1"/>
            <a:r>
              <a:rPr lang="fr-FR" dirty="0" smtClean="0"/>
              <a:t>O modo de abertura deve conter a letra ‘b’;</a:t>
            </a:r>
            <a:endParaRPr lang="fr-FR" dirty="0" smtClean="0"/>
          </a:p>
          <a:p>
            <a:pPr lvl="1"/>
            <a:endParaRPr lang="fr-FR" sz="800" dirty="0"/>
          </a:p>
          <a:p>
            <a:r>
              <a:rPr lang="fr-FR" dirty="0" smtClean="0"/>
              <a:t>Fechar o arquivo;</a:t>
            </a:r>
            <a:endParaRPr lang="fr-FR" dirty="0" smtClean="0"/>
          </a:p>
          <a:p>
            <a:pPr lvl="1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fclose</a:t>
            </a:r>
            <a:r>
              <a:rPr lang="pt-BR" dirty="0"/>
              <a:t> ( FILE * </a:t>
            </a:r>
            <a:r>
              <a:rPr lang="pt-BR" dirty="0" err="1"/>
              <a:t>stream</a:t>
            </a:r>
            <a:r>
              <a:rPr lang="pt-BR" dirty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9277</Words>
  <Application>Kingsoft Office WPP</Application>
  <PresentationFormat>Apresentação na tela (4:3)</PresentationFormat>
  <Paragraphs>332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Balcão Envidraçado</vt:lpstr>
      <vt:lpstr>Programação com Arquivos  Prof. Marcos Quinet   (baseado no material original do prof. André Renato)</vt:lpstr>
      <vt:lpstr>Visão Geral</vt:lpstr>
      <vt:lpstr>Visão Geral</vt:lpstr>
      <vt:lpstr>Visão Geral</vt:lpstr>
      <vt:lpstr>Tipos de estruturação de arquivos binários</vt:lpstr>
      <vt:lpstr>Tipos de estruturação de arquivos binários</vt:lpstr>
      <vt:lpstr>Tipos de estruturação de arquivos binários</vt:lpstr>
      <vt:lpstr>Tipos de estruturação de arquivos binários</vt:lpstr>
      <vt:lpstr>Tipos de estruturação de arquivos binários</vt:lpstr>
      <vt:lpstr>Tipos de estruturação de arquivos binários</vt:lpstr>
      <vt:lpstr>Tipos de estruturação de arquivos binários</vt:lpstr>
      <vt:lpstr>Tipos de estruturação de arquivos binários</vt:lpstr>
      <vt:lpstr>Tipos de estruturação de arquivos binários</vt:lpstr>
      <vt:lpstr>Um formato de arquivo binário</vt:lpstr>
      <vt:lpstr>Um formato de arquivo binário</vt:lpstr>
      <vt:lpstr>Um formato de arquivo binário</vt:lpstr>
      <vt:lpstr>Um formato de arquivo binário</vt:lpstr>
      <vt:lpstr>Um formato de arquivo binário</vt:lpstr>
      <vt:lpstr>Um formato de arquivo binário</vt:lpstr>
      <vt:lpstr>Cabeçalho do arquivo</vt:lpstr>
      <vt:lpstr>Cabeçalho do arquivo</vt:lpstr>
      <vt:lpstr>Trabalho</vt:lpstr>
      <vt:lpstr>Trabalho</vt:lpstr>
      <vt:lpstr>Trabalho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com Arquivos Prof. André Renato</dc:title>
  <dc:creator>AR Silva</dc:creator>
  <cp:lastModifiedBy>marcos</cp:lastModifiedBy>
  <cp:revision>67</cp:revision>
  <dcterms:created xsi:type="dcterms:W3CDTF">2018-03-28T18:51:51Z</dcterms:created>
  <dcterms:modified xsi:type="dcterms:W3CDTF">2018-03-28T18:51:51Z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