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lear Sans" charset="1" panose="020B0503030202020304"/>
      <p:regular r:id="rId10"/>
    </p:embeddedFont>
    <p:embeddedFont>
      <p:font typeface="Clear Sans Bold" charset="1" panose="020B0803030202020304"/>
      <p:regular r:id="rId11"/>
    </p:embeddedFont>
    <p:embeddedFont>
      <p:font typeface="Clear Sans Italics" charset="1" panose="020B0503030202090304"/>
      <p:regular r:id="rId12"/>
    </p:embeddedFont>
    <p:embeddedFont>
      <p:font typeface="Clear Sans Bold Italics" charset="1" panose="020B0803030202090304"/>
      <p:regular r:id="rId13"/>
    </p:embeddedFont>
    <p:embeddedFont>
      <p:font typeface="Clear Sans Thin" charset="1" panose="020B0203030202020304"/>
      <p:regular r:id="rId14"/>
    </p:embeddedFont>
    <p:embeddedFont>
      <p:font typeface="Clear Sans Light" charset="1" panose="020B0303030202020304"/>
      <p:regular r:id="rId15"/>
    </p:embeddedFont>
    <p:embeddedFont>
      <p:font typeface="Clear Sans Medium" charset="1" panose="020B0603030202020304"/>
      <p:regular r:id="rId16"/>
    </p:embeddedFont>
    <p:embeddedFont>
      <p:font typeface="Clear Sans Medium Italics" charset="1" panose="020B0603030202090304"/>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Italics" charset="1" panose="020B0606030504020204"/>
      <p:regular r:id="rId20"/>
    </p:embeddedFont>
    <p:embeddedFont>
      <p:font typeface="Open Sans Bold Italics" charset="1" panose="020B0806030504020204"/>
      <p:regular r:id="rId21"/>
    </p:embeddedFont>
    <p:embeddedFont>
      <p:font typeface="Open Sans Light" charset="1" panose="020B0306030504020204"/>
      <p:regular r:id="rId22"/>
    </p:embeddedFont>
    <p:embeddedFont>
      <p:font typeface="Open Sans Light Italics" charset="1" panose="020B0306030504020204"/>
      <p:regular r:id="rId23"/>
    </p:embeddedFont>
    <p:embeddedFont>
      <p:font typeface="Open Sans Ultra-Bold" charset="1" panose="00000000000000000000"/>
      <p:regular r:id="rId24"/>
    </p:embeddedFont>
    <p:embeddedFont>
      <p:font typeface="Open Sans Ultra-Bold Italics"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9144000" y="3879458"/>
            <a:ext cx="8217084" cy="2122804"/>
          </a:xfrm>
          <a:prstGeom prst="rect">
            <a:avLst/>
          </a:prstGeom>
        </p:spPr>
        <p:txBody>
          <a:bodyPr anchor="t" rtlCol="false" tIns="0" lIns="0" bIns="0" rIns="0">
            <a:spAutoFit/>
          </a:bodyPr>
          <a:lstStyle/>
          <a:p>
            <a:pPr algn="ctr">
              <a:lnSpc>
                <a:spcPts val="8199"/>
              </a:lnSpc>
            </a:pPr>
            <a:r>
              <a:rPr lang="en-US" sz="8199">
                <a:solidFill>
                  <a:srgbClr val="F7B4A7"/>
                </a:solidFill>
                <a:latin typeface="Clear Sans Bold"/>
              </a:rPr>
              <a:t>Patrón de diseño Proxy</a:t>
            </a:r>
          </a:p>
        </p:txBody>
      </p:sp>
      <p:sp>
        <p:nvSpPr>
          <p:cNvPr name="Freeform 3" id="3"/>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931005" y="882189"/>
          <a:ext cx="16425989" cy="8301385"/>
        </p:xfrm>
        <a:graphic>
          <a:graphicData uri="http://schemas.openxmlformats.org/drawingml/2006/table">
            <a:tbl>
              <a:tblPr/>
              <a:tblGrid>
                <a:gridCol w="16425989"/>
              </a:tblGrid>
              <a:tr h="8301385">
                <a:tc>
                  <a:txBody>
                    <a:bodyPr anchor="t" rtlCol="false"/>
                    <a:lstStyle/>
                    <a:p>
                      <a:pPr algn="l">
                        <a:lnSpc>
                          <a:spcPts val="15678"/>
                        </a:lnSpc>
                        <a:defRPr/>
                      </a:pPr>
                      <a:r>
                        <a:rPr lang="en-US" sz="11199">
                          <a:solidFill>
                            <a:srgbClr val="2B4B82"/>
                          </a:solidFill>
                          <a:latin typeface="Clear Sans"/>
                        </a:rPr>
                        <a:t>¿Qué es el patrón proxy?</a:t>
                      </a:r>
                      <a:endParaRPr lang="en-US" sz="1100"/>
                    </a:p>
                  </a:txBody>
                  <a:tcPr marL="190500" marR="190500" marT="190500" marB="190500" anchor="ctr">
                    <a:lnL cmpd="sng" algn="ctr" cap="flat" w="0">
                      <a:solidFill>
                        <a:srgbClr val="2B4B82"/>
                      </a:solidFill>
                      <a:prstDash val="solid"/>
                      <a:round/>
                      <a:headEnd type="none" w="med" len="med"/>
                      <a:tailEnd type="none" w="med" len="med"/>
                    </a:lnL>
                    <a:lnR cmpd="sng" algn="ctr" cap="flat" w="0">
                      <a:solidFill>
                        <a:srgbClr val="2B4B82"/>
                      </a:solidFill>
                      <a:prstDash val="solid"/>
                      <a:round/>
                      <a:headEnd type="none" w="med" len="med"/>
                      <a:tailEnd type="none" w="med" len="med"/>
                    </a:lnR>
                    <a:lnT cmpd="sng" algn="ctr" cap="flat" w="0">
                      <a:solidFill>
                        <a:srgbClr val="2B4B82"/>
                      </a:solidFill>
                      <a:prstDash val="solid"/>
                      <a:round/>
                      <a:headEnd type="none" w="med" len="med"/>
                      <a:tailEnd type="none" w="med" len="med"/>
                    </a:lnT>
                    <a:lnB cmpd="sng" algn="ctr" cap="flat" w="0">
                      <a:solidFill>
                        <a:srgbClr val="2B4B82"/>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p:cSld>
    <p:bg>
      <p:bgPr>
        <a:solidFill>
          <a:srgbClr val="F7B4A7"/>
        </a:solidFill>
      </p:bgPr>
    </p:bg>
    <p:spTree>
      <p:nvGrpSpPr>
        <p:cNvPr id="1" name=""/>
        <p:cNvGrpSpPr/>
        <p:nvPr/>
      </p:nvGrpSpPr>
      <p:grpSpPr>
        <a:xfrm>
          <a:off x="0" y="0"/>
          <a:ext cx="0" cy="0"/>
          <a:chOff x="0" y="0"/>
          <a:chExt cx="0" cy="0"/>
        </a:xfrm>
      </p:grpSpPr>
      <p:grpSp>
        <p:nvGrpSpPr>
          <p:cNvPr name="Group 2" id="2"/>
          <p:cNvGrpSpPr/>
          <p:nvPr/>
        </p:nvGrpSpPr>
        <p:grpSpPr>
          <a:xfrm rot="0">
            <a:off x="1173548" y="2267489"/>
            <a:ext cx="6646974" cy="1826098"/>
            <a:chOff x="0" y="0"/>
            <a:chExt cx="1750643" cy="480948"/>
          </a:xfrm>
        </p:grpSpPr>
        <p:sp>
          <p:nvSpPr>
            <p:cNvPr name="Freeform 3" id="3"/>
            <p:cNvSpPr/>
            <p:nvPr/>
          </p:nvSpPr>
          <p:spPr>
            <a:xfrm flipH="false" flipV="false" rot="0">
              <a:off x="0" y="0"/>
              <a:ext cx="1750644" cy="480948"/>
            </a:xfrm>
            <a:custGeom>
              <a:avLst/>
              <a:gdLst/>
              <a:ahLst/>
              <a:cxnLst/>
              <a:rect r="r" b="b" t="t" l="l"/>
              <a:pathLst>
                <a:path h="480948" w="1750644">
                  <a:moveTo>
                    <a:pt x="59401" y="0"/>
                  </a:moveTo>
                  <a:lnTo>
                    <a:pt x="1691242" y="0"/>
                  </a:lnTo>
                  <a:cubicBezTo>
                    <a:pt x="1706997" y="0"/>
                    <a:pt x="1722106" y="6258"/>
                    <a:pt x="1733245" y="17398"/>
                  </a:cubicBezTo>
                  <a:cubicBezTo>
                    <a:pt x="1744385" y="28538"/>
                    <a:pt x="1750644" y="43647"/>
                    <a:pt x="1750644" y="59401"/>
                  </a:cubicBezTo>
                  <a:lnTo>
                    <a:pt x="1750644" y="421547"/>
                  </a:lnTo>
                  <a:cubicBezTo>
                    <a:pt x="1750644" y="454353"/>
                    <a:pt x="1724049" y="480948"/>
                    <a:pt x="1691242" y="480948"/>
                  </a:cubicBezTo>
                  <a:lnTo>
                    <a:pt x="59401" y="480948"/>
                  </a:lnTo>
                  <a:cubicBezTo>
                    <a:pt x="26595" y="480948"/>
                    <a:pt x="0" y="454353"/>
                    <a:pt x="0" y="421547"/>
                  </a:cubicBezTo>
                  <a:lnTo>
                    <a:pt x="0" y="59401"/>
                  </a:lnTo>
                  <a:cubicBezTo>
                    <a:pt x="0" y="26595"/>
                    <a:pt x="26595" y="0"/>
                    <a:pt x="59401" y="0"/>
                  </a:cubicBezTo>
                  <a:close/>
                </a:path>
              </a:pathLst>
            </a:custGeom>
            <a:solidFill>
              <a:srgbClr val="2B4B82"/>
            </a:solidFill>
          </p:spPr>
        </p:sp>
        <p:sp>
          <p:nvSpPr>
            <p:cNvPr name="TextBox 4" id="4"/>
            <p:cNvSpPr txBox="true"/>
            <p:nvPr/>
          </p:nvSpPr>
          <p:spPr>
            <a:xfrm>
              <a:off x="0" y="-123825"/>
              <a:ext cx="1750643" cy="604773"/>
            </a:xfrm>
            <a:prstGeom prst="rect">
              <a:avLst/>
            </a:prstGeom>
          </p:spPr>
          <p:txBody>
            <a:bodyPr anchor="ctr" rtlCol="false" tIns="50800" lIns="50800" bIns="50800" rIns="50800"/>
            <a:lstStyle/>
            <a:p>
              <a:pPr algn="ctr">
                <a:lnSpc>
                  <a:spcPts val="8819"/>
                </a:lnSpc>
                <a:spcBef>
                  <a:spcPct val="0"/>
                </a:spcBef>
              </a:pPr>
              <a:r>
                <a:rPr lang="en-US" sz="6299">
                  <a:solidFill>
                    <a:srgbClr val="FFFFFF"/>
                  </a:solidFill>
                  <a:latin typeface="Open Sans"/>
                </a:rPr>
                <a:t>Remoto</a:t>
              </a:r>
            </a:p>
          </p:txBody>
        </p:sp>
      </p:grpSp>
      <p:sp>
        <p:nvSpPr>
          <p:cNvPr name="TextBox 5" id="5"/>
          <p:cNvSpPr txBox="true"/>
          <p:nvPr/>
        </p:nvSpPr>
        <p:spPr>
          <a:xfrm rot="0">
            <a:off x="6027139" y="629603"/>
            <a:ext cx="5720538" cy="883920"/>
          </a:xfrm>
          <a:prstGeom prst="rect">
            <a:avLst/>
          </a:prstGeom>
        </p:spPr>
        <p:txBody>
          <a:bodyPr anchor="t" rtlCol="false" tIns="0" lIns="0" bIns="0" rIns="0">
            <a:spAutoFit/>
          </a:bodyPr>
          <a:lstStyle/>
          <a:p>
            <a:pPr>
              <a:lnSpc>
                <a:spcPts val="6719"/>
              </a:lnSpc>
            </a:pPr>
            <a:r>
              <a:rPr lang="en-US" sz="6399">
                <a:solidFill>
                  <a:srgbClr val="2B4B82"/>
                </a:solidFill>
                <a:latin typeface="Clear Sans Bold"/>
              </a:rPr>
              <a:t>Tipos de Proxy</a:t>
            </a:r>
          </a:p>
        </p:txBody>
      </p:sp>
      <p:grpSp>
        <p:nvGrpSpPr>
          <p:cNvPr name="Group 6" id="6"/>
          <p:cNvGrpSpPr/>
          <p:nvPr/>
        </p:nvGrpSpPr>
        <p:grpSpPr>
          <a:xfrm rot="0">
            <a:off x="9652915" y="2267489"/>
            <a:ext cx="6646974" cy="1826098"/>
            <a:chOff x="0" y="0"/>
            <a:chExt cx="1750643" cy="480948"/>
          </a:xfrm>
        </p:grpSpPr>
        <p:sp>
          <p:nvSpPr>
            <p:cNvPr name="Freeform 7" id="7"/>
            <p:cNvSpPr/>
            <p:nvPr/>
          </p:nvSpPr>
          <p:spPr>
            <a:xfrm flipH="false" flipV="false" rot="0">
              <a:off x="0" y="0"/>
              <a:ext cx="1750644" cy="480948"/>
            </a:xfrm>
            <a:custGeom>
              <a:avLst/>
              <a:gdLst/>
              <a:ahLst/>
              <a:cxnLst/>
              <a:rect r="r" b="b" t="t" l="l"/>
              <a:pathLst>
                <a:path h="480948" w="1750644">
                  <a:moveTo>
                    <a:pt x="59401" y="0"/>
                  </a:moveTo>
                  <a:lnTo>
                    <a:pt x="1691242" y="0"/>
                  </a:lnTo>
                  <a:cubicBezTo>
                    <a:pt x="1706997" y="0"/>
                    <a:pt x="1722106" y="6258"/>
                    <a:pt x="1733245" y="17398"/>
                  </a:cubicBezTo>
                  <a:cubicBezTo>
                    <a:pt x="1744385" y="28538"/>
                    <a:pt x="1750644" y="43647"/>
                    <a:pt x="1750644" y="59401"/>
                  </a:cubicBezTo>
                  <a:lnTo>
                    <a:pt x="1750644" y="421547"/>
                  </a:lnTo>
                  <a:cubicBezTo>
                    <a:pt x="1750644" y="454353"/>
                    <a:pt x="1724049" y="480948"/>
                    <a:pt x="1691242" y="480948"/>
                  </a:cubicBezTo>
                  <a:lnTo>
                    <a:pt x="59401" y="480948"/>
                  </a:lnTo>
                  <a:cubicBezTo>
                    <a:pt x="26595" y="480948"/>
                    <a:pt x="0" y="454353"/>
                    <a:pt x="0" y="421547"/>
                  </a:cubicBezTo>
                  <a:lnTo>
                    <a:pt x="0" y="59401"/>
                  </a:lnTo>
                  <a:cubicBezTo>
                    <a:pt x="0" y="26595"/>
                    <a:pt x="26595" y="0"/>
                    <a:pt x="59401" y="0"/>
                  </a:cubicBezTo>
                  <a:close/>
                </a:path>
              </a:pathLst>
            </a:custGeom>
            <a:solidFill>
              <a:srgbClr val="2B4B82"/>
            </a:solidFill>
          </p:spPr>
        </p:sp>
        <p:sp>
          <p:nvSpPr>
            <p:cNvPr name="TextBox 8" id="8"/>
            <p:cNvSpPr txBox="true"/>
            <p:nvPr/>
          </p:nvSpPr>
          <p:spPr>
            <a:xfrm>
              <a:off x="0" y="-123825"/>
              <a:ext cx="1750643" cy="604773"/>
            </a:xfrm>
            <a:prstGeom prst="rect">
              <a:avLst/>
            </a:prstGeom>
          </p:spPr>
          <p:txBody>
            <a:bodyPr anchor="ctr" rtlCol="false" tIns="50800" lIns="50800" bIns="50800" rIns="50800"/>
            <a:lstStyle/>
            <a:p>
              <a:pPr algn="ctr">
                <a:lnSpc>
                  <a:spcPts val="8819"/>
                </a:lnSpc>
                <a:spcBef>
                  <a:spcPct val="0"/>
                </a:spcBef>
              </a:pPr>
              <a:r>
                <a:rPr lang="en-US" sz="6299">
                  <a:solidFill>
                    <a:srgbClr val="FFFFFF"/>
                  </a:solidFill>
                  <a:latin typeface="Open Sans"/>
                </a:rPr>
                <a:t>Virtual</a:t>
              </a:r>
            </a:p>
          </p:txBody>
        </p:sp>
      </p:grpSp>
      <p:grpSp>
        <p:nvGrpSpPr>
          <p:cNvPr name="Group 9" id="9"/>
          <p:cNvGrpSpPr/>
          <p:nvPr/>
        </p:nvGrpSpPr>
        <p:grpSpPr>
          <a:xfrm rot="0">
            <a:off x="1173548" y="6090329"/>
            <a:ext cx="6646974" cy="1826098"/>
            <a:chOff x="0" y="0"/>
            <a:chExt cx="1750643" cy="480948"/>
          </a:xfrm>
        </p:grpSpPr>
        <p:sp>
          <p:nvSpPr>
            <p:cNvPr name="Freeform 10" id="10"/>
            <p:cNvSpPr/>
            <p:nvPr/>
          </p:nvSpPr>
          <p:spPr>
            <a:xfrm flipH="false" flipV="false" rot="0">
              <a:off x="0" y="0"/>
              <a:ext cx="1750644" cy="480948"/>
            </a:xfrm>
            <a:custGeom>
              <a:avLst/>
              <a:gdLst/>
              <a:ahLst/>
              <a:cxnLst/>
              <a:rect r="r" b="b" t="t" l="l"/>
              <a:pathLst>
                <a:path h="480948" w="1750644">
                  <a:moveTo>
                    <a:pt x="59401" y="0"/>
                  </a:moveTo>
                  <a:lnTo>
                    <a:pt x="1691242" y="0"/>
                  </a:lnTo>
                  <a:cubicBezTo>
                    <a:pt x="1706997" y="0"/>
                    <a:pt x="1722106" y="6258"/>
                    <a:pt x="1733245" y="17398"/>
                  </a:cubicBezTo>
                  <a:cubicBezTo>
                    <a:pt x="1744385" y="28538"/>
                    <a:pt x="1750644" y="43647"/>
                    <a:pt x="1750644" y="59401"/>
                  </a:cubicBezTo>
                  <a:lnTo>
                    <a:pt x="1750644" y="421547"/>
                  </a:lnTo>
                  <a:cubicBezTo>
                    <a:pt x="1750644" y="454353"/>
                    <a:pt x="1724049" y="480948"/>
                    <a:pt x="1691242" y="480948"/>
                  </a:cubicBezTo>
                  <a:lnTo>
                    <a:pt x="59401" y="480948"/>
                  </a:lnTo>
                  <a:cubicBezTo>
                    <a:pt x="26595" y="480948"/>
                    <a:pt x="0" y="454353"/>
                    <a:pt x="0" y="421547"/>
                  </a:cubicBezTo>
                  <a:lnTo>
                    <a:pt x="0" y="59401"/>
                  </a:lnTo>
                  <a:cubicBezTo>
                    <a:pt x="0" y="26595"/>
                    <a:pt x="26595" y="0"/>
                    <a:pt x="59401" y="0"/>
                  </a:cubicBezTo>
                  <a:close/>
                </a:path>
              </a:pathLst>
            </a:custGeom>
            <a:solidFill>
              <a:srgbClr val="2B4B82"/>
            </a:solidFill>
          </p:spPr>
        </p:sp>
        <p:sp>
          <p:nvSpPr>
            <p:cNvPr name="TextBox 11" id="11"/>
            <p:cNvSpPr txBox="true"/>
            <p:nvPr/>
          </p:nvSpPr>
          <p:spPr>
            <a:xfrm>
              <a:off x="0" y="-123825"/>
              <a:ext cx="1750643" cy="604773"/>
            </a:xfrm>
            <a:prstGeom prst="rect">
              <a:avLst/>
            </a:prstGeom>
          </p:spPr>
          <p:txBody>
            <a:bodyPr anchor="ctr" rtlCol="false" tIns="50800" lIns="50800" bIns="50800" rIns="50800"/>
            <a:lstStyle/>
            <a:p>
              <a:pPr algn="ctr">
                <a:lnSpc>
                  <a:spcPts val="8819"/>
                </a:lnSpc>
                <a:spcBef>
                  <a:spcPct val="0"/>
                </a:spcBef>
              </a:pPr>
              <a:r>
                <a:rPr lang="en-US" sz="6299">
                  <a:solidFill>
                    <a:srgbClr val="FFFFFF"/>
                  </a:solidFill>
                  <a:latin typeface="Open Sans"/>
                </a:rPr>
                <a:t>Protección</a:t>
              </a:r>
            </a:p>
          </p:txBody>
        </p:sp>
      </p:grpSp>
      <p:grpSp>
        <p:nvGrpSpPr>
          <p:cNvPr name="Group 12" id="12"/>
          <p:cNvGrpSpPr/>
          <p:nvPr/>
        </p:nvGrpSpPr>
        <p:grpSpPr>
          <a:xfrm rot="0">
            <a:off x="9652915" y="6090329"/>
            <a:ext cx="6646974" cy="1826098"/>
            <a:chOff x="0" y="0"/>
            <a:chExt cx="1750643" cy="480948"/>
          </a:xfrm>
        </p:grpSpPr>
        <p:sp>
          <p:nvSpPr>
            <p:cNvPr name="Freeform 13" id="13"/>
            <p:cNvSpPr/>
            <p:nvPr/>
          </p:nvSpPr>
          <p:spPr>
            <a:xfrm flipH="false" flipV="false" rot="0">
              <a:off x="0" y="0"/>
              <a:ext cx="1750644" cy="480948"/>
            </a:xfrm>
            <a:custGeom>
              <a:avLst/>
              <a:gdLst/>
              <a:ahLst/>
              <a:cxnLst/>
              <a:rect r="r" b="b" t="t" l="l"/>
              <a:pathLst>
                <a:path h="480948" w="1750644">
                  <a:moveTo>
                    <a:pt x="59401" y="0"/>
                  </a:moveTo>
                  <a:lnTo>
                    <a:pt x="1691242" y="0"/>
                  </a:lnTo>
                  <a:cubicBezTo>
                    <a:pt x="1706997" y="0"/>
                    <a:pt x="1722106" y="6258"/>
                    <a:pt x="1733245" y="17398"/>
                  </a:cubicBezTo>
                  <a:cubicBezTo>
                    <a:pt x="1744385" y="28538"/>
                    <a:pt x="1750644" y="43647"/>
                    <a:pt x="1750644" y="59401"/>
                  </a:cubicBezTo>
                  <a:lnTo>
                    <a:pt x="1750644" y="421547"/>
                  </a:lnTo>
                  <a:cubicBezTo>
                    <a:pt x="1750644" y="454353"/>
                    <a:pt x="1724049" y="480948"/>
                    <a:pt x="1691242" y="480948"/>
                  </a:cubicBezTo>
                  <a:lnTo>
                    <a:pt x="59401" y="480948"/>
                  </a:lnTo>
                  <a:cubicBezTo>
                    <a:pt x="26595" y="480948"/>
                    <a:pt x="0" y="454353"/>
                    <a:pt x="0" y="421547"/>
                  </a:cubicBezTo>
                  <a:lnTo>
                    <a:pt x="0" y="59401"/>
                  </a:lnTo>
                  <a:cubicBezTo>
                    <a:pt x="0" y="26595"/>
                    <a:pt x="26595" y="0"/>
                    <a:pt x="59401" y="0"/>
                  </a:cubicBezTo>
                  <a:close/>
                </a:path>
              </a:pathLst>
            </a:custGeom>
            <a:solidFill>
              <a:srgbClr val="2B4B82"/>
            </a:solidFill>
          </p:spPr>
        </p:sp>
        <p:sp>
          <p:nvSpPr>
            <p:cNvPr name="TextBox 14" id="14"/>
            <p:cNvSpPr txBox="true"/>
            <p:nvPr/>
          </p:nvSpPr>
          <p:spPr>
            <a:xfrm>
              <a:off x="0" y="-123825"/>
              <a:ext cx="1750643" cy="604773"/>
            </a:xfrm>
            <a:prstGeom prst="rect">
              <a:avLst/>
            </a:prstGeom>
          </p:spPr>
          <p:txBody>
            <a:bodyPr anchor="ctr" rtlCol="false" tIns="50800" lIns="50800" bIns="50800" rIns="50800"/>
            <a:lstStyle/>
            <a:p>
              <a:pPr algn="ctr">
                <a:lnSpc>
                  <a:spcPts val="8819"/>
                </a:lnSpc>
                <a:spcBef>
                  <a:spcPct val="0"/>
                </a:spcBef>
              </a:pPr>
              <a:r>
                <a:rPr lang="en-US" sz="6299">
                  <a:solidFill>
                    <a:srgbClr val="FFFFFF"/>
                  </a:solidFill>
                  <a:latin typeface="Open Sans"/>
                </a:rPr>
                <a:t>Caché</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6143772" y="909521"/>
            <a:ext cx="6000456" cy="883920"/>
          </a:xfrm>
          <a:prstGeom prst="rect">
            <a:avLst/>
          </a:prstGeom>
        </p:spPr>
        <p:txBody>
          <a:bodyPr anchor="t" rtlCol="false" tIns="0" lIns="0" bIns="0" rIns="0">
            <a:spAutoFit/>
          </a:bodyPr>
          <a:lstStyle/>
          <a:p>
            <a:pPr>
              <a:lnSpc>
                <a:spcPts val="6719"/>
              </a:lnSpc>
            </a:pPr>
            <a:r>
              <a:rPr lang="en-US" sz="6399">
                <a:solidFill>
                  <a:srgbClr val="F0ABC1"/>
                </a:solidFill>
                <a:latin typeface="Clear Sans Bold"/>
              </a:rPr>
              <a:t>Proxy Structure</a:t>
            </a:r>
          </a:p>
        </p:txBody>
      </p:sp>
      <p:sp>
        <p:nvSpPr>
          <p:cNvPr name="Freeform 3" id="3"/>
          <p:cNvSpPr/>
          <p:nvPr/>
        </p:nvSpPr>
        <p:spPr>
          <a:xfrm flipH="false" flipV="false" rot="0">
            <a:off x="543979" y="2595696"/>
            <a:ext cx="17200042" cy="5095607"/>
          </a:xfrm>
          <a:custGeom>
            <a:avLst/>
            <a:gdLst/>
            <a:ahLst/>
            <a:cxnLst/>
            <a:rect r="r" b="b" t="t" l="l"/>
            <a:pathLst>
              <a:path h="5095607" w="17200042">
                <a:moveTo>
                  <a:pt x="0" y="0"/>
                </a:moveTo>
                <a:lnTo>
                  <a:pt x="17200042" y="0"/>
                </a:lnTo>
                <a:lnTo>
                  <a:pt x="17200042" y="5095608"/>
                </a:lnTo>
                <a:lnTo>
                  <a:pt x="0" y="5095608"/>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028700"/>
          <a:ext cx="16230600" cy="6753225"/>
        </p:xfrm>
        <a:graphic>
          <a:graphicData uri="http://schemas.openxmlformats.org/drawingml/2006/table">
            <a:tbl>
              <a:tblPr/>
              <a:tblGrid>
                <a:gridCol w="16230600"/>
              </a:tblGrid>
              <a:tr h="2097155">
                <a:tc>
                  <a:txBody>
                    <a:bodyPr anchor="t" rtlCol="false"/>
                    <a:lstStyle/>
                    <a:p>
                      <a:pPr algn="l">
                        <a:lnSpc>
                          <a:spcPts val="11340"/>
                        </a:lnSpc>
                        <a:defRPr/>
                      </a:pPr>
                      <a:r>
                        <a:rPr lang="en-US" sz="8100">
                          <a:solidFill>
                            <a:srgbClr val="F7B4A7"/>
                          </a:solidFill>
                          <a:latin typeface="Clear Sans"/>
                        </a:rPr>
                        <a:t>Situaciones que resuelve</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r h="4656070">
                <a:tc>
                  <a:txBody>
                    <a:bodyPr anchor="t" rtlCol="false"/>
                    <a:lstStyle/>
                    <a:p>
                      <a:pPr algn="l" marL="993131" indent="-496566" lvl="1">
                        <a:lnSpc>
                          <a:spcPts val="6439"/>
                        </a:lnSpc>
                        <a:buFont typeface="Arial"/>
                        <a:buChar char="•"/>
                        <a:defRPr/>
                      </a:pPr>
                      <a:r>
                        <a:rPr lang="en-US" sz="4599">
                          <a:solidFill>
                            <a:srgbClr val="94DDDE"/>
                          </a:solidFill>
                          <a:latin typeface="Clear Sans"/>
                        </a:rPr>
                        <a:t>Control de acceso</a:t>
                      </a:r>
                      <a:endParaRPr lang="en-US" sz="1100"/>
                    </a:p>
                    <a:p>
                      <a:pPr marL="993131" indent="-496566" lvl="1">
                        <a:lnSpc>
                          <a:spcPts val="6439"/>
                        </a:lnSpc>
                        <a:buFont typeface="Arial"/>
                        <a:buChar char="•"/>
                      </a:pPr>
                      <a:r>
                        <a:rPr lang="en-US" sz="4599">
                          <a:solidFill>
                            <a:srgbClr val="94DDDE"/>
                          </a:solidFill>
                          <a:latin typeface="Clear Sans"/>
                        </a:rPr>
                        <a:t>Mejora del rendimiento</a:t>
                      </a:r>
                    </a:p>
                    <a:p>
                      <a:pPr marL="993131" indent="-496566" lvl="1">
                        <a:lnSpc>
                          <a:spcPts val="6439"/>
                        </a:lnSpc>
                        <a:buFont typeface="Arial"/>
                        <a:buChar char="•"/>
                      </a:pPr>
                      <a:r>
                        <a:rPr lang="en-US" sz="4599">
                          <a:solidFill>
                            <a:srgbClr val="94DDDE"/>
                          </a:solidFill>
                          <a:latin typeface="Clear Sans"/>
                        </a:rPr>
                        <a:t>Virtualización</a:t>
                      </a:r>
                    </a:p>
                    <a:p>
                      <a:pPr marL="993131" indent="-496566" lvl="1">
                        <a:lnSpc>
                          <a:spcPts val="6439"/>
                        </a:lnSpc>
                        <a:buFont typeface="Arial"/>
                        <a:buChar char="•"/>
                      </a:pPr>
                      <a:r>
                        <a:rPr lang="en-US" sz="4599">
                          <a:solidFill>
                            <a:srgbClr val="94DDDE"/>
                          </a:solidFill>
                          <a:latin typeface="Clear Sans"/>
                        </a:rPr>
                        <a:t>Protección contra errores</a:t>
                      </a:r>
                    </a:p>
                    <a:p>
                      <a:pPr marL="993131" indent="-496566" lvl="1">
                        <a:lnSpc>
                          <a:spcPts val="6439"/>
                        </a:lnSpc>
                        <a:buFont typeface="Arial"/>
                        <a:buChar char="•"/>
                      </a:pPr>
                      <a:r>
                        <a:rPr lang="en-US" sz="4599">
                          <a:solidFill>
                            <a:srgbClr val="94DDDE"/>
                          </a:solidFill>
                          <a:latin typeface="Clear Sans"/>
                        </a:rPr>
                        <a:t>Modularidad y desacoplamiento</a:t>
                      </a:r>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865414"/>
          <a:ext cx="16425989" cy="8285816"/>
        </p:xfrm>
        <a:graphic>
          <a:graphicData uri="http://schemas.openxmlformats.org/drawingml/2006/table">
            <a:tbl>
              <a:tblPr/>
              <a:tblGrid>
                <a:gridCol w="16425989"/>
              </a:tblGrid>
              <a:tr h="2075516">
                <a:tc>
                  <a:txBody>
                    <a:bodyPr anchor="t" rtlCol="false"/>
                    <a:lstStyle/>
                    <a:p>
                      <a:pPr algn="l">
                        <a:lnSpc>
                          <a:spcPts val="11340"/>
                        </a:lnSpc>
                        <a:defRPr/>
                      </a:pPr>
                      <a:r>
                        <a:rPr lang="en-US" sz="8100">
                          <a:solidFill>
                            <a:srgbClr val="2B4B82"/>
                          </a:solidFill>
                          <a:latin typeface="Clear Sans Bold"/>
                        </a:rPr>
                        <a:t>Contexto Propuesto</a:t>
                      </a:r>
                      <a:endParaRPr lang="en-US" sz="1100"/>
                    </a:p>
                  </a:txBody>
                  <a:tcPr marL="190500" marR="190500" marT="190500" marB="190500" anchor="ctr">
                    <a:lnL cmpd="sng" algn="ctr" cap="flat" w="0">
                      <a:solidFill>
                        <a:srgbClr val="2B4B82"/>
                      </a:solidFill>
                      <a:prstDash val="solid"/>
                      <a:round/>
                      <a:headEnd type="none" w="med" len="med"/>
                      <a:tailEnd type="none" w="med" len="med"/>
                    </a:lnL>
                    <a:lnR cmpd="sng" algn="ctr" cap="flat" w="0">
                      <a:solidFill>
                        <a:srgbClr val="2B4B82"/>
                      </a:solidFill>
                      <a:prstDash val="solid"/>
                      <a:round/>
                      <a:headEnd type="none" w="med" len="med"/>
                      <a:tailEnd type="none" w="med" len="med"/>
                    </a:lnR>
                    <a:lnT cmpd="sng" algn="ctr" cap="flat" w="0">
                      <a:solidFill>
                        <a:srgbClr val="2B4B82"/>
                      </a:solidFill>
                      <a:prstDash val="solid"/>
                      <a:round/>
                      <a:headEnd type="none" w="med" len="med"/>
                      <a:tailEnd type="none" w="med" len="med"/>
                    </a:lnT>
                    <a:lnB cmpd="sng" algn="ctr" cap="flat" w="0">
                      <a:solidFill>
                        <a:srgbClr val="2B4B82"/>
                      </a:solidFill>
                      <a:prstDash val="solid"/>
                      <a:round/>
                      <a:headEnd type="none" w="med" len="med"/>
                      <a:tailEnd type="none" w="med" len="med"/>
                    </a:lnB>
                  </a:tcPr>
                </a:tc>
              </a:tr>
              <a:tr h="6210300">
                <a:tc>
                  <a:txBody>
                    <a:bodyPr anchor="t" rtlCol="false"/>
                    <a:lstStyle/>
                    <a:p>
                      <a:pPr algn="l">
                        <a:lnSpc>
                          <a:spcPts val="5039"/>
                        </a:lnSpc>
                        <a:defRPr/>
                      </a:pPr>
                      <a:r>
                        <a:rPr lang="en-US" sz="3599">
                          <a:solidFill>
                            <a:srgbClr val="2B4B82"/>
                          </a:solidFill>
                          <a:latin typeface="Clear Sans"/>
                        </a:rPr>
                        <a:t>EN UN DETERMINADO SISTEMA, SE DESEA VISUALIZAR IMÁGENES QUE PUEDEN LLEGAR A SER MUY GRANDES Y AFECTAR AL RENDIMIENTO DEL SISTEMA, YA QUE, CADA VEZ QUE UNA IMAGEN SE QUIERA VISUALIZAR, ESTA DEBE SER CARGADA DESDE EL DISCO. POR LO QUE SE NECESITA HACER USO DE UN CACHÉ DE IMÁGENES, ESTE PERMITIRÁ CARGAR LAS IMÁGENES DESDE EL DISCO LA PRIMERA VEZ QUE SE ACCEDEN, LAS ALMACENA EN CACHÉ PARA ACCESOS POSTERIORES. DE ESTA MANERA, SE REDUCE LA CARGA EN EL SERVIDOR Y SE MEJORA LA VELOCIDAD DE ACCESO PARA EL USUARIO.  </a:t>
                      </a:r>
                      <a:endParaRPr lang="en-US" sz="1100"/>
                    </a:p>
                  </a:txBody>
                  <a:tcPr marL="190500" marR="190500" marT="190500" marB="190500" anchor="ctr">
                    <a:lnL cmpd="sng" algn="ctr" cap="flat" w="0">
                      <a:solidFill>
                        <a:srgbClr val="2B4B82"/>
                      </a:solidFill>
                      <a:prstDash val="solid"/>
                      <a:round/>
                      <a:headEnd type="none" w="med" len="med"/>
                      <a:tailEnd type="none" w="med" len="med"/>
                    </a:lnL>
                    <a:lnR cmpd="sng" algn="ctr" cap="flat" w="0">
                      <a:solidFill>
                        <a:srgbClr val="2B4B82"/>
                      </a:solidFill>
                      <a:prstDash val="solid"/>
                      <a:round/>
                      <a:headEnd type="none" w="med" len="med"/>
                      <a:tailEnd type="none" w="med" len="med"/>
                    </a:lnR>
                    <a:lnT cmpd="sng" algn="ctr" cap="flat" w="0">
                      <a:solidFill>
                        <a:srgbClr val="2B4B82"/>
                      </a:solidFill>
                      <a:prstDash val="solid"/>
                      <a:round/>
                      <a:headEnd type="none" w="med" len="med"/>
                      <a:tailEnd type="none" w="med" len="med"/>
                    </a:lnT>
                    <a:lnB cmpd="sng" algn="ctr" cap="flat" w="0">
                      <a:solidFill>
                        <a:srgbClr val="2B4B82"/>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sp>
        <p:nvSpPr>
          <p:cNvPr name="Freeform 2" id="2"/>
          <p:cNvSpPr/>
          <p:nvPr/>
        </p:nvSpPr>
        <p:spPr>
          <a:xfrm flipH="false" flipV="false" rot="0">
            <a:off x="772108" y="2453785"/>
            <a:ext cx="16230600" cy="6804515"/>
          </a:xfrm>
          <a:custGeom>
            <a:avLst/>
            <a:gdLst/>
            <a:ahLst/>
            <a:cxnLst/>
            <a:rect r="r" b="b" t="t" l="l"/>
            <a:pathLst>
              <a:path h="6804515" w="16230600">
                <a:moveTo>
                  <a:pt x="0" y="0"/>
                </a:moveTo>
                <a:lnTo>
                  <a:pt x="16230600" y="0"/>
                </a:lnTo>
                <a:lnTo>
                  <a:pt x="16230600" y="6804515"/>
                </a:lnTo>
                <a:lnTo>
                  <a:pt x="0" y="6804515"/>
                </a:lnTo>
                <a:lnTo>
                  <a:pt x="0" y="0"/>
                </a:lnTo>
                <a:close/>
              </a:path>
            </a:pathLst>
          </a:custGeom>
          <a:blipFill>
            <a:blip r:embed="rId2"/>
            <a:stretch>
              <a:fillRect l="0" t="0" r="0" b="0"/>
            </a:stretch>
          </a:blipFill>
        </p:spPr>
      </p:sp>
      <p:sp>
        <p:nvSpPr>
          <p:cNvPr name="TextBox 3" id="3"/>
          <p:cNvSpPr txBox="true"/>
          <p:nvPr/>
        </p:nvSpPr>
        <p:spPr>
          <a:xfrm rot="0">
            <a:off x="6027139" y="629603"/>
            <a:ext cx="5720538" cy="883920"/>
          </a:xfrm>
          <a:prstGeom prst="rect">
            <a:avLst/>
          </a:prstGeom>
        </p:spPr>
        <p:txBody>
          <a:bodyPr anchor="t" rtlCol="false" tIns="0" lIns="0" bIns="0" rIns="0">
            <a:spAutoFit/>
          </a:bodyPr>
          <a:lstStyle/>
          <a:p>
            <a:pPr>
              <a:lnSpc>
                <a:spcPts val="6719"/>
              </a:lnSpc>
            </a:pPr>
            <a:r>
              <a:rPr lang="en-US" sz="6399">
                <a:solidFill>
                  <a:srgbClr val="2B4B82"/>
                </a:solidFill>
                <a:latin typeface="Clear Sans Bold"/>
              </a:rPr>
              <a:t>Proxy Example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2799243" y="3829050"/>
            <a:ext cx="7268114" cy="2619375"/>
          </a:xfrm>
          <a:prstGeom prst="rect">
            <a:avLst/>
          </a:prstGeom>
        </p:spPr>
        <p:txBody>
          <a:bodyPr anchor="t" rtlCol="false" tIns="0" lIns="0" bIns="0" rIns="0">
            <a:spAutoFit/>
          </a:bodyPr>
          <a:lstStyle/>
          <a:p>
            <a:pPr>
              <a:lnSpc>
                <a:spcPts val="10319"/>
              </a:lnSpc>
            </a:pPr>
            <a:r>
              <a:rPr lang="en-US" sz="8599">
                <a:solidFill>
                  <a:srgbClr val="F7B4A7"/>
                </a:solidFill>
                <a:latin typeface="Clear Sans Bold"/>
              </a:rPr>
              <a:t>Ejecución del Código</a:t>
            </a:r>
          </a:p>
        </p:txBody>
      </p:sp>
      <p:sp>
        <p:nvSpPr>
          <p:cNvPr name="Freeform 3" id="3"/>
          <p:cNvSpPr/>
          <p:nvPr/>
        </p:nvSpPr>
        <p:spPr>
          <a:xfrm flipH="false" flipV="false" rot="0">
            <a:off x="11357915" y="3086100"/>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DAF_zK5Bd3A</dc:identifier>
  <dcterms:modified xsi:type="dcterms:W3CDTF">2011-08-01T06:04:30Z</dcterms:modified>
  <cp:revision>1</cp:revision>
  <dc:title>Technology in Education Technology Presentation in Blue Peach Illustrative Style</dc:title>
</cp:coreProperties>
</file>