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5" r:id="rId1"/>
  </p:sldMasterIdLst>
  <p:sldIdLst>
    <p:sldId id="270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74" r:id="rId14"/>
    <p:sldId id="275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AD5166-F687-F54C-8745-DEE439776C39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vestopedia.com/video/play/how-unemployment-define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orcle.com/games/g/biggest_economi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dunomics.club/" TargetMode="External"/><Relationship Id="rId2" Type="http://schemas.openxmlformats.org/officeDocument/2006/relationships/hyperlink" Target="mailto:edunomicsclub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1FxWC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vestopedia.com/video/play/what-is-gd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2" y="3700639"/>
            <a:ext cx="8377061" cy="1470025"/>
          </a:xfrm>
        </p:spPr>
        <p:txBody>
          <a:bodyPr/>
          <a:lstStyle/>
          <a:p>
            <a:pPr algn="ctr"/>
            <a:r>
              <a:rPr lang="en-US" dirty="0" smtClean="0"/>
              <a:t>Simplifying Global Economics, Business, and Finance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112" y="719668"/>
            <a:ext cx="8396111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8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rgbClr val="FFFFFF"/>
                    </a:gs>
                    <a:gs pos="32000">
                      <a:srgbClr val="FF0000"/>
                    </a:gs>
                    <a:gs pos="59000">
                      <a:srgbClr val="0000FF"/>
                    </a:gs>
                    <a:gs pos="77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EDUNOMICS</a:t>
            </a:r>
            <a:endParaRPr lang="en-US" sz="9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8000">
                    <a:schemeClr val="accent3">
                      <a:lumMod val="60000"/>
                      <a:lumOff val="40000"/>
                    </a:schemeClr>
                  </a:gs>
                  <a:gs pos="100000">
                    <a:srgbClr val="FFFFFF"/>
                  </a:gs>
                  <a:gs pos="32000">
                    <a:srgbClr val="FF0000"/>
                  </a:gs>
                  <a:gs pos="59000">
                    <a:srgbClr val="0000FF"/>
                  </a:gs>
                  <a:gs pos="77000">
                    <a:schemeClr val="accent6">
                      <a:lumMod val="60000"/>
                      <a:lumOff val="40000"/>
                    </a:schemeClr>
                  </a:gs>
                  <a:gs pos="83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112" y="6286552"/>
            <a:ext cx="2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dirty="0" err="1" smtClean="0">
                <a:solidFill>
                  <a:schemeClr val="bg1"/>
                </a:solidFill>
              </a:rPr>
              <a:t>dunomics.club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2078" y="6290163"/>
            <a:ext cx="3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edunomicsclub@gmail.com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8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exports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Products a </a:t>
            </a:r>
            <a:r>
              <a:rPr lang="en-US" dirty="0" smtClean="0"/>
              <a:t>country gives to another in return for other products </a:t>
            </a:r>
            <a:r>
              <a:rPr lang="en-US" smtClean="0"/>
              <a:t>or </a:t>
            </a:r>
            <a:r>
              <a:rPr lang="en-US" smtClean="0"/>
              <a:t>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71816"/>
            <a:ext cx="7583487" cy="1044388"/>
          </a:xfrm>
        </p:spPr>
        <p:txBody>
          <a:bodyPr/>
          <a:lstStyle/>
          <a:p>
            <a:r>
              <a:rPr lang="en-US" dirty="0" smtClean="0"/>
              <a:t>Circular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143" y="1425388"/>
            <a:ext cx="5938239" cy="500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2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747" y="381000"/>
            <a:ext cx="7583487" cy="1044388"/>
          </a:xfrm>
        </p:spPr>
        <p:txBody>
          <a:bodyPr/>
          <a:lstStyle/>
          <a:p>
            <a:r>
              <a:rPr lang="en-US" dirty="0" smtClean="0"/>
              <a:t>Top </a:t>
            </a:r>
            <a:r>
              <a:rPr lang="en-US" dirty="0" smtClean="0"/>
              <a:t>5 GDP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752600"/>
            <a:ext cx="4420562" cy="4373563"/>
          </a:xfrm>
        </p:spPr>
        <p:txBody>
          <a:bodyPr/>
          <a:lstStyle/>
          <a:p>
            <a:pPr marL="571500" lvl="0" indent="-457200">
              <a:buFont typeface="+mj-lt"/>
              <a:buAutoNum type="arabicPeriod"/>
            </a:pPr>
            <a:r>
              <a:rPr lang="en-US" dirty="0" smtClean="0"/>
              <a:t>United </a:t>
            </a:r>
            <a:r>
              <a:rPr lang="en-US" dirty="0"/>
              <a:t>States of America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China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Japan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Germany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 smtClean="0"/>
              <a:t>United Kingdom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03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Unemployment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in the workforce without a job</a:t>
            </a:r>
          </a:p>
          <a:p>
            <a:r>
              <a:rPr lang="en-US" dirty="0" smtClean="0"/>
              <a:t>3 Types:</a:t>
            </a:r>
          </a:p>
          <a:p>
            <a:pPr lvl="1"/>
            <a:r>
              <a:rPr lang="en-US" dirty="0" smtClean="0"/>
              <a:t>Frictional- searching for a job</a:t>
            </a:r>
          </a:p>
          <a:p>
            <a:pPr lvl="1"/>
            <a:r>
              <a:rPr lang="en-US" dirty="0" smtClean="0"/>
              <a:t>Structural- replaced by technology</a:t>
            </a:r>
          </a:p>
          <a:p>
            <a:pPr lvl="1"/>
            <a:r>
              <a:rPr lang="en-US" dirty="0" smtClean="0"/>
              <a:t>Cyclical- recessions</a:t>
            </a:r>
          </a:p>
          <a:p>
            <a:r>
              <a:rPr lang="en-US" dirty="0">
                <a:hlinkClick r:id="rId2"/>
              </a:rPr>
              <a:t>http://www.investopedia.com/video/play/how-unemployment-defined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8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GDP 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www.sporcle.com/games/g/biggest_economies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45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what we learned </a:t>
            </a:r>
            <a:r>
              <a:rPr lang="en-US" dirty="0"/>
              <a:t>t</a:t>
            </a:r>
            <a:r>
              <a:rPr lang="en-US" dirty="0" smtClean="0"/>
              <a:t>oday</a:t>
            </a:r>
          </a:p>
          <a:p>
            <a:r>
              <a:rPr lang="en-US" dirty="0" smtClean="0"/>
              <a:t>Talk about </a:t>
            </a:r>
            <a:r>
              <a:rPr lang="en-US" dirty="0" smtClean="0"/>
              <a:t>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edunomicsclub@gmail.com</a:t>
            </a:r>
            <a:endParaRPr lang="en-US" dirty="0" smtClean="0"/>
          </a:p>
          <a:p>
            <a:r>
              <a:rPr lang="en-US" dirty="0" smtClean="0"/>
              <a:t>Website: </a:t>
            </a:r>
            <a:r>
              <a:rPr lang="en-US" dirty="0" smtClean="0">
                <a:hlinkClick r:id="rId3"/>
              </a:rPr>
              <a:t>edunomics.club</a:t>
            </a:r>
            <a:endParaRPr lang="en-US" dirty="0" smtClean="0"/>
          </a:p>
          <a:p>
            <a:r>
              <a:rPr lang="en-US" dirty="0" smtClean="0"/>
              <a:t>Email list: </a:t>
            </a:r>
            <a:r>
              <a:rPr lang="en-US" dirty="0" smtClean="0">
                <a:hlinkClick r:id="rId4"/>
              </a:rPr>
              <a:t>http://bit.ly/1FxWCnS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Plan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what we learned last class</a:t>
            </a:r>
          </a:p>
          <a:p>
            <a:r>
              <a:rPr lang="en-US" dirty="0" smtClean="0"/>
              <a:t>Talk about </a:t>
            </a:r>
            <a:r>
              <a:rPr lang="en-US" dirty="0" smtClean="0"/>
              <a:t>GDP and Unemployment</a:t>
            </a:r>
          </a:p>
          <a:p>
            <a:r>
              <a:rPr lang="en-US" dirty="0" smtClean="0"/>
              <a:t>GDP Trivia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Economics</a:t>
            </a:r>
          </a:p>
          <a:p>
            <a:r>
              <a:rPr lang="en-US" dirty="0" smtClean="0"/>
              <a:t>Business</a:t>
            </a:r>
          </a:p>
          <a:p>
            <a:r>
              <a:rPr lang="en-US" dirty="0" smtClean="0"/>
              <a:t>Finance</a:t>
            </a:r>
            <a:endParaRPr lang="en-US" dirty="0" smtClean="0"/>
          </a:p>
          <a:p>
            <a:r>
              <a:rPr lang="en-US" dirty="0" smtClean="0"/>
              <a:t>Supply and Demand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2898941"/>
            <a:ext cx="3227222" cy="32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Review- Supply and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in Supply and Demand</a:t>
            </a:r>
          </a:p>
          <a:p>
            <a:r>
              <a:rPr lang="en-US" dirty="0" smtClean="0"/>
              <a:t>Complements and Substitutes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8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Gross Domestic Product (GDP</a:t>
            </a:r>
            <a:r>
              <a:rPr lang="en-US" dirty="0" smtClean="0"/>
              <a:t>) is the measure of all finished goods and services in a country</a:t>
            </a:r>
          </a:p>
          <a:p>
            <a:r>
              <a:rPr lang="en-US" dirty="0" smtClean="0"/>
              <a:t>How much is it worth?</a:t>
            </a:r>
          </a:p>
          <a:p>
            <a:r>
              <a:rPr lang="en-US" u="sng" dirty="0">
                <a:hlinkClick r:id="rId2"/>
              </a:rPr>
              <a:t>http://www.investopedia.com/video/play/what-is-gdp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GDP Calculated?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 = </a:t>
            </a:r>
            <a:r>
              <a:rPr lang="en-US" dirty="0" smtClean="0"/>
              <a:t>C + I + G +(X - M)</a:t>
            </a:r>
          </a:p>
          <a:p>
            <a:endParaRPr lang="en-US" dirty="0"/>
          </a:p>
          <a:p>
            <a:r>
              <a:rPr lang="en-US" dirty="0" smtClean="0"/>
              <a:t>C </a:t>
            </a:r>
            <a:r>
              <a:rPr lang="en-US" dirty="0" smtClean="0"/>
              <a:t>= Consumption</a:t>
            </a:r>
            <a:endParaRPr lang="en-US" dirty="0" smtClean="0"/>
          </a:p>
          <a:p>
            <a:r>
              <a:rPr lang="en-US" dirty="0" smtClean="0"/>
              <a:t>I = Investment</a:t>
            </a:r>
            <a:endParaRPr lang="en-US" dirty="0" smtClean="0"/>
          </a:p>
          <a:p>
            <a:r>
              <a:rPr lang="en-US" dirty="0" smtClean="0"/>
              <a:t>G </a:t>
            </a:r>
            <a:r>
              <a:rPr lang="en-US" dirty="0" smtClean="0"/>
              <a:t>= Government </a:t>
            </a:r>
            <a:r>
              <a:rPr lang="en-US" dirty="0" smtClean="0"/>
              <a:t>Spending</a:t>
            </a:r>
          </a:p>
          <a:p>
            <a:r>
              <a:rPr lang="en-US" dirty="0" smtClean="0"/>
              <a:t>(X-M</a:t>
            </a:r>
            <a:r>
              <a:rPr lang="en-US" dirty="0" smtClean="0"/>
              <a:t>) = </a:t>
            </a:r>
            <a:r>
              <a:rPr lang="en-US" dirty="0" smtClean="0"/>
              <a:t>Net Exports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Consumption is spending on goods and services</a:t>
            </a:r>
          </a:p>
          <a:p>
            <a:r>
              <a:rPr lang="en-US" dirty="0" smtClean="0"/>
              <a:t>Household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There are three subcategories of consumption: Durable goods, non-durable good, and services</a:t>
            </a:r>
            <a:endParaRPr lang="en-US" dirty="0"/>
          </a:p>
          <a:p>
            <a:r>
              <a:rPr lang="en-US" dirty="0" smtClean="0"/>
              <a:t>Examples of consumption include rent, food, and medicine</a:t>
            </a:r>
          </a:p>
        </p:txBody>
      </p:sp>
    </p:spTree>
    <p:extLst>
      <p:ext uri="{BB962C8B-B14F-4D97-AF65-F5344CB8AC3E}">
        <p14:creationId xmlns:p14="http://schemas.microsoft.com/office/powerpoint/2010/main" val="240168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Lending money to make profits</a:t>
            </a:r>
            <a:endParaRPr lang="en-US" dirty="0" smtClean="0"/>
          </a:p>
          <a:p>
            <a:r>
              <a:rPr lang="en-US" dirty="0" smtClean="0"/>
              <a:t>Examples of investment include real estate, tech. companies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7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Government spending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consumption only on the national level</a:t>
            </a:r>
          </a:p>
          <a:p>
            <a:r>
              <a:rPr lang="en-US" dirty="0" smtClean="0"/>
              <a:t>Examples of things the government may </a:t>
            </a:r>
            <a:r>
              <a:rPr lang="en-US" dirty="0" smtClean="0"/>
              <a:t>spend money on are </a:t>
            </a:r>
            <a:r>
              <a:rPr lang="en-US" dirty="0" smtClean="0"/>
              <a:t>salaries, military equipment,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192</TotalTime>
  <Words>269</Words>
  <Application>Microsoft Office PowerPoint</Application>
  <PresentationFormat>On-screen Show (4:3)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Trebuchet MS</vt:lpstr>
      <vt:lpstr>Wingdings 2</vt:lpstr>
      <vt:lpstr>Revolution</vt:lpstr>
      <vt:lpstr>Simplifying Global Economics, Business, and Finance</vt:lpstr>
      <vt:lpstr>Game Plan</vt:lpstr>
      <vt:lpstr>Last Class</vt:lpstr>
      <vt:lpstr>Review- Supply and Demand</vt:lpstr>
      <vt:lpstr>GDP</vt:lpstr>
      <vt:lpstr>How is GDP Calculated?</vt:lpstr>
      <vt:lpstr>Consumption</vt:lpstr>
      <vt:lpstr>Investment</vt:lpstr>
      <vt:lpstr>Government spending</vt:lpstr>
      <vt:lpstr>Net exports</vt:lpstr>
      <vt:lpstr>Circular Flow</vt:lpstr>
      <vt:lpstr>Top 5 GDP</vt:lpstr>
      <vt:lpstr>Unemployment</vt:lpstr>
      <vt:lpstr>GDP Trivia</vt:lpstr>
      <vt:lpstr>Next Class</vt:lpstr>
      <vt:lpstr>Contact</vt:lpstr>
    </vt:vector>
  </TitlesOfParts>
  <Company>Farmwell Station Middle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EDUNOMICS</dc:title>
  <dc:creator>Sahil Yedulla</dc:creator>
  <cp:lastModifiedBy>Sahith Malyala</cp:lastModifiedBy>
  <cp:revision>44</cp:revision>
  <dcterms:created xsi:type="dcterms:W3CDTF">2015-08-08T17:46:49Z</dcterms:created>
  <dcterms:modified xsi:type="dcterms:W3CDTF">2015-10-02T00:59:22Z</dcterms:modified>
</cp:coreProperties>
</file>