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1" r:id="rId2"/>
    <p:sldId id="290" r:id="rId3"/>
    <p:sldId id="275" r:id="rId4"/>
    <p:sldId id="270" r:id="rId5"/>
    <p:sldId id="280" r:id="rId6"/>
    <p:sldId id="277" r:id="rId7"/>
    <p:sldId id="279" r:id="rId8"/>
    <p:sldId id="297" r:id="rId9"/>
    <p:sldId id="292" r:id="rId10"/>
    <p:sldId id="293" r:id="rId11"/>
    <p:sldId id="274" r:id="rId12"/>
    <p:sldId id="262" r:id="rId13"/>
    <p:sldId id="276" r:id="rId14"/>
    <p:sldId id="289" r:id="rId15"/>
    <p:sldId id="298" r:id="rId16"/>
    <p:sldId id="282" r:id="rId17"/>
    <p:sldId id="283" r:id="rId18"/>
    <p:sldId id="284" r:id="rId19"/>
    <p:sldId id="285" r:id="rId20"/>
    <p:sldId id="286" r:id="rId21"/>
    <p:sldId id="287" r:id="rId22"/>
    <p:sldId id="295" r:id="rId23"/>
    <p:sldId id="294" r:id="rId24"/>
    <p:sldId id="296" r:id="rId2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DED"/>
    <a:srgbClr val="FF5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Cajeros ‘A’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Cantidad de casos negativos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Hoja1!$A$2:$A$8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0</c:v>
                </c:pt>
                <c:pt idx="5">
                  <c:v>9155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1-4EF0-859A-F54065883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52284927"/>
        <c:axId val="1252283487"/>
        <c:axId val="0"/>
      </c:bar3DChart>
      <c:catAx>
        <c:axId val="125228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283487"/>
        <c:crosses val="autoZero"/>
        <c:auto val="1"/>
        <c:lblAlgn val="ctr"/>
        <c:lblOffset val="100"/>
        <c:noMultiLvlLbl val="0"/>
      </c:catAx>
      <c:valAx>
        <c:axId val="12522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28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Cajeros ‘B’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Cantidad de casos negativos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Hoja1!$A$2:$A$8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</c:v>
                </c:pt>
                <c:pt idx="1">
                  <c:v>6742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12</c:v>
                </c:pt>
                <c:pt idx="6">
                  <c:v>6696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83-4F17-827E-408D2BD287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52284927"/>
        <c:axId val="1252283487"/>
        <c:axId val="0"/>
      </c:bar3DChart>
      <c:catAx>
        <c:axId val="125228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283487"/>
        <c:crosses val="autoZero"/>
        <c:auto val="1"/>
        <c:lblAlgn val="ctr"/>
        <c:lblOffset val="100"/>
        <c:noMultiLvlLbl val="0"/>
      </c:catAx>
      <c:valAx>
        <c:axId val="12522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28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Cajeros</a:t>
            </a:r>
            <a:r>
              <a:rPr lang="en-US" dirty="0"/>
              <a:t> ‘A’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Q_negativas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Hoja1!$A$2:$A$8</c:f>
              <c:strCache>
                <c:ptCount val="7"/>
                <c:pt idx="0">
                  <c:v>MONDAY</c:v>
                </c:pt>
                <c:pt idx="1">
                  <c:v>TUESDAY</c:v>
                </c:pt>
                <c:pt idx="2">
                  <c:v>WEDNESDAY</c:v>
                </c:pt>
                <c:pt idx="3">
                  <c:v>THURSDAY</c:v>
                </c:pt>
                <c:pt idx="4">
                  <c:v>FRIDAY</c:v>
                </c:pt>
                <c:pt idx="5">
                  <c:v>SATURDAY</c:v>
                </c:pt>
                <c:pt idx="6">
                  <c:v>SUNDAY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16</c:v>
                </c:pt>
                <c:pt idx="4">
                  <c:v>0</c:v>
                </c:pt>
                <c:pt idx="5">
                  <c:v>9155</c:v>
                </c:pt>
                <c:pt idx="6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91-4EF0-859A-F540658831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252284927"/>
        <c:axId val="1252283487"/>
        <c:axId val="0"/>
      </c:bar3DChart>
      <c:catAx>
        <c:axId val="1252284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283487"/>
        <c:crosses val="autoZero"/>
        <c:auto val="1"/>
        <c:lblAlgn val="ctr"/>
        <c:lblOffset val="100"/>
        <c:noMultiLvlLbl val="0"/>
      </c:catAx>
      <c:valAx>
        <c:axId val="1252283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284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302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Hoja1!$A$2:$A$21</c:f>
              <c:numCache>
                <c:formatCode>m/d/yyyy</c:formatCode>
                <c:ptCount val="20"/>
                <c:pt idx="0">
                  <c:v>45080</c:v>
                </c:pt>
                <c:pt idx="1">
                  <c:v>45087</c:v>
                </c:pt>
                <c:pt idx="2">
                  <c:v>45108</c:v>
                </c:pt>
                <c:pt idx="3">
                  <c:v>45129</c:v>
                </c:pt>
                <c:pt idx="4">
                  <c:v>45143</c:v>
                </c:pt>
                <c:pt idx="5">
                  <c:v>45157</c:v>
                </c:pt>
                <c:pt idx="6">
                  <c:v>45164</c:v>
                </c:pt>
                <c:pt idx="7">
                  <c:v>45171</c:v>
                </c:pt>
                <c:pt idx="8">
                  <c:v>45185</c:v>
                </c:pt>
                <c:pt idx="9">
                  <c:v>45199</c:v>
                </c:pt>
                <c:pt idx="10">
                  <c:v>45206</c:v>
                </c:pt>
                <c:pt idx="11">
                  <c:v>45213</c:v>
                </c:pt>
                <c:pt idx="12">
                  <c:v>45220</c:v>
                </c:pt>
                <c:pt idx="13">
                  <c:v>45227</c:v>
                </c:pt>
                <c:pt idx="14">
                  <c:v>45234</c:v>
                </c:pt>
                <c:pt idx="15">
                  <c:v>45248</c:v>
                </c:pt>
                <c:pt idx="16">
                  <c:v>45262</c:v>
                </c:pt>
                <c:pt idx="17">
                  <c:v>45269</c:v>
                </c:pt>
                <c:pt idx="18">
                  <c:v>45276</c:v>
                </c:pt>
                <c:pt idx="19">
                  <c:v>45283</c:v>
                </c:pt>
              </c:numCache>
            </c:numRef>
          </c:cat>
          <c:val>
            <c:numRef>
              <c:f>Hoja1!$B$2:$B$21</c:f>
              <c:numCache>
                <c:formatCode>General</c:formatCode>
                <c:ptCount val="20"/>
                <c:pt idx="1">
                  <c:v>25950</c:v>
                </c:pt>
                <c:pt idx="2">
                  <c:v>830</c:v>
                </c:pt>
                <c:pt idx="3">
                  <c:v>4470</c:v>
                </c:pt>
                <c:pt idx="4">
                  <c:v>1440</c:v>
                </c:pt>
                <c:pt idx="5">
                  <c:v>48440</c:v>
                </c:pt>
                <c:pt idx="6">
                  <c:v>49820</c:v>
                </c:pt>
                <c:pt idx="7">
                  <c:v>43110</c:v>
                </c:pt>
                <c:pt idx="10">
                  <c:v>21630</c:v>
                </c:pt>
                <c:pt idx="11">
                  <c:v>4920</c:v>
                </c:pt>
                <c:pt idx="12">
                  <c:v>48110</c:v>
                </c:pt>
                <c:pt idx="13">
                  <c:v>720</c:v>
                </c:pt>
                <c:pt idx="15">
                  <c:v>24120</c:v>
                </c:pt>
                <c:pt idx="16">
                  <c:v>26200</c:v>
                </c:pt>
                <c:pt idx="17">
                  <c:v>23270</c:v>
                </c:pt>
                <c:pt idx="18">
                  <c:v>7820</c:v>
                </c:pt>
                <c:pt idx="19">
                  <c:v>23890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62-4F61-920F-D781F3730ED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317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Hoja1!$A$2:$A$21</c:f>
              <c:numCache>
                <c:formatCode>m/d/yyyy</c:formatCode>
                <c:ptCount val="20"/>
                <c:pt idx="0">
                  <c:v>45080</c:v>
                </c:pt>
                <c:pt idx="1">
                  <c:v>45087</c:v>
                </c:pt>
                <c:pt idx="2">
                  <c:v>45108</c:v>
                </c:pt>
                <c:pt idx="3">
                  <c:v>45129</c:v>
                </c:pt>
                <c:pt idx="4">
                  <c:v>45143</c:v>
                </c:pt>
                <c:pt idx="5">
                  <c:v>45157</c:v>
                </c:pt>
                <c:pt idx="6">
                  <c:v>45164</c:v>
                </c:pt>
                <c:pt idx="7">
                  <c:v>45171</c:v>
                </c:pt>
                <c:pt idx="8">
                  <c:v>45185</c:v>
                </c:pt>
                <c:pt idx="9">
                  <c:v>45199</c:v>
                </c:pt>
                <c:pt idx="10">
                  <c:v>45206</c:v>
                </c:pt>
                <c:pt idx="11">
                  <c:v>45213</c:v>
                </c:pt>
                <c:pt idx="12">
                  <c:v>45220</c:v>
                </c:pt>
                <c:pt idx="13">
                  <c:v>45227</c:v>
                </c:pt>
                <c:pt idx="14">
                  <c:v>45234</c:v>
                </c:pt>
                <c:pt idx="15">
                  <c:v>45248</c:v>
                </c:pt>
                <c:pt idx="16">
                  <c:v>45262</c:v>
                </c:pt>
                <c:pt idx="17">
                  <c:v>45269</c:v>
                </c:pt>
                <c:pt idx="18">
                  <c:v>45276</c:v>
                </c:pt>
                <c:pt idx="19">
                  <c:v>45283</c:v>
                </c:pt>
              </c:numCache>
            </c:numRef>
          </c:cat>
          <c:val>
            <c:numRef>
              <c:f>Hoja1!$C$2:$C$21</c:f>
              <c:numCache>
                <c:formatCode>General</c:formatCode>
                <c:ptCount val="20"/>
                <c:pt idx="0">
                  <c:v>13840</c:v>
                </c:pt>
                <c:pt idx="1">
                  <c:v>29960</c:v>
                </c:pt>
                <c:pt idx="2">
                  <c:v>41580</c:v>
                </c:pt>
                <c:pt idx="6">
                  <c:v>5220</c:v>
                </c:pt>
                <c:pt idx="7">
                  <c:v>21910</c:v>
                </c:pt>
                <c:pt idx="8">
                  <c:v>33540</c:v>
                </c:pt>
                <c:pt idx="9">
                  <c:v>12400</c:v>
                </c:pt>
                <c:pt idx="10">
                  <c:v>54470</c:v>
                </c:pt>
                <c:pt idx="13">
                  <c:v>17420</c:v>
                </c:pt>
                <c:pt idx="14">
                  <c:v>33260</c:v>
                </c:pt>
                <c:pt idx="15">
                  <c:v>35980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62-4F61-920F-D781F3730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526848"/>
        <c:axId val="809525888"/>
      </c:lineChart>
      <c:dateAx>
        <c:axId val="809526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25888"/>
        <c:crosses val="autoZero"/>
        <c:auto val="1"/>
        <c:lblOffset val="100"/>
        <c:baseTimeUnit val="days"/>
      </c:dateAx>
      <c:valAx>
        <c:axId val="8095258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268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302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Hoja1!$A$2:$A$21</c:f>
              <c:numCache>
                <c:formatCode>m/d/yyyy</c:formatCode>
                <c:ptCount val="20"/>
                <c:pt idx="0">
                  <c:v>45080</c:v>
                </c:pt>
                <c:pt idx="1">
                  <c:v>45087</c:v>
                </c:pt>
                <c:pt idx="2">
                  <c:v>45108</c:v>
                </c:pt>
                <c:pt idx="3">
                  <c:v>45129</c:v>
                </c:pt>
                <c:pt idx="4">
                  <c:v>45143</c:v>
                </c:pt>
                <c:pt idx="5">
                  <c:v>45157</c:v>
                </c:pt>
                <c:pt idx="6">
                  <c:v>45164</c:v>
                </c:pt>
                <c:pt idx="7">
                  <c:v>45171</c:v>
                </c:pt>
                <c:pt idx="8">
                  <c:v>45185</c:v>
                </c:pt>
                <c:pt idx="9">
                  <c:v>45199</c:v>
                </c:pt>
                <c:pt idx="10">
                  <c:v>45206</c:v>
                </c:pt>
                <c:pt idx="11">
                  <c:v>45213</c:v>
                </c:pt>
                <c:pt idx="12">
                  <c:v>45220</c:v>
                </c:pt>
                <c:pt idx="13">
                  <c:v>45227</c:v>
                </c:pt>
                <c:pt idx="14">
                  <c:v>45234</c:v>
                </c:pt>
                <c:pt idx="15">
                  <c:v>45248</c:v>
                </c:pt>
                <c:pt idx="16">
                  <c:v>45262</c:v>
                </c:pt>
                <c:pt idx="17">
                  <c:v>45269</c:v>
                </c:pt>
                <c:pt idx="18">
                  <c:v>45276</c:v>
                </c:pt>
                <c:pt idx="19">
                  <c:v>45283</c:v>
                </c:pt>
              </c:numCache>
            </c:numRef>
          </c:cat>
          <c:val>
            <c:numRef>
              <c:f>Hoja1!$B$2:$B$21</c:f>
              <c:numCache>
                <c:formatCode>General</c:formatCode>
                <c:ptCount val="20"/>
                <c:pt idx="1">
                  <c:v>25950</c:v>
                </c:pt>
                <c:pt idx="2">
                  <c:v>830</c:v>
                </c:pt>
                <c:pt idx="3">
                  <c:v>4470</c:v>
                </c:pt>
                <c:pt idx="4">
                  <c:v>1440</c:v>
                </c:pt>
                <c:pt idx="5">
                  <c:v>48440</c:v>
                </c:pt>
                <c:pt idx="6">
                  <c:v>49820</c:v>
                </c:pt>
                <c:pt idx="7">
                  <c:v>43110</c:v>
                </c:pt>
                <c:pt idx="10">
                  <c:v>21630</c:v>
                </c:pt>
                <c:pt idx="11">
                  <c:v>4920</c:v>
                </c:pt>
                <c:pt idx="12">
                  <c:v>48110</c:v>
                </c:pt>
                <c:pt idx="13">
                  <c:v>720</c:v>
                </c:pt>
                <c:pt idx="15">
                  <c:v>24120</c:v>
                </c:pt>
                <c:pt idx="16">
                  <c:v>26200</c:v>
                </c:pt>
                <c:pt idx="17">
                  <c:v>23270</c:v>
                </c:pt>
                <c:pt idx="18">
                  <c:v>7820</c:v>
                </c:pt>
                <c:pt idx="19">
                  <c:v>23890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262-4F61-920F-D781F3730ED0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317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Hoja1!$A$2:$A$21</c:f>
              <c:numCache>
                <c:formatCode>m/d/yyyy</c:formatCode>
                <c:ptCount val="20"/>
                <c:pt idx="0">
                  <c:v>45080</c:v>
                </c:pt>
                <c:pt idx="1">
                  <c:v>45087</c:v>
                </c:pt>
                <c:pt idx="2">
                  <c:v>45108</c:v>
                </c:pt>
                <c:pt idx="3">
                  <c:v>45129</c:v>
                </c:pt>
                <c:pt idx="4">
                  <c:v>45143</c:v>
                </c:pt>
                <c:pt idx="5">
                  <c:v>45157</c:v>
                </c:pt>
                <c:pt idx="6">
                  <c:v>45164</c:v>
                </c:pt>
                <c:pt idx="7">
                  <c:v>45171</c:v>
                </c:pt>
                <c:pt idx="8">
                  <c:v>45185</c:v>
                </c:pt>
                <c:pt idx="9">
                  <c:v>45199</c:v>
                </c:pt>
                <c:pt idx="10">
                  <c:v>45206</c:v>
                </c:pt>
                <c:pt idx="11">
                  <c:v>45213</c:v>
                </c:pt>
                <c:pt idx="12">
                  <c:v>45220</c:v>
                </c:pt>
                <c:pt idx="13">
                  <c:v>45227</c:v>
                </c:pt>
                <c:pt idx="14">
                  <c:v>45234</c:v>
                </c:pt>
                <c:pt idx="15">
                  <c:v>45248</c:v>
                </c:pt>
                <c:pt idx="16">
                  <c:v>45262</c:v>
                </c:pt>
                <c:pt idx="17">
                  <c:v>45269</c:v>
                </c:pt>
                <c:pt idx="18">
                  <c:v>45276</c:v>
                </c:pt>
                <c:pt idx="19">
                  <c:v>45283</c:v>
                </c:pt>
              </c:numCache>
            </c:numRef>
          </c:cat>
          <c:val>
            <c:numRef>
              <c:f>Hoja1!$C$2:$C$21</c:f>
              <c:numCache>
                <c:formatCode>General</c:formatCode>
                <c:ptCount val="20"/>
                <c:pt idx="0">
                  <c:v>13840</c:v>
                </c:pt>
                <c:pt idx="1">
                  <c:v>29960</c:v>
                </c:pt>
                <c:pt idx="2">
                  <c:v>41580</c:v>
                </c:pt>
                <c:pt idx="6">
                  <c:v>5220</c:v>
                </c:pt>
                <c:pt idx="7">
                  <c:v>21910</c:v>
                </c:pt>
                <c:pt idx="8">
                  <c:v>33540</c:v>
                </c:pt>
                <c:pt idx="9">
                  <c:v>12400</c:v>
                </c:pt>
                <c:pt idx="10">
                  <c:v>54470</c:v>
                </c:pt>
                <c:pt idx="13">
                  <c:v>17420</c:v>
                </c:pt>
                <c:pt idx="14">
                  <c:v>33260</c:v>
                </c:pt>
                <c:pt idx="15">
                  <c:v>35980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62-4F61-920F-D781F3730E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9526848"/>
        <c:axId val="809525888"/>
      </c:lineChart>
      <c:dateAx>
        <c:axId val="809526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25888"/>
        <c:crosses val="autoZero"/>
        <c:auto val="1"/>
        <c:lblOffset val="100"/>
        <c:baseTimeUnit val="days"/>
      </c:dateAx>
      <c:valAx>
        <c:axId val="8095258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2684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3195F-33BC-49A0-AC16-F9147BF9F731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8B6E7-AFA9-4D0F-939C-8BC6130C6EA4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0028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PE" dirty="0" err="1"/>
              <a:t>Random_state</a:t>
            </a:r>
            <a:r>
              <a:rPr lang="es-PE" dirty="0"/>
              <a:t>: semilla, verbose: cantidad de </a:t>
            </a:r>
            <a:r>
              <a:rPr lang="es-PE" dirty="0" err="1"/>
              <a:t>info</a:t>
            </a:r>
            <a:r>
              <a:rPr lang="es-PE" dirty="0"/>
              <a:t> a mostrar, </a:t>
            </a:r>
            <a:r>
              <a:rPr lang="es-PE" dirty="0" err="1"/>
              <a:t>n_Jobs</a:t>
            </a:r>
            <a:r>
              <a:rPr lang="es-PE" dirty="0"/>
              <a:t>: cantidad de núcleos para entrenar el modelo en paralelo, </a:t>
            </a:r>
            <a:r>
              <a:rPr lang="es-PE" dirty="0" err="1"/>
              <a:t>max_Depth</a:t>
            </a:r>
            <a:r>
              <a:rPr lang="es-PE" dirty="0"/>
              <a:t>: profundidad </a:t>
            </a:r>
            <a:r>
              <a:rPr lang="es-PE" dirty="0" err="1"/>
              <a:t>max</a:t>
            </a:r>
            <a:r>
              <a:rPr lang="es-PE" dirty="0"/>
              <a:t> permitida para cada árbol, </a:t>
            </a:r>
            <a:r>
              <a:rPr lang="es-PE" dirty="0" err="1"/>
              <a:t>min_saples_leaf</a:t>
            </a:r>
            <a:r>
              <a:rPr lang="es-PE" dirty="0"/>
              <a:t>: </a:t>
            </a:r>
            <a:r>
              <a:rPr lang="es-PE" dirty="0" err="1"/>
              <a:t>num</a:t>
            </a:r>
            <a:r>
              <a:rPr lang="es-PE" dirty="0"/>
              <a:t> mínimo de muestras que debe tener cada hoja de los arboles, </a:t>
            </a:r>
            <a:r>
              <a:rPr lang="es-PE" dirty="0" err="1"/>
              <a:t>min_simples_Split</a:t>
            </a:r>
            <a:r>
              <a:rPr lang="es-PE" dirty="0"/>
              <a:t>: </a:t>
            </a:r>
            <a:r>
              <a:rPr lang="es-PE" dirty="0" err="1"/>
              <a:t>num</a:t>
            </a:r>
            <a:r>
              <a:rPr lang="es-PE" dirty="0"/>
              <a:t> mínimo de muestras de cada nodo para que se divida en dos </a:t>
            </a:r>
            <a:r>
              <a:rPr lang="es-PE" dirty="0" err="1"/>
              <a:t>subnodos</a:t>
            </a:r>
            <a:r>
              <a:rPr lang="es-PE" dirty="0"/>
              <a:t>, </a:t>
            </a:r>
            <a:r>
              <a:rPr lang="es-PE" dirty="0" err="1"/>
              <a:t>n_estimators</a:t>
            </a:r>
            <a:r>
              <a:rPr lang="es-PE" dirty="0"/>
              <a:t>: </a:t>
            </a:r>
            <a:r>
              <a:rPr lang="es-PE" dirty="0" err="1"/>
              <a:t>num</a:t>
            </a:r>
            <a:r>
              <a:rPr lang="es-PE" dirty="0"/>
              <a:t> de arboles que forman el bosque aleatorio.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8B6E7-AFA9-4D0F-939C-8BC6130C6EA4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667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88277-13E4-443E-9501-9933F1C32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2F2883-F955-4776-882E-42CEE90B3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46F6A7-8EFD-48DC-9329-60D9A428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17FEC5-B591-43BB-8776-52097416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135718-B3A8-470E-A9EF-4DB610E6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523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02C66-A593-4216-9A0B-568ECF27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B686D9-2BAE-493D-9828-225BFD44B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F07D35-267E-4163-A387-4363396E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E6D5C0-F636-403D-AED6-D813EA90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1D1376-D916-450C-ABB1-231ABC9B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406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15488D-DC8A-4D10-939D-B8C08266E5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9296D8-72BC-4077-8126-CB7BC8005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F51AE-8460-4C45-98DB-16FFC47A4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11175A-EFE2-4B1F-A67A-A55B02CB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C2D98B-DEF0-4A60-B62A-B391911D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6308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B5729-5285-4190-B9CC-EE12378F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2F6232-6E14-4071-8B79-C7EEC84D4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883D74-6B0A-48EE-A8CB-E5CC697B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8BC76D-148A-40EB-A728-9B812AFE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904685-FBA0-454C-BCEF-34A3F8B4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722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3A092-D0E9-4CD2-8EBB-0DB6688B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770B46-B820-4BC2-A39A-CBD95ED5E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B2EBE6-6982-49F9-BF73-74179EAA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C3AC0D-3906-4BFA-9893-00EFE60B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252178-5AB6-47E5-B11D-79368FE1A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9283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1EBBA-0DF9-4C75-B802-6ABDF3CC0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9CAD25-DC8E-44F6-954D-2D0A24674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8A4EA8-45A6-4F65-AA06-35FA98866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1F168E-C6A6-4B08-B29A-9FDAC0E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C9337E-D8E4-46C3-A9CE-9A9A1A1AB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FB18E1-E6EC-4C0C-AF81-EED1288E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227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3601E-506E-4024-96AD-43F9BC9C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5B14EB-9655-49C0-A8FD-347B0FE6F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5906F0-4669-4BB5-BA24-D0AC90090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89D644-7BD2-4870-AEE0-DFF9593CA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F941DF-77B9-4974-9614-97E325526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E65CEF4-4855-4BD6-94EC-299DA3E8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4CDE4A-A6E3-4B38-AD78-AC608812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564107-233A-49D0-A947-71BC6F78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54807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85BAE-7113-46D5-AEB9-DA009BA6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EB260B-0632-4801-960D-C6CD0B45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195EBC4-5516-4154-BE52-9553F80A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880B4B-CB13-46A5-B934-A9C118FE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135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8CF771-BC67-4EF5-8BF9-D58BFC35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E76C94-DAD1-49CB-8541-5FC8AC60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EB7B27-A9DC-4243-88E5-4CB880CAF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426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52D11-E6B1-43FA-9DDA-5E030E7A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4D3E0A-C619-4AE3-817D-768AEE7A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0424A-7DCD-4CDF-8DDD-D26ED08F8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54065D-776C-4421-9ABE-1A1CE690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91AFDB-4179-4245-8FC5-8DB107AF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FCA768-14C1-4EDB-A078-D607ED3F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800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5AA7D-595B-482A-AC52-6934EBEB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6EBEEED-F009-42A3-BA08-9A74B8A613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5D4A891-CC9B-4B91-AE5A-24FCCAD24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AF224B-9670-4394-9C1D-AB2ECAF1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5D4115-5A5F-43C0-A1B9-A1435BDE4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49058B-C6D4-43FE-B601-A53F0467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1018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2DBE1C-B210-47BC-B69C-83AEE7A7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0BF4F9-ED94-481B-B706-BB5A3AF24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E6DE48-8DE0-496B-A1E7-C107403E9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BF881-F286-4944-965C-52EE7A47A022}" type="datetimeFigureOut">
              <a:rPr lang="es-PE" smtClean="0"/>
              <a:t>28/09/2024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A6FA3-067F-4FFD-B414-3F8CE5C23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1FD99-896D-4BD9-90B5-FAEAB8AAA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0E76-509C-42E3-B128-599ED7BE59E2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99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2E0FF52-6F5F-409D-9C0F-2C1E7F5FBC55}"/>
              </a:ext>
            </a:extLst>
          </p:cNvPr>
          <p:cNvSpPr txBox="1"/>
          <p:nvPr/>
        </p:nvSpPr>
        <p:spPr>
          <a:xfrm>
            <a:off x="1412666" y="923330"/>
            <a:ext cx="93666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MX" sz="4800" b="1" dirty="0">
                <a:latin typeface="Bahnschrift SemiBold" panose="020B0502040204020203" pitchFamily="34" charset="0"/>
              </a:rPr>
              <a:t>DATAFEST 2024</a:t>
            </a:r>
          </a:p>
          <a:p>
            <a:pPr algn="ctr"/>
            <a:r>
              <a:rPr lang="es-MX" sz="4800" dirty="0">
                <a:latin typeface="Bahnschrift SemiBold" panose="020B0502040204020203" pitchFamily="34" charset="0"/>
              </a:rPr>
              <a:t>Caso de predicción de demanda y</a:t>
            </a:r>
          </a:p>
          <a:p>
            <a:pPr algn="ctr"/>
            <a:r>
              <a:rPr lang="es-MX" sz="4800" dirty="0">
                <a:latin typeface="Bahnschrift SemiBold" panose="020B0502040204020203" pitchFamily="34" charset="0"/>
              </a:rPr>
              <a:t>optimización de abastecimiento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ECDBA26-FBB4-48BD-90C1-4F7A7E33F64C}"/>
              </a:ext>
            </a:extLst>
          </p:cNvPr>
          <p:cNvSpPr txBox="1"/>
          <p:nvPr/>
        </p:nvSpPr>
        <p:spPr>
          <a:xfrm>
            <a:off x="3486951" y="3429000"/>
            <a:ext cx="52180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2000" dirty="0">
                <a:latin typeface="Bahnschrift SemiLight Condensed" panose="020B0502040204020203" pitchFamily="34" charset="0"/>
              </a:rPr>
              <a:t>Grupo 5</a:t>
            </a:r>
          </a:p>
          <a:p>
            <a:pPr algn="ctr">
              <a:lnSpc>
                <a:spcPct val="150000"/>
              </a:lnSpc>
            </a:pPr>
            <a:r>
              <a:rPr lang="es-PE" sz="2000" dirty="0">
                <a:latin typeface="Bahnschrift SemiLight Condensed" panose="020B0502040204020203" pitchFamily="34" charset="0"/>
              </a:rPr>
              <a:t>Diaz Vallejos, Walter Andrés</a:t>
            </a:r>
          </a:p>
          <a:p>
            <a:pPr algn="ctr">
              <a:lnSpc>
                <a:spcPct val="150000"/>
              </a:lnSpc>
            </a:pPr>
            <a:r>
              <a:rPr lang="es-PE" sz="2000" dirty="0">
                <a:latin typeface="Bahnschrift SemiLight Condensed" panose="020B0502040204020203" pitchFamily="34" charset="0"/>
              </a:rPr>
              <a:t>Ramón Zuta, Eduardo Enrique</a:t>
            </a:r>
          </a:p>
          <a:p>
            <a:pPr algn="ctr">
              <a:lnSpc>
                <a:spcPct val="150000"/>
              </a:lnSpc>
            </a:pPr>
            <a:r>
              <a:rPr lang="es-PE" sz="2000" dirty="0">
                <a:latin typeface="Bahnschrift SemiLight Condensed" panose="020B0502040204020203" pitchFamily="34" charset="0"/>
              </a:rPr>
              <a:t>Rodas Salazar, Gustavo Enrique</a:t>
            </a:r>
          </a:p>
          <a:p>
            <a:pPr algn="ctr">
              <a:lnSpc>
                <a:spcPct val="150000"/>
              </a:lnSpc>
            </a:pPr>
            <a:r>
              <a:rPr lang="es-PE" sz="2000" dirty="0">
                <a:latin typeface="Bahnschrift SemiLight Condensed" panose="020B0502040204020203" pitchFamily="34" charset="0"/>
              </a:rPr>
              <a:t>Saucedo Soria , Renzo </a:t>
            </a:r>
            <a:r>
              <a:rPr lang="es-PE" sz="2000" dirty="0" err="1">
                <a:latin typeface="Bahnschrift SemiLight Condensed" panose="020B0502040204020203" pitchFamily="34" charset="0"/>
              </a:rPr>
              <a:t>Fabrizzio</a:t>
            </a:r>
            <a:endParaRPr lang="es-PE" sz="2000" dirty="0">
              <a:latin typeface="Bahnschrift SemiLight Condensed" panose="020B05020402040202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s-PE" sz="2000" dirty="0">
                <a:latin typeface="Bahnschrift SemiLight Condensed" panose="020B0502040204020203" pitchFamily="34" charset="0"/>
              </a:rPr>
              <a:t>Villalva </a:t>
            </a:r>
            <a:r>
              <a:rPr lang="es-PE" sz="2000" dirty="0" err="1">
                <a:latin typeface="Bahnschrift SemiLight Condensed" panose="020B0502040204020203" pitchFamily="34" charset="0"/>
              </a:rPr>
              <a:t>Gomez</a:t>
            </a:r>
            <a:r>
              <a:rPr lang="es-PE" sz="2000" dirty="0">
                <a:latin typeface="Bahnschrift SemiLight Condensed" panose="020B0502040204020203" pitchFamily="34" charset="0"/>
              </a:rPr>
              <a:t>, Diana Sofia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400" dirty="0">
              <a:latin typeface="Bahnschrift SemiLight Condensed" panose="020B0502040204020203" pitchFamily="34" charset="0"/>
            </a:endParaRPr>
          </a:p>
        </p:txBody>
      </p:sp>
      <p:pic>
        <p:nvPicPr>
          <p:cNvPr id="2050" name="Picture 2" descr="No hay ninguna descripción de la foto disponible.">
            <a:extLst>
              <a:ext uri="{FF2B5EF4-FFF2-40B4-BE49-F238E27FC236}">
                <a16:creationId xmlns:a16="http://schemas.microsoft.com/office/drawing/2014/main" id="{DDBFB618-26DA-4A51-8F1E-0DAD25DB1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920" y="0"/>
            <a:ext cx="1307193" cy="130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iagrama de flujo: preparación 3">
            <a:extLst>
              <a:ext uri="{FF2B5EF4-FFF2-40B4-BE49-F238E27FC236}">
                <a16:creationId xmlns:a16="http://schemas.microsoft.com/office/drawing/2014/main" id="{F5F7098C-5A00-C73F-1B7B-146580254066}"/>
              </a:ext>
            </a:extLst>
          </p:cNvPr>
          <p:cNvSpPr/>
          <p:nvPr/>
        </p:nvSpPr>
        <p:spPr>
          <a:xfrm>
            <a:off x="2225945" y="-1300163"/>
            <a:ext cx="2522011" cy="1953759"/>
          </a:xfrm>
          <a:prstGeom prst="flowChartPreparation">
            <a:avLst/>
          </a:prstGeom>
          <a:solidFill>
            <a:srgbClr val="FF52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91D058-20B1-5A8F-4E44-F670838BB78F}"/>
              </a:ext>
            </a:extLst>
          </p:cNvPr>
          <p:cNvSpPr/>
          <p:nvPr/>
        </p:nvSpPr>
        <p:spPr>
          <a:xfrm>
            <a:off x="-1757363" y="351654"/>
            <a:ext cx="2880000" cy="2880000"/>
          </a:xfrm>
          <a:prstGeom prst="ellipse">
            <a:avLst/>
          </a:prstGeom>
          <a:solidFill>
            <a:schemeClr val="bg1"/>
          </a:solidFill>
          <a:ln w="180975" cap="sq" cmpd="tri">
            <a:solidFill>
              <a:srgbClr val="FF5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Diagrama de flujo: preparación 5">
            <a:extLst>
              <a:ext uri="{FF2B5EF4-FFF2-40B4-BE49-F238E27FC236}">
                <a16:creationId xmlns:a16="http://schemas.microsoft.com/office/drawing/2014/main" id="{358F5D67-B1D4-0CB8-3B52-E28BF4470801}"/>
              </a:ext>
            </a:extLst>
          </p:cNvPr>
          <p:cNvSpPr/>
          <p:nvPr/>
        </p:nvSpPr>
        <p:spPr>
          <a:xfrm>
            <a:off x="11295516" y="1307193"/>
            <a:ext cx="2522011" cy="1953759"/>
          </a:xfrm>
          <a:prstGeom prst="flowChartPreparation">
            <a:avLst/>
          </a:prstGeom>
          <a:noFill/>
          <a:ln w="38100">
            <a:solidFill>
              <a:srgbClr val="FF5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Diagrama de flujo: preparación 6">
            <a:extLst>
              <a:ext uri="{FF2B5EF4-FFF2-40B4-BE49-F238E27FC236}">
                <a16:creationId xmlns:a16="http://schemas.microsoft.com/office/drawing/2014/main" id="{2B694E49-82E6-A4C6-B780-7CBC0E0C9BFA}"/>
              </a:ext>
            </a:extLst>
          </p:cNvPr>
          <p:cNvSpPr/>
          <p:nvPr/>
        </p:nvSpPr>
        <p:spPr>
          <a:xfrm>
            <a:off x="7607361" y="6401004"/>
            <a:ext cx="2522011" cy="1953759"/>
          </a:xfrm>
          <a:prstGeom prst="flowChartPreparation">
            <a:avLst/>
          </a:prstGeom>
          <a:solidFill>
            <a:srgbClr val="FF52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Diagrama de flujo: preparación 7">
            <a:extLst>
              <a:ext uri="{FF2B5EF4-FFF2-40B4-BE49-F238E27FC236}">
                <a16:creationId xmlns:a16="http://schemas.microsoft.com/office/drawing/2014/main" id="{E148C56F-6B3E-ED71-BB02-125E40039C1B}"/>
              </a:ext>
            </a:extLst>
          </p:cNvPr>
          <p:cNvSpPr/>
          <p:nvPr/>
        </p:nvSpPr>
        <p:spPr>
          <a:xfrm rot="1733690">
            <a:off x="366122" y="5984936"/>
            <a:ext cx="2522011" cy="1953759"/>
          </a:xfrm>
          <a:prstGeom prst="flowChartPreparation">
            <a:avLst/>
          </a:prstGeom>
          <a:noFill/>
          <a:ln w="38100">
            <a:solidFill>
              <a:srgbClr val="FF5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769619F6-D001-90E1-4A41-395676B0F011}"/>
              </a:ext>
            </a:extLst>
          </p:cNvPr>
          <p:cNvSpPr/>
          <p:nvPr/>
        </p:nvSpPr>
        <p:spPr>
          <a:xfrm>
            <a:off x="10896365" y="5220654"/>
            <a:ext cx="2880000" cy="2880000"/>
          </a:xfrm>
          <a:prstGeom prst="ellipse">
            <a:avLst/>
          </a:prstGeom>
          <a:solidFill>
            <a:schemeClr val="bg1"/>
          </a:solidFill>
          <a:ln w="180975" cap="sq" cmpd="tri">
            <a:solidFill>
              <a:srgbClr val="FF5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083DE13-24D9-2CC7-5810-A7D42AFA2C89}"/>
              </a:ext>
            </a:extLst>
          </p:cNvPr>
          <p:cNvCxnSpPr>
            <a:cxnSpLocks/>
          </p:cNvCxnSpPr>
          <p:nvPr/>
        </p:nvCxnSpPr>
        <p:spPr>
          <a:xfrm>
            <a:off x="1571625" y="1720217"/>
            <a:ext cx="93247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1DC75247-7FE2-98B0-7013-F614DDB8EE63}"/>
              </a:ext>
            </a:extLst>
          </p:cNvPr>
          <p:cNvCxnSpPr>
            <a:cxnSpLocks/>
          </p:cNvCxnSpPr>
          <p:nvPr/>
        </p:nvCxnSpPr>
        <p:spPr>
          <a:xfrm>
            <a:off x="1571625" y="3275471"/>
            <a:ext cx="93247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Elipse 18">
            <a:extLst>
              <a:ext uri="{FF2B5EF4-FFF2-40B4-BE49-F238E27FC236}">
                <a16:creationId xmlns:a16="http://schemas.microsoft.com/office/drawing/2014/main" id="{08CBBCD1-92AF-F647-DD64-9B7A1266F412}"/>
              </a:ext>
            </a:extLst>
          </p:cNvPr>
          <p:cNvSpPr/>
          <p:nvPr/>
        </p:nvSpPr>
        <p:spPr>
          <a:xfrm>
            <a:off x="7086055" y="-2377002"/>
            <a:ext cx="2880000" cy="2880000"/>
          </a:xfrm>
          <a:prstGeom prst="ellipse">
            <a:avLst/>
          </a:prstGeom>
          <a:solidFill>
            <a:schemeClr val="bg1"/>
          </a:solidFill>
          <a:ln w="180975" cap="sq" cmpd="tri">
            <a:solidFill>
              <a:srgbClr val="FF52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680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Variables adicionales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128B53F-D16F-E559-FBC9-CF2296F9F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361972"/>
              </p:ext>
            </p:extLst>
          </p:nvPr>
        </p:nvGraphicFramePr>
        <p:xfrm>
          <a:off x="554449" y="1329871"/>
          <a:ext cx="11083102" cy="501480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1978">
                  <a:extLst>
                    <a:ext uri="{9D8B030D-6E8A-4147-A177-3AD203B41FA5}">
                      <a16:colId xmlns:a16="http://schemas.microsoft.com/office/drawing/2014/main" val="1486115851"/>
                    </a:ext>
                  </a:extLst>
                </a:gridCol>
                <a:gridCol w="9001124">
                  <a:extLst>
                    <a:ext uri="{9D8B030D-6E8A-4147-A177-3AD203B41FA5}">
                      <a16:colId xmlns:a16="http://schemas.microsoft.com/office/drawing/2014/main" val="4158971428"/>
                    </a:ext>
                  </a:extLst>
                </a:gridCol>
              </a:tblGrid>
              <a:tr h="50029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isPaymentDay</a:t>
                      </a:r>
                      <a:endParaRPr lang="es-PE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MX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 ¿Es el día de pago (quincena o fin de mes)? (True/False)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54772862"/>
                  </a:ext>
                </a:extLst>
              </a:tr>
              <a:tr h="59922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isPayweek</a:t>
                      </a:r>
                      <a:endParaRPr lang="es-PE" sz="1400" b="0" i="0" u="none" strike="noStrike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MX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 ¿Es la semana de pago (quincena o fin de mes)? (True/False)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41809933"/>
                  </a:ext>
                </a:extLst>
              </a:tr>
              <a:tr h="1489627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rolling_mean_weekday</a:t>
                      </a:r>
                      <a:endParaRPr lang="es-PE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MX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Demanda promedio de los últimos 2 días del mismo día actual (Por ejemplo: Si hoy es jueves, esta variable será el promedio de demanda de los últimos 2 jueves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57298309"/>
                  </a:ext>
                </a:extLst>
              </a:tr>
              <a:tr h="500290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rolling_max</a:t>
                      </a:r>
                      <a:endParaRPr lang="es-PE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MX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Valor máximo hasta ahora de esta semana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95096380"/>
                  </a:ext>
                </a:extLst>
              </a:tr>
              <a:tr h="44204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lag_6</a:t>
                      </a:r>
                      <a:endParaRPr lang="es-PE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MX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La cantidad de demanda 6 días antes.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29722006"/>
                  </a:ext>
                </a:extLst>
              </a:tr>
              <a:tr h="599224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rolling_max_weekday</a:t>
                      </a:r>
                      <a:endParaRPr lang="es-PE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MX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La demanda máxima de los últimos 2 días del mismo día actual.</a:t>
                      </a:r>
                      <a:endParaRPr lang="es-MX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9701054"/>
                  </a:ext>
                </a:extLst>
              </a:tr>
              <a:tr h="44204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rolling_std</a:t>
                      </a:r>
                      <a:endParaRPr lang="es-PE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PE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Desviación </a:t>
                      </a:r>
                      <a:r>
                        <a:rPr lang="es-PE" sz="1400" u="none" strike="noStrike" dirty="0" err="1">
                          <a:effectLst/>
                          <a:latin typeface="Bahnschrift SemiLight" panose="020B0502040204020203" pitchFamily="34" charset="0"/>
                        </a:rPr>
                        <a:t>estandar</a:t>
                      </a:r>
                      <a:r>
                        <a:rPr lang="es-PE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 semanal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28645938"/>
                  </a:ext>
                </a:extLst>
              </a:tr>
              <a:tr h="442049">
                <a:tc>
                  <a:txBody>
                    <a:bodyPr/>
                    <a:lstStyle/>
                    <a:p>
                      <a:pPr algn="ctr" fontAlgn="b"/>
                      <a:r>
                        <a:rPr lang="es-PE" sz="14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rolling_mean</a:t>
                      </a:r>
                      <a:endParaRPr lang="es-PE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s-PE" sz="1400" u="none" strike="noStrike" dirty="0">
                          <a:effectLst/>
                          <a:latin typeface="Bahnschrift SemiLight" panose="020B0502040204020203" pitchFamily="34" charset="0"/>
                        </a:rPr>
                        <a:t>Demanda promedio mensual.</a:t>
                      </a:r>
                      <a:endParaRPr lang="es-PE" sz="14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028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4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Variables adicionales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A4238D-7EC0-9740-623E-8A4C883CD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26" y="1316236"/>
            <a:ext cx="9910916" cy="533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39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Modelo de predicción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5660D16-9030-072A-761F-D8F9FFD6FADE}"/>
              </a:ext>
            </a:extLst>
          </p:cNvPr>
          <p:cNvSpPr txBox="1"/>
          <p:nvPr/>
        </p:nvSpPr>
        <p:spPr>
          <a:xfrm>
            <a:off x="561209" y="1526366"/>
            <a:ext cx="5420491" cy="5346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Bahnschrift SemiLight" panose="020B0502040204020203" pitchFamily="34" charset="0"/>
              </a:rPr>
              <a:t>Modelo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 err="1">
                <a:latin typeface="Bahnschrift SemiLight" panose="020B0502040204020203" pitchFamily="34" charset="0"/>
              </a:rPr>
              <a:t>Random</a:t>
            </a:r>
            <a:r>
              <a:rPr lang="es-MX" sz="2000" dirty="0">
                <a:latin typeface="Bahnschrift SemiLight" panose="020B0502040204020203" pitchFamily="34" charset="0"/>
              </a:rPr>
              <a:t> Forest </a:t>
            </a:r>
            <a:r>
              <a:rPr lang="es-MX" sz="2000" dirty="0" err="1">
                <a:latin typeface="Bahnschrift SemiLight" panose="020B0502040204020203" pitchFamily="34" charset="0"/>
              </a:rPr>
              <a:t>Regressor</a:t>
            </a:r>
            <a:endParaRPr lang="es-MX" sz="2000" dirty="0">
              <a:latin typeface="Bahnschrift SemiLight" panose="020B0502040204020203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Bahnschrift SemiLight" panose="020B0502040204020203" pitchFamily="34" charset="0"/>
              </a:rPr>
              <a:t>Variable target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Bahnschrift SemiLight" panose="020B0502040204020203" pitchFamily="34" charset="0"/>
              </a:rPr>
              <a:t>‘demanda’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Bahnschrift SemiLight" panose="020B0502040204020203" pitchFamily="34" charset="0"/>
              </a:rPr>
              <a:t>Hiperparámetros</a:t>
            </a:r>
            <a:endParaRPr lang="es-MX" sz="2000" b="1" dirty="0">
              <a:latin typeface="Bahnschrift SemiLight" panose="020B0502040204020203" pitchFamily="34" charset="0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600" dirty="0" err="1">
                <a:latin typeface="Bahnschrift SemiLight" panose="020B0502040204020203" pitchFamily="34" charset="0"/>
              </a:rPr>
              <a:t>random_state</a:t>
            </a:r>
            <a:r>
              <a:rPr lang="es-MX" sz="1600" dirty="0">
                <a:latin typeface="Bahnschrift SemiLight" panose="020B0502040204020203" pitchFamily="34" charset="0"/>
              </a:rPr>
              <a:t>=2024, verbose=0, </a:t>
            </a:r>
            <a:r>
              <a:rPr lang="es-MX" sz="1600" dirty="0" err="1">
                <a:latin typeface="Bahnschrift SemiLight" panose="020B0502040204020203" pitchFamily="34" charset="0"/>
              </a:rPr>
              <a:t>n_jobs</a:t>
            </a:r>
            <a:r>
              <a:rPr lang="es-MX" sz="1600" dirty="0">
                <a:latin typeface="Bahnschrift SemiLight" panose="020B0502040204020203" pitchFamily="34" charset="0"/>
              </a:rPr>
              <a:t>=5,  </a:t>
            </a:r>
            <a:r>
              <a:rPr lang="es-MX" sz="1600" dirty="0" err="1">
                <a:latin typeface="Bahnschrift SemiLight" panose="020B0502040204020203" pitchFamily="34" charset="0"/>
              </a:rPr>
              <a:t>max_depth</a:t>
            </a:r>
            <a:r>
              <a:rPr lang="es-MX" sz="1600" dirty="0">
                <a:latin typeface="Bahnschrift SemiLight" panose="020B0502040204020203" pitchFamily="34" charset="0"/>
              </a:rPr>
              <a:t>=</a:t>
            </a:r>
            <a:r>
              <a:rPr lang="es-MX" sz="1600" dirty="0" err="1">
                <a:latin typeface="Bahnschrift SemiLight" panose="020B0502040204020203" pitchFamily="34" charset="0"/>
              </a:rPr>
              <a:t>None</a:t>
            </a:r>
            <a:r>
              <a:rPr lang="es-MX" sz="1600" dirty="0">
                <a:latin typeface="Bahnschrift SemiLight" panose="020B0502040204020203" pitchFamily="34" charset="0"/>
              </a:rPr>
              <a:t>, </a:t>
            </a:r>
            <a:r>
              <a:rPr lang="es-MX" sz="1600" dirty="0" err="1">
                <a:latin typeface="Bahnschrift SemiLight" panose="020B0502040204020203" pitchFamily="34" charset="0"/>
              </a:rPr>
              <a:t>min_samples_leaf</a:t>
            </a:r>
            <a:r>
              <a:rPr lang="es-MX" sz="1600" dirty="0">
                <a:latin typeface="Bahnschrift SemiLight" panose="020B0502040204020203" pitchFamily="34" charset="0"/>
              </a:rPr>
              <a:t>=10,  </a:t>
            </a:r>
            <a:r>
              <a:rPr lang="es-MX" sz="1600" dirty="0" err="1">
                <a:latin typeface="Bahnschrift SemiLight" panose="020B0502040204020203" pitchFamily="34" charset="0"/>
              </a:rPr>
              <a:t>min_samples_split</a:t>
            </a:r>
            <a:r>
              <a:rPr lang="es-MX" sz="1600" dirty="0">
                <a:latin typeface="Bahnschrift SemiLight" panose="020B0502040204020203" pitchFamily="34" charset="0"/>
              </a:rPr>
              <a:t>=5, </a:t>
            </a:r>
            <a:r>
              <a:rPr lang="es-MX" sz="1600" dirty="0" err="1">
                <a:latin typeface="Bahnschrift SemiLight" panose="020B0502040204020203" pitchFamily="34" charset="0"/>
              </a:rPr>
              <a:t>n_estimators</a:t>
            </a:r>
            <a:r>
              <a:rPr lang="es-MX" sz="1600" dirty="0">
                <a:latin typeface="Bahnschrift SemiLight" panose="020B0502040204020203" pitchFamily="34" charset="0"/>
              </a:rPr>
              <a:t>=200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MX" sz="2000" dirty="0">
              <a:highlight>
                <a:srgbClr val="FFFF00"/>
              </a:highlight>
              <a:latin typeface="Bahnschrift SemiLight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951546-C536-986B-77C0-5087174AEFAE}"/>
              </a:ext>
            </a:extLst>
          </p:cNvPr>
          <p:cNvSpPr txBox="1"/>
          <p:nvPr/>
        </p:nvSpPr>
        <p:spPr>
          <a:xfrm>
            <a:off x="6473376" y="3873325"/>
            <a:ext cx="5420491" cy="122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Bahnschrift SemiLight" panose="020B0502040204020203" pitchFamily="34" charset="0"/>
              </a:rPr>
              <a:t>Métricas de evaluación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endParaRPr lang="es-MX" sz="2000" dirty="0">
              <a:latin typeface="Bahnschrift Semi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9F5691C-3D10-B022-F914-48F700137796}"/>
              </a:ext>
            </a:extLst>
          </p:cNvPr>
          <p:cNvSpPr txBox="1"/>
          <p:nvPr/>
        </p:nvSpPr>
        <p:spPr>
          <a:xfrm>
            <a:off x="6473376" y="4484518"/>
            <a:ext cx="5420491" cy="175432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latin typeface="Bahnschrift SemiLight" panose="020B0502040204020203" pitchFamily="34" charset="0"/>
              </a:rPr>
              <a:t>RMSE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latin typeface="Bahnschrift SemiLight" panose="020B0502040204020203" pitchFamily="34" charset="0"/>
              </a:rPr>
              <a:t>MSE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latin typeface="Bahnschrift SemiLight" panose="020B0502040204020203" pitchFamily="34" charset="0"/>
              </a:rPr>
              <a:t>SMAPE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latin typeface="Bahnschrift SemiLight" panose="020B0502040204020203" pitchFamily="34" charset="0"/>
              </a:rPr>
              <a:t>R2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latin typeface="Bahnschrift SemiLight" panose="020B0502040204020203" pitchFamily="34" charset="0"/>
              </a:rPr>
              <a:t>MAE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latin typeface="Bahnschrift SemiLight" panose="020B0502040204020203" pitchFamily="34" charset="0"/>
              </a:rPr>
              <a:t>MAPE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EB0187C-7589-2AD8-E5C6-C209C6B01771}"/>
              </a:ext>
            </a:extLst>
          </p:cNvPr>
          <p:cNvSpPr txBox="1"/>
          <p:nvPr/>
        </p:nvSpPr>
        <p:spPr>
          <a:xfrm>
            <a:off x="6473375" y="1526366"/>
            <a:ext cx="5420491" cy="276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Bahnschrift SemiLight" panose="020B0502040204020203" pitchFamily="34" charset="0"/>
              </a:rPr>
              <a:t>Partición de datos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Bahnschrift SemiLight" panose="020B0502040204020203" pitchFamily="34" charset="0"/>
              </a:rPr>
              <a:t>80% - &gt; Train</a:t>
            </a: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Bahnschrift SemiLight" panose="020B0502040204020203" pitchFamily="34" charset="0"/>
              </a:rPr>
              <a:t>10% - &gt; </a:t>
            </a:r>
            <a:r>
              <a:rPr lang="es-MX" sz="1600" dirty="0" err="1">
                <a:latin typeface="Bahnschrift SemiLight" panose="020B0502040204020203" pitchFamily="34" charset="0"/>
              </a:rPr>
              <a:t>Validation</a:t>
            </a:r>
            <a:endParaRPr lang="es-MX" sz="1600" dirty="0">
              <a:latin typeface="Bahnschrift SemiLight" panose="020B0502040204020203" pitchFamily="34" charset="0"/>
            </a:endParaRPr>
          </a:p>
          <a:p>
            <a:pPr marL="914400" lvl="1" indent="-4572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Bahnschrift SemiLight" panose="020B0502040204020203" pitchFamily="34" charset="0"/>
              </a:rPr>
              <a:t>10% - &gt; Test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endParaRPr lang="es-MX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69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Modelo de predicción: Resultados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2763CB7-0B47-5D83-93A2-329CA0137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75" y="1259000"/>
            <a:ext cx="10724334" cy="2683736"/>
          </a:xfrm>
          <a:prstGeom prst="rect">
            <a:avLst/>
          </a:prstGeom>
        </p:spPr>
      </p:pic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C89A59EA-6699-AAEC-A871-B87664EAA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85197"/>
              </p:ext>
            </p:extLst>
          </p:nvPr>
        </p:nvGraphicFramePr>
        <p:xfrm>
          <a:off x="3826090" y="4057322"/>
          <a:ext cx="4339303" cy="25958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{21E4AEA4-8DFA-4A89-87EB-49C32662AFE0}</a:tableStyleId>
              </a:tblPr>
              <a:tblGrid>
                <a:gridCol w="3031613">
                  <a:extLst>
                    <a:ext uri="{9D8B030D-6E8A-4147-A177-3AD203B41FA5}">
                      <a16:colId xmlns:a16="http://schemas.microsoft.com/office/drawing/2014/main" val="2927386193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38667949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Características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400" b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Importance</a:t>
                      </a:r>
                      <a:endParaRPr lang="es-PE" sz="1400" b="1" u="none" strike="noStrike" kern="1200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2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479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rolling_mean_weekday</a:t>
                      </a:r>
                      <a:endParaRPr lang="es-PE" sz="1400" u="none" strike="noStrike" kern="1200" dirty="0">
                        <a:solidFill>
                          <a:schemeClr val="dk1"/>
                        </a:solidFill>
                        <a:effectLst/>
                        <a:latin typeface="Bahnschrift Semi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0.51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143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rolling_max_weekday</a:t>
                      </a:r>
                      <a:endParaRPr lang="es-PE" sz="1400" u="none" strike="noStrike" kern="1200" dirty="0">
                        <a:solidFill>
                          <a:schemeClr val="dk1"/>
                        </a:solidFill>
                        <a:effectLst/>
                        <a:latin typeface="Bahnschrift Semi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0.36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497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lag_7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229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lag_6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85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saldo_final</a:t>
                      </a:r>
                      <a:endParaRPr lang="es-PE" sz="1400" u="none" strike="noStrike" kern="1200" dirty="0">
                        <a:solidFill>
                          <a:schemeClr val="dk1"/>
                        </a:solidFill>
                        <a:effectLst/>
                        <a:latin typeface="Bahnschrift Semi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56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saldo_inicial</a:t>
                      </a:r>
                      <a:endParaRPr lang="es-PE" sz="1400" u="none" strike="noStrike" kern="1200" dirty="0">
                        <a:solidFill>
                          <a:schemeClr val="dk1"/>
                        </a:solidFill>
                        <a:effectLst/>
                        <a:latin typeface="Bahnschrift SemiLight" panose="020B05020402040202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fontAlgn="b" latinLnBrk="0" hangingPunct="1"/>
                      <a:r>
                        <a:rPr lang="es-PE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Bahnschrift SemiLight" panose="020B0502040204020203" pitchFamily="34" charset="0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219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3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Modelo de predicción: Resultados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288195-D252-3309-FF36-507BC4EF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712" y="1976577"/>
            <a:ext cx="6191295" cy="348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4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Modelo de predicción: </a:t>
            </a:r>
            <a:r>
              <a:rPr lang="es-MX" sz="3600">
                <a:latin typeface="Bahnschrift Condensed" panose="020B0502040204020203" pitchFamily="34" charset="0"/>
              </a:rPr>
              <a:t>Resultados para un ATM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E54E9-565E-6E8D-35BB-0992493A0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93" y="2097036"/>
            <a:ext cx="7921007" cy="30270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6D06C1-02A2-9793-B23E-E6FC75805DAE}"/>
              </a:ext>
            </a:extLst>
          </p:cNvPr>
          <p:cNvSpPr txBox="1"/>
          <p:nvPr/>
        </p:nvSpPr>
        <p:spPr>
          <a:xfrm>
            <a:off x="8810727" y="2733392"/>
            <a:ext cx="30915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0" i="0" dirty="0">
                <a:effectLst/>
                <a:latin typeface="Consolas" panose="020B0609020204030204" pitchFamily="49" charset="0"/>
              </a:rPr>
              <a:t>R2: 0.89</a:t>
            </a:r>
          </a:p>
          <a:p>
            <a:r>
              <a:rPr lang="nb-NO" b="0" i="0" dirty="0">
                <a:effectLst/>
                <a:latin typeface="Consolas" panose="020B0609020204030204" pitchFamily="49" charset="0"/>
              </a:rPr>
              <a:t>SMAPE: 35.28%</a:t>
            </a:r>
          </a:p>
          <a:p>
            <a:r>
              <a:rPr lang="nb-NO" b="0" i="0" dirty="0">
                <a:effectLst/>
                <a:latin typeface="Consolas" panose="020B0609020204030204" pitchFamily="49" charset="0"/>
              </a:rPr>
              <a:t>MAPE: 0.54%</a:t>
            </a:r>
          </a:p>
          <a:p>
            <a:r>
              <a:rPr lang="nb-NO" b="0" i="0" dirty="0">
                <a:effectLst/>
                <a:latin typeface="Consolas" panose="020B0609020204030204" pitchFamily="49" charset="0"/>
              </a:rPr>
              <a:t>MAE: 36136.55</a:t>
            </a:r>
          </a:p>
          <a:p>
            <a:r>
              <a:rPr lang="nb-NO" b="0" i="0" dirty="0">
                <a:effectLst/>
                <a:latin typeface="Consolas" panose="020B0609020204030204" pitchFamily="49" charset="0"/>
              </a:rPr>
              <a:t>MSE: 3261386242.61</a:t>
            </a:r>
          </a:p>
          <a:p>
            <a:r>
              <a:rPr lang="nb-NO" b="0" i="0" dirty="0">
                <a:effectLst/>
                <a:latin typeface="Consolas" panose="020B0609020204030204" pitchFamily="49" charset="0"/>
              </a:rPr>
              <a:t>RMSE: 57108.55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65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48BDD6F-47B7-DB85-AAA5-3A3AE8593D77}"/>
              </a:ext>
            </a:extLst>
          </p:cNvPr>
          <p:cNvSpPr/>
          <p:nvPr/>
        </p:nvSpPr>
        <p:spPr>
          <a:xfrm>
            <a:off x="653091" y="661615"/>
            <a:ext cx="10885817" cy="5534767"/>
          </a:xfrm>
          <a:prstGeom prst="roundRect">
            <a:avLst>
              <a:gd name="adj" fmla="val 10213"/>
            </a:avLst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b="1" dirty="0">
                <a:latin typeface="Bahnschrift Condensed" panose="020B0502040204020203" pitchFamily="34" charset="0"/>
              </a:rPr>
              <a:t>Modelo de optimización</a:t>
            </a:r>
            <a:endParaRPr lang="es-PE" sz="8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127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Formulación matemática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29F03FA-ECA9-52FC-374F-DDAE49E1E21D}"/>
              </a:ext>
            </a:extLst>
          </p:cNvPr>
          <p:cNvSpPr txBox="1"/>
          <p:nvPr/>
        </p:nvSpPr>
        <p:spPr>
          <a:xfrm>
            <a:off x="957532" y="1337094"/>
            <a:ext cx="9920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 err="1">
                <a:latin typeface="Bahnschrift SemiBold" panose="020B0502040204020203" pitchFamily="34" charset="0"/>
              </a:rPr>
              <a:t>Indices</a:t>
            </a:r>
            <a:r>
              <a:rPr lang="es-PE" sz="2400" dirty="0">
                <a:latin typeface="Bahnschrift SemiBold" panose="020B0502040204020203" pitchFamily="34" charset="0"/>
              </a:rPr>
              <a:t>:</a:t>
            </a:r>
          </a:p>
          <a:p>
            <a:endParaRPr lang="es-PE" sz="2400" dirty="0">
              <a:latin typeface="Bahnschrift SemiBold" panose="020B0502040204020203" pitchFamily="34" charset="0"/>
            </a:endParaRPr>
          </a:p>
          <a:p>
            <a:r>
              <a:rPr lang="es-PE" sz="2000" dirty="0">
                <a:latin typeface="Bahnschrift SemiLight" panose="020B0502040204020203" pitchFamily="34" charset="0"/>
              </a:rPr>
              <a:t> i -&gt; Cajeros (700)</a:t>
            </a:r>
          </a:p>
          <a:p>
            <a:endParaRPr lang="es-PE" sz="2000" dirty="0">
              <a:latin typeface="Bahnschrift SemiLight" panose="020B0502040204020203" pitchFamily="34" charset="0"/>
            </a:endParaRPr>
          </a:p>
          <a:p>
            <a:r>
              <a:rPr lang="es-PE" sz="2000" dirty="0">
                <a:latin typeface="Bahnschrift SemiLight" panose="020B0502040204020203" pitchFamily="34" charset="0"/>
              </a:rPr>
              <a:t> j -&gt; día (7)</a:t>
            </a:r>
            <a:endParaRPr lang="es-PE" dirty="0">
              <a:latin typeface="Bahnschrift SemiLight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D6AB4D-A889-2769-0185-006710B3CF3E}"/>
              </a:ext>
            </a:extLst>
          </p:cNvPr>
          <p:cNvSpPr txBox="1"/>
          <p:nvPr/>
        </p:nvSpPr>
        <p:spPr>
          <a:xfrm>
            <a:off x="957530" y="3218736"/>
            <a:ext cx="99203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Bahnschrift SemiBold" panose="020B0502040204020203" pitchFamily="34" charset="0"/>
              </a:rPr>
              <a:t>Variables</a:t>
            </a:r>
            <a:r>
              <a:rPr lang="es-PE" sz="2000" b="1" dirty="0"/>
              <a:t> </a:t>
            </a:r>
            <a:r>
              <a:rPr lang="es-PE" sz="2400" dirty="0">
                <a:latin typeface="Bahnschrift SemiBold" panose="020B0502040204020203" pitchFamily="34" charset="0"/>
              </a:rPr>
              <a:t>Objetivo:</a:t>
            </a:r>
          </a:p>
          <a:p>
            <a:endParaRPr lang="es-PE" sz="2000" dirty="0">
              <a:latin typeface="Bahnschrift SemiLight" panose="020B0502040204020203" pitchFamily="34" charset="0"/>
            </a:endParaRPr>
          </a:p>
          <a:p>
            <a:r>
              <a:rPr lang="es-PE" sz="2000" dirty="0">
                <a:latin typeface="Bahnschrift SemiLight" panose="020B0502040204020203" pitchFamily="34" charset="0"/>
              </a:rPr>
              <a:t>A(</a:t>
            </a:r>
            <a:r>
              <a:rPr lang="es-PE" sz="2000" dirty="0" err="1">
                <a:latin typeface="Bahnschrift SemiLight" panose="020B0502040204020203" pitchFamily="34" charset="0"/>
              </a:rPr>
              <a:t>i,j</a:t>
            </a:r>
            <a:r>
              <a:rPr lang="es-PE" sz="2000" dirty="0">
                <a:latin typeface="Bahnschrift SemiLight" panose="020B0502040204020203" pitchFamily="34" charset="0"/>
              </a:rPr>
              <a:t>) : Cantidad de efectivo abastecido en el cajero i de tipo A el día j</a:t>
            </a:r>
          </a:p>
          <a:p>
            <a:endParaRPr lang="es-PE" sz="2000" dirty="0">
              <a:latin typeface="Bahnschrift SemiLight" panose="020B0502040204020203" pitchFamily="34" charset="0"/>
            </a:endParaRPr>
          </a:p>
          <a:p>
            <a:r>
              <a:rPr lang="es-PE" sz="2000" dirty="0">
                <a:latin typeface="Bahnschrift SemiLight" panose="020B0502040204020203" pitchFamily="34" charset="0"/>
              </a:rPr>
              <a:t>B(</a:t>
            </a:r>
            <a:r>
              <a:rPr lang="es-PE" sz="2000" dirty="0" err="1">
                <a:latin typeface="Bahnschrift SemiLight" panose="020B0502040204020203" pitchFamily="34" charset="0"/>
              </a:rPr>
              <a:t>i,j</a:t>
            </a:r>
            <a:r>
              <a:rPr lang="es-PE" sz="2000" dirty="0">
                <a:latin typeface="Bahnschrift SemiLight" panose="020B0502040204020203" pitchFamily="34" charset="0"/>
              </a:rPr>
              <a:t>) : Cantidad de efectivo abastecido en el cajero j de tipo B el día </a:t>
            </a:r>
            <a:r>
              <a:rPr lang="es-PE" dirty="0">
                <a:latin typeface="Bahnschrift SemiLight" panose="020B0502040204020203" pitchFamily="34" charset="0"/>
              </a:rPr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81D5403-FF42-991D-1604-52E1CC0F34F7}"/>
                  </a:ext>
                </a:extLst>
              </p:cNvPr>
              <p:cNvSpPr txBox="1"/>
              <p:nvPr/>
            </p:nvSpPr>
            <p:spPr>
              <a:xfrm>
                <a:off x="957530" y="5038823"/>
                <a:ext cx="9920377" cy="1263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400" dirty="0">
                    <a:latin typeface="Bahnschrift SemiBold" panose="020B0502040204020203" pitchFamily="34" charset="0"/>
                  </a:rPr>
                  <a:t>Función</a:t>
                </a:r>
                <a:r>
                  <a:rPr lang="es-PE" b="1" dirty="0"/>
                  <a:t> </a:t>
                </a:r>
                <a:r>
                  <a:rPr lang="es-PE" sz="2400" dirty="0">
                    <a:latin typeface="Bahnschrift SemiBold" panose="020B0502040204020203" pitchFamily="34" charset="0"/>
                  </a:rPr>
                  <a:t>objetivo:</a:t>
                </a:r>
              </a:p>
              <a:p>
                <a:endParaRPr lang="es-PE" sz="2400" dirty="0">
                  <a:latin typeface="Bahnschrift SemiBold" panose="020B0502040204020203" pitchFamily="34" charset="0"/>
                </a:endParaRPr>
              </a:p>
              <a:p>
                <a:r>
                  <a:rPr lang="es-PE" sz="2400" dirty="0">
                    <a:latin typeface="Bahnschrift SemiLight" panose="020B0502040204020203" pitchFamily="34" charset="0"/>
                  </a:rPr>
                  <a:t>Min 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P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P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PE" sz="2400" b="0" i="1" smtClean="0">
                            <a:latin typeface="Cambria Math" panose="02040503050406030204" pitchFamily="18" charset="0"/>
                          </a:rPr>
                          <m:t>700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PE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PE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PE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PE" sz="2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PE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s-PE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PE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PE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PE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s-PE" sz="2400" b="0" i="1" smtClean="0">
                                <a:latin typeface="Cambria Math" panose="02040503050406030204" pitchFamily="18" charset="0"/>
                              </a:rPr>
                              <m:t>∗0.1%+ </m:t>
                            </m:r>
                          </m:e>
                        </m:nary>
                      </m:e>
                    </m:nary>
                    <m:nary>
                      <m:naryPr>
                        <m:chr m:val="∑"/>
                        <m:ctrlPr>
                          <a:rPr lang="es-PE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PE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PE" sz="2400" i="1">
                            <a:latin typeface="Cambria Math" panose="02040503050406030204" pitchFamily="18" charset="0"/>
                          </a:rPr>
                          <m:t>700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s-PE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s-PE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  <m:e>
                            <m:sSub>
                              <m:sSubPr>
                                <m:ctrlPr>
                                  <a:rPr lang="es-PE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PE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s-PE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PE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PE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PE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PE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∗0.</m:t>
                            </m:r>
                            <m:r>
                              <a:rPr lang="es-PE" sz="2400" b="0" i="1" smtClean="0">
                                <a:latin typeface="Cambria Math" panose="02040503050406030204" pitchFamily="18" charset="0"/>
                              </a:rPr>
                              <m:t>15%</m:t>
                            </m:r>
                            <m:r>
                              <a:rPr lang="es-PE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s-PE" sz="2400" dirty="0"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981D5403-FF42-991D-1604-52E1CC0F3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30" y="5038823"/>
                <a:ext cx="9920377" cy="1263616"/>
              </a:xfrm>
              <a:prstGeom prst="rect">
                <a:avLst/>
              </a:prstGeom>
              <a:blipFill>
                <a:blip r:embed="rId2"/>
                <a:stretch>
                  <a:fillRect l="-922" t="-3865" b="-5797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3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Formulación matemática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1D5403-FF42-991D-1604-52E1CC0F34F7}"/>
              </a:ext>
            </a:extLst>
          </p:cNvPr>
          <p:cNvSpPr txBox="1"/>
          <p:nvPr/>
        </p:nvSpPr>
        <p:spPr>
          <a:xfrm>
            <a:off x="1043794" y="1436407"/>
            <a:ext cx="992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Bahnschrift SemiBold" panose="020B0502040204020203" pitchFamily="34" charset="0"/>
              </a:rPr>
              <a:t>Restricciones</a:t>
            </a:r>
            <a:r>
              <a:rPr lang="es-PE" sz="20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D555AF2-034D-AC7D-1E95-49CD8D8D449C}"/>
                  </a:ext>
                </a:extLst>
              </p:cNvPr>
              <p:cNvSpPr txBox="1"/>
              <p:nvPr/>
            </p:nvSpPr>
            <p:spPr>
              <a:xfrm>
                <a:off x="1043794" y="2053693"/>
                <a:ext cx="9920377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>
                    <a:latin typeface="Bahnschrift SemiLight" panose="020B0502040204020203" pitchFamily="34" charset="0"/>
                  </a:rPr>
                  <a:t>Capacidad: </a:t>
                </a:r>
              </a:p>
              <a:p>
                <a:r>
                  <a:rPr lang="es-PE" sz="2000" dirty="0">
                    <a:latin typeface="Bahnschrift SemiLight" panose="020B0502040204020203" pitchFamily="34" charset="0"/>
                  </a:rPr>
                  <a:t>	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SaldoInicial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 + A(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 – Demanda 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 &lt;= 1,000,000   </a:t>
                </a:r>
                <a14:m>
                  <m:oMath xmlns:m="http://schemas.openxmlformats.org/officeDocument/2006/math">
                    <m:r>
                      <a:rPr lang="es-PE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P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=1..700,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=1..7</m:t>
                    </m:r>
                  </m:oMath>
                </a14:m>
                <a:r>
                  <a:rPr lang="es-PE" sz="1400" dirty="0">
                    <a:latin typeface="Bahnschrift SemiLight" panose="020B0502040204020203" pitchFamily="34" charset="0"/>
                  </a:rPr>
                  <a:t>)</a:t>
                </a:r>
              </a:p>
              <a:p>
                <a:endParaRPr lang="es-PE" sz="1400" dirty="0">
                  <a:latin typeface="Bahnschrift SemiLight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	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SaldoInicial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(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i,j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 + B(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i,j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 – Demanda (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i,j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 &lt;= 1,000,000   </a:t>
                </a:r>
                <a14:m>
                  <m:oMath xmlns:m="http://schemas.openxmlformats.org/officeDocument/2006/math">
                    <m:r>
                      <a:rPr kumimoji="0" lang="es-PE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=1..700,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=1..7</m:t>
                    </m:r>
                  </m:oMath>
                </a14:m>
                <a:r>
                  <a:rPr kumimoji="0" lang="es-P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</a:t>
                </a:r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D555AF2-034D-AC7D-1E95-49CD8D8D4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94" y="2053693"/>
                <a:ext cx="9920377" cy="1231106"/>
              </a:xfrm>
              <a:prstGeom prst="rect">
                <a:avLst/>
              </a:prstGeom>
              <a:blipFill>
                <a:blip r:embed="rId2"/>
                <a:stretch>
                  <a:fillRect l="-614" t="-3465" b="-74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CD4E8F4-5F7A-A97F-05C1-4506A6256EDB}"/>
                  </a:ext>
                </a:extLst>
              </p:cNvPr>
              <p:cNvSpPr txBox="1"/>
              <p:nvPr/>
            </p:nvSpPr>
            <p:spPr>
              <a:xfrm>
                <a:off x="1043793" y="3429000"/>
                <a:ext cx="9920377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2000" dirty="0">
                    <a:latin typeface="Bahnschrift SemiLight" panose="020B0502040204020203" pitchFamily="34" charset="0"/>
                  </a:rPr>
                  <a:t>Stock: </a:t>
                </a:r>
              </a:p>
              <a:p>
                <a:r>
                  <a:rPr lang="es-PE" sz="2000" dirty="0">
                    <a:latin typeface="Bahnschrift SemiLight" panose="020B0502040204020203" pitchFamily="34" charset="0"/>
                  </a:rPr>
                  <a:t>	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SaldoInicial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 + A(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 – Demanda 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 &gt;= 200,000   </a:t>
                </a:r>
                <a14:m>
                  <m:oMath xmlns:m="http://schemas.openxmlformats.org/officeDocument/2006/math">
                    <m:r>
                      <a:rPr lang="es-PE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PE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=1..700,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PE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=1..7</m:t>
                    </m:r>
                  </m:oMath>
                </a14:m>
                <a:r>
                  <a:rPr lang="es-PE" sz="1400" dirty="0">
                    <a:latin typeface="Bahnschrift SemiLight" panose="020B0502040204020203" pitchFamily="34" charset="0"/>
                  </a:rPr>
                  <a:t>)</a:t>
                </a:r>
              </a:p>
              <a:p>
                <a:endParaRPr lang="es-PE" sz="1400" dirty="0">
                  <a:latin typeface="Bahnschrift SemiLight" panose="020B0502040204020203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	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SaldoInicial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(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i,j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 + B(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i,j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 – Demanda (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i,j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 &gt;= </a:t>
                </a:r>
                <a:r>
                  <a:rPr lang="es-PE" sz="2000" dirty="0">
                    <a:solidFill>
                      <a:prstClr val="black"/>
                    </a:solidFill>
                    <a:latin typeface="Bahnschrift SemiLight" panose="020B0502040204020203" pitchFamily="34" charset="0"/>
                  </a:rPr>
                  <a:t>26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0,000   </a:t>
                </a:r>
                <a14:m>
                  <m:oMath xmlns:m="http://schemas.openxmlformats.org/officeDocument/2006/math">
                    <m:r>
                      <a:rPr kumimoji="0" lang="es-PE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=1..700,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s-PE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=1..7</m:t>
                    </m:r>
                  </m:oMath>
                </a14:m>
                <a:r>
                  <a:rPr kumimoji="0" lang="es-PE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</a:t>
                </a:r>
                <a:endParaRPr kumimoji="0" lang="es-P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ahnschrift SemiLight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CD4E8F4-5F7A-A97F-05C1-4506A625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93" y="3429000"/>
                <a:ext cx="9920377" cy="1231106"/>
              </a:xfrm>
              <a:prstGeom prst="rect">
                <a:avLst/>
              </a:prstGeom>
              <a:blipFill>
                <a:blip r:embed="rId3"/>
                <a:stretch>
                  <a:fillRect l="-614" t="-3483" b="-746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193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Formulación matemática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1D5403-FF42-991D-1604-52E1CC0F34F7}"/>
              </a:ext>
            </a:extLst>
          </p:cNvPr>
          <p:cNvSpPr txBox="1"/>
          <p:nvPr/>
        </p:nvSpPr>
        <p:spPr>
          <a:xfrm>
            <a:off x="1043794" y="1436407"/>
            <a:ext cx="992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Bahnschrift SemiBold" panose="020B0502040204020203" pitchFamily="34" charset="0"/>
              </a:rPr>
              <a:t>Restricciones</a:t>
            </a:r>
            <a:r>
              <a:rPr lang="es-PE" sz="20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CD4E8F4-5F7A-A97F-05C1-4506A6256EDB}"/>
                  </a:ext>
                </a:extLst>
              </p:cNvPr>
              <p:cNvSpPr txBox="1"/>
              <p:nvPr/>
            </p:nvSpPr>
            <p:spPr>
              <a:xfrm>
                <a:off x="1135812" y="3618782"/>
                <a:ext cx="4669766" cy="2769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E"/>
                </a:defPPr>
                <a:lvl1pPr>
                  <a:defRPr sz="2000">
                    <a:latin typeface="Bahnschrift SemiLight" panose="020B0502040204020203" pitchFamily="34" charset="0"/>
                  </a:defRPr>
                </a:lvl1pPr>
              </a:lstStyle>
              <a:p>
                <a:r>
                  <a:rPr lang="es-PE" dirty="0"/>
                  <a:t>Días especiales de abastecimiento: </a:t>
                </a:r>
              </a:p>
              <a:p>
                <a:r>
                  <a:rPr lang="es-PE" dirty="0"/>
                  <a:t>	A(i,3) = 0 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(∀</m:t>
                    </m:r>
                    <m:r>
                      <a:rPr lang="es-P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>
                        <a:latin typeface="Cambria Math" panose="02040503050406030204" pitchFamily="18" charset="0"/>
                      </a:rPr>
                      <m:t>=302…700</m:t>
                    </m:r>
                  </m:oMath>
                </a14:m>
                <a:r>
                  <a:rPr lang="es-PE" dirty="0"/>
                  <a:t>)</a:t>
                </a:r>
              </a:p>
              <a:p>
                <a:endParaRPr lang="es-PE" dirty="0"/>
              </a:p>
              <a:p>
                <a:r>
                  <a:rPr lang="es-PE" dirty="0"/>
                  <a:t>	A(i,4) = 0 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(∀</m:t>
                    </m:r>
                    <m:r>
                      <a:rPr lang="es-P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>
                        <a:latin typeface="Cambria Math" panose="02040503050406030204" pitchFamily="18" charset="0"/>
                      </a:rPr>
                      <m:t>=302…700</m:t>
                    </m:r>
                  </m:oMath>
                </a14:m>
                <a:r>
                  <a:rPr lang="es-PE" dirty="0"/>
                  <a:t>)</a:t>
                </a:r>
              </a:p>
              <a:p>
                <a:endParaRPr lang="es-PE" dirty="0"/>
              </a:p>
              <a:p>
                <a:r>
                  <a:rPr lang="es-PE" dirty="0"/>
                  <a:t>	B(i,2) = 0 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(∀</m:t>
                    </m:r>
                    <m:r>
                      <a:rPr lang="es-P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>
                        <a:latin typeface="Cambria Math" panose="02040503050406030204" pitchFamily="18" charset="0"/>
                      </a:rPr>
                      <m:t>=1…301</m:t>
                    </m:r>
                  </m:oMath>
                </a14:m>
                <a:r>
                  <a:rPr lang="es-PE" dirty="0"/>
                  <a:t>)</a:t>
                </a:r>
              </a:p>
              <a:p>
                <a:endParaRPr lang="es-PE" dirty="0"/>
              </a:p>
              <a:p>
                <a:r>
                  <a:rPr lang="es-PE" dirty="0"/>
                  <a:t>	B(i,5) = 0 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(∀</m:t>
                    </m:r>
                    <m:r>
                      <a:rPr lang="es-P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>
                        <a:latin typeface="Cambria Math" panose="02040503050406030204" pitchFamily="18" charset="0"/>
                      </a:rPr>
                      <m:t>=1…301</m:t>
                    </m:r>
                  </m:oMath>
                </a14:m>
                <a:r>
                  <a:rPr lang="es-PE" dirty="0"/>
                  <a:t>)</a:t>
                </a:r>
              </a:p>
              <a:p>
                <a:endParaRPr lang="es-PE" dirty="0"/>
              </a:p>
              <a:p>
                <a:endParaRPr lang="es-PE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CD4E8F4-5F7A-A97F-05C1-4506A6256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812" y="3618782"/>
                <a:ext cx="4669766" cy="2769989"/>
              </a:xfrm>
              <a:prstGeom prst="rect">
                <a:avLst/>
              </a:prstGeom>
              <a:blipFill>
                <a:blip r:embed="rId2"/>
                <a:stretch>
                  <a:fillRect l="-1305" t="-1346" b="-230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FCDC167B-E3A6-D78D-FC34-A5196F3C9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101" y="2210823"/>
            <a:ext cx="5848095" cy="1135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B4806C-9370-3CB0-AFD2-C3BAFBCC47B5}"/>
                  </a:ext>
                </a:extLst>
              </p:cNvPr>
              <p:cNvSpPr txBox="1"/>
              <p:nvPr/>
            </p:nvSpPr>
            <p:spPr>
              <a:xfrm>
                <a:off x="6096000" y="3511960"/>
                <a:ext cx="496018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s-PE"/>
                </a:defPPr>
                <a:lvl1pPr>
                  <a:defRPr sz="2000">
                    <a:latin typeface="Bahnschrift SemiLight" panose="020B0502040204020203" pitchFamily="34" charset="0"/>
                  </a:defRPr>
                </a:lvl1pPr>
              </a:lstStyle>
              <a:p>
                <a:r>
                  <a:rPr lang="es-PE" dirty="0"/>
                  <a:t>Fines de semana: </a:t>
                </a:r>
              </a:p>
              <a:p>
                <a:r>
                  <a:rPr lang="es-PE" dirty="0"/>
                  <a:t>	A(i,6) = 0 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(∀</m:t>
                    </m:r>
                    <m:r>
                      <a:rPr lang="es-P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>
                        <a:latin typeface="Cambria Math" panose="02040503050406030204" pitchFamily="18" charset="0"/>
                      </a:rPr>
                      <m:t>=302…700</m:t>
                    </m:r>
                  </m:oMath>
                </a14:m>
                <a:r>
                  <a:rPr lang="es-PE" dirty="0"/>
                  <a:t>)</a:t>
                </a:r>
              </a:p>
              <a:p>
                <a:endParaRPr lang="es-PE" dirty="0"/>
              </a:p>
              <a:p>
                <a:r>
                  <a:rPr lang="es-PE" dirty="0"/>
                  <a:t>	A(i,7) = 0 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(∀</m:t>
                    </m:r>
                    <m:r>
                      <a:rPr lang="es-P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>
                        <a:latin typeface="Cambria Math" panose="02040503050406030204" pitchFamily="18" charset="0"/>
                      </a:rPr>
                      <m:t>=302…700</m:t>
                    </m:r>
                  </m:oMath>
                </a14:m>
                <a:r>
                  <a:rPr lang="es-PE" dirty="0"/>
                  <a:t>)</a:t>
                </a:r>
              </a:p>
              <a:p>
                <a:r>
                  <a:rPr lang="es-PE" dirty="0"/>
                  <a:t>	</a:t>
                </a:r>
              </a:p>
              <a:p>
                <a:r>
                  <a:rPr lang="es-PE" dirty="0"/>
                  <a:t>	B(i,6) = 0 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(∀</m:t>
                    </m:r>
                    <m:r>
                      <a:rPr lang="es-P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>
                        <a:latin typeface="Cambria Math" panose="02040503050406030204" pitchFamily="18" charset="0"/>
                      </a:rPr>
                      <m:t>=1…301</m:t>
                    </m:r>
                  </m:oMath>
                </a14:m>
                <a:r>
                  <a:rPr lang="es-PE" dirty="0"/>
                  <a:t>)</a:t>
                </a:r>
              </a:p>
              <a:p>
                <a:endParaRPr lang="es-PE" dirty="0"/>
              </a:p>
              <a:p>
                <a:r>
                  <a:rPr lang="es-PE" dirty="0"/>
                  <a:t>	B(i,7) = 0  </a:t>
                </a:r>
                <a14:m>
                  <m:oMath xmlns:m="http://schemas.openxmlformats.org/officeDocument/2006/math">
                    <m:r>
                      <a:rPr lang="es-PE">
                        <a:latin typeface="Cambria Math" panose="02040503050406030204" pitchFamily="18" charset="0"/>
                      </a:rPr>
                      <m:t>(∀</m:t>
                    </m:r>
                    <m:r>
                      <a:rPr lang="es-P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PE">
                        <a:latin typeface="Cambria Math" panose="02040503050406030204" pitchFamily="18" charset="0"/>
                      </a:rPr>
                      <m:t>=1…301</m:t>
                    </m:r>
                  </m:oMath>
                </a14:m>
                <a:r>
                  <a:rPr lang="es-PE" dirty="0"/>
                  <a:t>)</a:t>
                </a: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4B4806C-9370-3CB0-AFD2-C3BAFBCC4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11960"/>
                <a:ext cx="4960188" cy="2554545"/>
              </a:xfrm>
              <a:prstGeom prst="rect">
                <a:avLst/>
              </a:prstGeom>
              <a:blipFill>
                <a:blip r:embed="rId4"/>
                <a:stretch>
                  <a:fillRect l="-1229" t="-1432" b="-3103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299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Metodología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E5B0131-DA87-0594-D48E-E68983AE182A}"/>
              </a:ext>
            </a:extLst>
          </p:cNvPr>
          <p:cNvSpPr/>
          <p:nvPr/>
        </p:nvSpPr>
        <p:spPr>
          <a:xfrm>
            <a:off x="1453245" y="2500427"/>
            <a:ext cx="1464738" cy="72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Web Scraping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32BCE4-22BA-E064-7C49-DFFB123AB39D}"/>
              </a:ext>
            </a:extLst>
          </p:cNvPr>
          <p:cNvSpPr/>
          <p:nvPr/>
        </p:nvSpPr>
        <p:spPr>
          <a:xfrm>
            <a:off x="5068509" y="2500428"/>
            <a:ext cx="1464738" cy="72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Feature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9E599-181D-C387-93E1-2A0261C21941}"/>
              </a:ext>
            </a:extLst>
          </p:cNvPr>
          <p:cNvSpPr txBox="1"/>
          <p:nvPr/>
        </p:nvSpPr>
        <p:spPr>
          <a:xfrm>
            <a:off x="1377047" y="3296293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Feriados</a:t>
            </a:r>
            <a:r>
              <a:rPr lang="en-US" sz="1400" dirty="0"/>
              <a:t> y días no </a:t>
            </a:r>
            <a:r>
              <a:rPr lang="en-US" sz="1400" dirty="0" err="1"/>
              <a:t>laborables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Perú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72CA9C-9924-CF88-AE8B-377C770C9684}"/>
              </a:ext>
            </a:extLst>
          </p:cNvPr>
          <p:cNvSpPr/>
          <p:nvPr/>
        </p:nvSpPr>
        <p:spPr>
          <a:xfrm>
            <a:off x="3260877" y="2500428"/>
            <a:ext cx="1464738" cy="72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EDA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4EDEAF-6518-4A73-D7AC-E4FEAE54435C}"/>
              </a:ext>
            </a:extLst>
          </p:cNvPr>
          <p:cNvSpPr/>
          <p:nvPr/>
        </p:nvSpPr>
        <p:spPr>
          <a:xfrm>
            <a:off x="6876140" y="2500426"/>
            <a:ext cx="1540935" cy="72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Entrenamiento</a:t>
            </a:r>
            <a:endParaRPr lang="en-US" sz="16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7EA447-DFAE-11A0-30F6-187DE0061969}"/>
              </a:ext>
            </a:extLst>
          </p:cNvPr>
          <p:cNvSpPr/>
          <p:nvPr/>
        </p:nvSpPr>
        <p:spPr>
          <a:xfrm>
            <a:off x="8679539" y="2500425"/>
            <a:ext cx="1464738" cy="7281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Validación</a:t>
            </a:r>
            <a:endParaRPr lang="en-US" sz="1600" b="1" dirty="0"/>
          </a:p>
          <a:p>
            <a:pPr algn="ctr"/>
            <a:r>
              <a:rPr lang="en-US" sz="1600" b="1" dirty="0" err="1"/>
              <a:t>Resultados</a:t>
            </a:r>
            <a:endParaRPr 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409D11-749F-2476-47A0-674F293ECEBD}"/>
              </a:ext>
            </a:extLst>
          </p:cNvPr>
          <p:cNvSpPr txBox="1"/>
          <p:nvPr/>
        </p:nvSpPr>
        <p:spPr>
          <a:xfrm>
            <a:off x="4992311" y="3296293"/>
            <a:ext cx="16171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Variables</a:t>
            </a:r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Día de </a:t>
            </a:r>
            <a:r>
              <a:rPr lang="en-US" sz="1400" dirty="0" err="1"/>
              <a:t>semana</a:t>
            </a:r>
            <a:endParaRPr lang="en-US" sz="1400" dirty="0"/>
          </a:p>
          <a:p>
            <a:pPr algn="ctr"/>
            <a:r>
              <a:rPr lang="en-US" sz="1400" dirty="0" err="1"/>
              <a:t>Eventos</a:t>
            </a:r>
            <a:r>
              <a:rPr lang="en-US" sz="1400" dirty="0"/>
              <a:t> de </a:t>
            </a:r>
            <a:r>
              <a:rPr lang="en-US" sz="1400" dirty="0" err="1"/>
              <a:t>pago</a:t>
            </a:r>
            <a:endParaRPr lang="en-US" sz="1400" dirty="0"/>
          </a:p>
          <a:p>
            <a:pPr algn="ctr"/>
            <a:r>
              <a:rPr lang="en-US" sz="1400" dirty="0" err="1"/>
              <a:t>Feriados</a:t>
            </a:r>
            <a:br>
              <a:rPr lang="en-US" sz="1400" dirty="0"/>
            </a:br>
            <a:r>
              <a:rPr lang="en-US" sz="1400" dirty="0"/>
              <a:t>Rolling Mean</a:t>
            </a:r>
          </a:p>
          <a:p>
            <a:pPr algn="ctr"/>
            <a:r>
              <a:rPr lang="en-US" sz="1400" dirty="0"/>
              <a:t>Lag</a:t>
            </a:r>
          </a:p>
          <a:p>
            <a:pPr algn="ctr"/>
            <a:r>
              <a:rPr lang="en-US" sz="1400" b="1" dirty="0" err="1"/>
              <a:t>Técnicas</a:t>
            </a:r>
            <a:r>
              <a:rPr lang="en-US" sz="1400" dirty="0"/>
              <a:t>:</a:t>
            </a:r>
          </a:p>
          <a:p>
            <a:pPr algn="ctr"/>
            <a:r>
              <a:rPr lang="en-US" sz="1400" dirty="0"/>
              <a:t>One Hot Encoding</a:t>
            </a:r>
          </a:p>
          <a:p>
            <a:pPr algn="ctr"/>
            <a:r>
              <a:rPr lang="en-US" sz="1400" dirty="0"/>
              <a:t>Target 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1094A-7F7B-0357-8274-BCB71349A9C3}"/>
              </a:ext>
            </a:extLst>
          </p:cNvPr>
          <p:cNvSpPr txBox="1"/>
          <p:nvPr/>
        </p:nvSpPr>
        <p:spPr>
          <a:xfrm>
            <a:off x="6799943" y="3296293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Random Forest</a:t>
            </a:r>
          </a:p>
          <a:p>
            <a:pPr algn="ctr"/>
            <a:r>
              <a:rPr lang="en-US" sz="1400" dirty="0"/>
              <a:t>Regressor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87662C-8340-1AF5-6953-4B684E250A69}"/>
              </a:ext>
            </a:extLst>
          </p:cNvPr>
          <p:cNvSpPr txBox="1"/>
          <p:nvPr/>
        </p:nvSpPr>
        <p:spPr>
          <a:xfrm>
            <a:off x="8679539" y="3228557"/>
            <a:ext cx="1617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GridSearchCV</a:t>
            </a:r>
            <a:endParaRPr lang="en-US" sz="1200" dirty="0"/>
          </a:p>
          <a:p>
            <a:pPr algn="ctr"/>
            <a:r>
              <a:rPr lang="en-US" sz="1200" dirty="0"/>
              <a:t>RMSE</a:t>
            </a:r>
          </a:p>
          <a:p>
            <a:pPr algn="ctr"/>
            <a:r>
              <a:rPr lang="en-US" sz="1200" dirty="0"/>
              <a:t>MAPE</a:t>
            </a:r>
          </a:p>
          <a:p>
            <a:pPr algn="ctr"/>
            <a:r>
              <a:rPr lang="en-US" sz="1200" b="1" dirty="0"/>
              <a:t>SMAPE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0BF82A-9C07-B829-3205-4296E4C1B0D9}"/>
              </a:ext>
            </a:extLst>
          </p:cNvPr>
          <p:cNvSpPr txBox="1"/>
          <p:nvPr/>
        </p:nvSpPr>
        <p:spPr>
          <a:xfrm>
            <a:off x="3184679" y="3252695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Demanda</a:t>
            </a:r>
            <a:endParaRPr lang="en-US" sz="1400" dirty="0"/>
          </a:p>
          <a:p>
            <a:pPr algn="ctr"/>
            <a:r>
              <a:rPr lang="en-US" sz="1400" dirty="0" err="1"/>
              <a:t>Valores</a:t>
            </a:r>
            <a:r>
              <a:rPr lang="en-US" sz="1400" dirty="0"/>
              <a:t> </a:t>
            </a:r>
            <a:r>
              <a:rPr lang="en-US" sz="1400" dirty="0" err="1"/>
              <a:t>atípicos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74309EA-573B-AF00-26E2-390FE8782EC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2917983" y="2864493"/>
            <a:ext cx="3428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B4550C-97BB-D9AA-D609-1325A6B66FEF}"/>
              </a:ext>
            </a:extLst>
          </p:cNvPr>
          <p:cNvCxnSpPr>
            <a:stCxn id="6" idx="3"/>
            <a:endCxn id="3" idx="1"/>
          </p:cNvCxnSpPr>
          <p:nvPr/>
        </p:nvCxnSpPr>
        <p:spPr>
          <a:xfrm>
            <a:off x="4725615" y="2864494"/>
            <a:ext cx="3428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055352-0D55-BCFB-9C6B-681CB75FB803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6533247" y="2864492"/>
            <a:ext cx="342893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B5A360-C2EC-8634-7E63-5F412824D7C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8417075" y="2864491"/>
            <a:ext cx="26246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441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Formulación matemática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1D5403-FF42-991D-1604-52E1CC0F34F7}"/>
              </a:ext>
            </a:extLst>
          </p:cNvPr>
          <p:cNvSpPr txBox="1"/>
          <p:nvPr/>
        </p:nvSpPr>
        <p:spPr>
          <a:xfrm>
            <a:off x="1043794" y="1436407"/>
            <a:ext cx="992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Bahnschrift SemiBold" panose="020B0502040204020203" pitchFamily="34" charset="0"/>
              </a:rPr>
              <a:t>Restricciones</a:t>
            </a:r>
            <a:r>
              <a:rPr lang="es-PE" sz="2000" dirty="0">
                <a:latin typeface="Bahnschrift SemiBold" panose="020B0502040204020203" pitchFamily="34" charset="0"/>
              </a:rPr>
              <a:t>:</a:t>
            </a:r>
          </a:p>
        </p:txBody>
      </p:sp>
      <p:graphicFrame>
        <p:nvGraphicFramePr>
          <p:cNvPr id="35" name="Tabla 34">
            <a:extLst>
              <a:ext uri="{FF2B5EF4-FFF2-40B4-BE49-F238E27FC236}">
                <a16:creationId xmlns:a16="http://schemas.microsoft.com/office/drawing/2014/main" id="{36089AC7-4EBD-AC40-B851-B347A9A6B4CF}"/>
              </a:ext>
            </a:extLst>
          </p:cNvPr>
          <p:cNvGraphicFramePr>
            <a:graphicFrameLocks noGrp="1"/>
          </p:cNvGraphicFramePr>
          <p:nvPr/>
        </p:nvGraphicFramePr>
        <p:xfrm>
          <a:off x="1678316" y="2013407"/>
          <a:ext cx="8966008" cy="1005001"/>
        </p:xfrm>
        <a:graphic>
          <a:graphicData uri="http://schemas.openxmlformats.org/drawingml/2006/table">
            <a:tbl>
              <a:tblPr/>
              <a:tblGrid>
                <a:gridCol w="1120751">
                  <a:extLst>
                    <a:ext uri="{9D8B030D-6E8A-4147-A177-3AD203B41FA5}">
                      <a16:colId xmlns:a16="http://schemas.microsoft.com/office/drawing/2014/main" val="3869289827"/>
                    </a:ext>
                  </a:extLst>
                </a:gridCol>
                <a:gridCol w="1120751">
                  <a:extLst>
                    <a:ext uri="{9D8B030D-6E8A-4147-A177-3AD203B41FA5}">
                      <a16:colId xmlns:a16="http://schemas.microsoft.com/office/drawing/2014/main" val="3269122628"/>
                    </a:ext>
                  </a:extLst>
                </a:gridCol>
                <a:gridCol w="1120751">
                  <a:extLst>
                    <a:ext uri="{9D8B030D-6E8A-4147-A177-3AD203B41FA5}">
                      <a16:colId xmlns:a16="http://schemas.microsoft.com/office/drawing/2014/main" val="595174055"/>
                    </a:ext>
                  </a:extLst>
                </a:gridCol>
                <a:gridCol w="1120751">
                  <a:extLst>
                    <a:ext uri="{9D8B030D-6E8A-4147-A177-3AD203B41FA5}">
                      <a16:colId xmlns:a16="http://schemas.microsoft.com/office/drawing/2014/main" val="384044537"/>
                    </a:ext>
                  </a:extLst>
                </a:gridCol>
                <a:gridCol w="1120751">
                  <a:extLst>
                    <a:ext uri="{9D8B030D-6E8A-4147-A177-3AD203B41FA5}">
                      <a16:colId xmlns:a16="http://schemas.microsoft.com/office/drawing/2014/main" val="3410747631"/>
                    </a:ext>
                  </a:extLst>
                </a:gridCol>
                <a:gridCol w="1120751">
                  <a:extLst>
                    <a:ext uri="{9D8B030D-6E8A-4147-A177-3AD203B41FA5}">
                      <a16:colId xmlns:a16="http://schemas.microsoft.com/office/drawing/2014/main" val="481675375"/>
                    </a:ext>
                  </a:extLst>
                </a:gridCol>
                <a:gridCol w="1120751">
                  <a:extLst>
                    <a:ext uri="{9D8B030D-6E8A-4147-A177-3AD203B41FA5}">
                      <a16:colId xmlns:a16="http://schemas.microsoft.com/office/drawing/2014/main" val="1230183344"/>
                    </a:ext>
                  </a:extLst>
                </a:gridCol>
                <a:gridCol w="1120751">
                  <a:extLst>
                    <a:ext uri="{9D8B030D-6E8A-4147-A177-3AD203B41FA5}">
                      <a16:colId xmlns:a16="http://schemas.microsoft.com/office/drawing/2014/main" val="342323523"/>
                    </a:ext>
                  </a:extLst>
                </a:gridCol>
              </a:tblGrid>
              <a:tr h="19933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Martes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Miercoles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Jueves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Viernes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Sabado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Domingo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747499"/>
                  </a:ext>
                </a:extLst>
              </a:tr>
              <a:tr h="19933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46194"/>
                  </a:ext>
                </a:extLst>
              </a:tr>
              <a:tr h="199339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878516"/>
                  </a:ext>
                </a:extLst>
              </a:tr>
              <a:tr h="207645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701578"/>
                  </a:ext>
                </a:extLst>
              </a:tr>
              <a:tr h="199339"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77832"/>
                  </a:ext>
                </a:extLst>
              </a:tr>
            </a:tbl>
          </a:graphicData>
        </a:graphic>
      </p:graphicFrame>
      <p:sp>
        <p:nvSpPr>
          <p:cNvPr id="37" name="CuadroTexto 36">
            <a:extLst>
              <a:ext uri="{FF2B5EF4-FFF2-40B4-BE49-F238E27FC236}">
                <a16:creationId xmlns:a16="http://schemas.microsoft.com/office/drawing/2014/main" id="{2DF7CE8D-E3FE-A35B-43FF-BFE2BB82F410}"/>
              </a:ext>
            </a:extLst>
          </p:cNvPr>
          <p:cNvSpPr txBox="1"/>
          <p:nvPr/>
        </p:nvSpPr>
        <p:spPr>
          <a:xfrm>
            <a:off x="1043794" y="3429000"/>
            <a:ext cx="1010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 sz="2000">
                <a:latin typeface="Bahnschrift SemiLight" panose="020B0502040204020203" pitchFamily="34" charset="0"/>
              </a:defRPr>
            </a:lvl1pPr>
          </a:lstStyle>
          <a:p>
            <a:r>
              <a:rPr lang="es-PE" dirty="0"/>
              <a:t>Acumulación de días: El re abastecimiento debe cubrir la demanda de todos los días.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7AA26D8-78E7-F36B-408F-62EBF9F5721F}"/>
                  </a:ext>
                </a:extLst>
              </p:cNvPr>
              <p:cNvSpPr txBox="1"/>
              <p:nvPr/>
            </p:nvSpPr>
            <p:spPr>
              <a:xfrm>
                <a:off x="332913" y="4123488"/>
                <a:ext cx="6276512" cy="1229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PE" sz="1400" dirty="0"/>
              </a:p>
              <a:p>
                <a:r>
                  <a:rPr lang="es-PE" sz="1800" dirty="0"/>
                  <a:t>	</a:t>
                </a:r>
                <a:r>
                  <a:rPr lang="es-PE" dirty="0"/>
                  <a:t>A(i,5) &gt;=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𝐷𝑒𝑚𝑎𝑛𝑑𝑎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PE" dirty="0"/>
                  <a:t>  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=302…700</m:t>
                    </m:r>
                  </m:oMath>
                </a14:m>
                <a:r>
                  <a:rPr lang="es-PE" dirty="0"/>
                  <a:t>)</a:t>
                </a:r>
              </a:p>
              <a:p>
                <a:endParaRPr lang="es-P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	B(i,4) &gt;=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=5</m:t>
                        </m:r>
                      </m:sub>
                      <m:sup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𝐷𝑒𝑚𝑎𝑛𝑑𝑎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s-PE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s-PE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s-PE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0" lang="es-PE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s-PE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=1…302</m:t>
                    </m:r>
                  </m:oMath>
                </a14:m>
                <a:r>
                  <a:rPr kumimoji="0" lang="es-PE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)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7AA26D8-78E7-F36B-408F-62EBF9F5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13" y="4123488"/>
                <a:ext cx="6276512" cy="1229054"/>
              </a:xfrm>
              <a:prstGeom prst="rect">
                <a:avLst/>
              </a:prstGeom>
              <a:blipFill>
                <a:blip r:embed="rId2"/>
                <a:stretch>
                  <a:fillRect t="-17327" b="-5247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CF2D94C5-91BB-FEF8-8BC1-F9F527EAB5B2}"/>
                  </a:ext>
                </a:extLst>
              </p:cNvPr>
              <p:cNvSpPr txBox="1"/>
              <p:nvPr/>
            </p:nvSpPr>
            <p:spPr>
              <a:xfrm>
                <a:off x="5330013" y="4019741"/>
                <a:ext cx="8758849" cy="1291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PE" dirty="0"/>
              </a:p>
              <a:p>
                <a:r>
                  <a:rPr lang="es-PE" dirty="0"/>
                  <a:t>	A(i,2) &gt;=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s-PE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𝐷𝑒𝑚𝑎𝑛𝑑𝑎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s-P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s-PE" dirty="0"/>
                  <a:t>  </a:t>
                </a:r>
                <a14:m>
                  <m:oMath xmlns:m="http://schemas.openxmlformats.org/officeDocument/2006/math">
                    <m:r>
                      <a:rPr lang="es-P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P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=302…700</m:t>
                    </m:r>
                  </m:oMath>
                </a14:m>
                <a:r>
                  <a:rPr lang="es-PE" dirty="0"/>
                  <a:t>)</a:t>
                </a:r>
              </a:p>
              <a:p>
                <a:endParaRPr lang="es-PE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s-PE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	B(i,1) &gt;=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</m:t>
                        </m:r>
                      </m:sub>
                      <m:sup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  <m:e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𝐷𝑒𝑚𝑎𝑛𝑑𝑎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(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  <m:r>
                          <a:rPr kumimoji="0" lang="es-PE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s-PE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s-PE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s-PE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∀</m:t>
                    </m:r>
                    <m:r>
                      <a:rPr kumimoji="0" lang="es-PE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s-PE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=1…302</m:t>
                    </m:r>
                  </m:oMath>
                </a14:m>
                <a:r>
                  <a:rPr kumimoji="0" lang="es-PE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CF2D94C5-91BB-FEF8-8BC1-F9F527EAB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013" y="4019741"/>
                <a:ext cx="8758849" cy="1291764"/>
              </a:xfrm>
              <a:prstGeom prst="rect">
                <a:avLst/>
              </a:prstGeom>
              <a:blipFill>
                <a:blip r:embed="rId3"/>
                <a:stretch>
                  <a:fillRect t="-11792" b="-50000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008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Formulación matemática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1D5403-FF42-991D-1604-52E1CC0F34F7}"/>
              </a:ext>
            </a:extLst>
          </p:cNvPr>
          <p:cNvSpPr txBox="1"/>
          <p:nvPr/>
        </p:nvSpPr>
        <p:spPr>
          <a:xfrm>
            <a:off x="1043794" y="1436407"/>
            <a:ext cx="992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dirty="0">
                <a:latin typeface="Bahnschrift SemiBold SemiConden" panose="020B0502040204020203" pitchFamily="34" charset="0"/>
              </a:rPr>
              <a:t>Restricciones</a:t>
            </a:r>
            <a:r>
              <a:rPr lang="es-PE" sz="2000" dirty="0">
                <a:latin typeface="Bahnschrift SemiBold SemiConden" panose="020B0502040204020203" pitchFamily="34" charset="0"/>
              </a:rPr>
              <a:t>: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DF7CE8D-E3FE-A35B-43FF-BFE2BB82F410}"/>
              </a:ext>
            </a:extLst>
          </p:cNvPr>
          <p:cNvSpPr txBox="1"/>
          <p:nvPr/>
        </p:nvSpPr>
        <p:spPr>
          <a:xfrm>
            <a:off x="1043794" y="2171222"/>
            <a:ext cx="1010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>
                <a:latin typeface="Bahnschrift SemiLight" panose="020B0502040204020203" pitchFamily="34" charset="0"/>
              </a:rPr>
              <a:t>Satisfacción de la demanda:</a:t>
            </a:r>
            <a:endParaRPr lang="es-PE" sz="1400" dirty="0">
              <a:latin typeface="Bahnschrift SemiLigh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7AA26D8-78E7-F36B-408F-62EBF9F5721F}"/>
                  </a:ext>
                </a:extLst>
              </p:cNvPr>
              <p:cNvSpPr txBox="1"/>
              <p:nvPr/>
            </p:nvSpPr>
            <p:spPr>
              <a:xfrm>
                <a:off x="2420505" y="2597872"/>
                <a:ext cx="6706242" cy="1231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PE" sz="1400" dirty="0">
                  <a:latin typeface="Bahnschrift SemiLight" panose="020B0502040204020203" pitchFamily="34" charset="0"/>
                </a:endParaRPr>
              </a:p>
              <a:p>
                <a:r>
                  <a:rPr lang="es-PE" sz="2000" dirty="0">
                    <a:latin typeface="Bahnschrift SemiLight" panose="020B0502040204020203" pitchFamily="34" charset="0"/>
                  </a:rPr>
                  <a:t>	A(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 &gt;= Demanda(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  </a:t>
                </a:r>
                <a14:m>
                  <m:oMath xmlns:m="http://schemas.openxmlformats.org/officeDocument/2006/math">
                    <m:r>
                      <a:rPr lang="es-PE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PE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=302…700, 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s-PE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=1...7 </m:t>
                    </m:r>
                  </m:oMath>
                </a14:m>
                <a:r>
                  <a:rPr lang="es-PE" sz="2000" dirty="0">
                    <a:latin typeface="Bahnschrift SemiLight" panose="020B0502040204020203" pitchFamily="34" charset="0"/>
                  </a:rPr>
                  <a:t>)</a:t>
                </a:r>
              </a:p>
              <a:p>
                <a:endParaRPr lang="es-PE" sz="2000" dirty="0">
                  <a:latin typeface="Bahnschrift SemiLight" panose="020B0502040204020203" pitchFamily="34" charset="0"/>
                </a:endParaRPr>
              </a:p>
              <a:p>
                <a:pPr lvl="0">
                  <a:defRPr/>
                </a:pP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	B(</a:t>
                </a:r>
                <a:r>
                  <a:rPr kumimoji="0" lang="es-PE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i,j</a:t>
                </a:r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 &gt;= 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Demanda(</a:t>
                </a:r>
                <a:r>
                  <a:rPr lang="es-PE" sz="2000" dirty="0" err="1">
                    <a:latin typeface="Bahnschrift SemiLight" panose="020B0502040204020203" pitchFamily="34" charset="0"/>
                  </a:rPr>
                  <a:t>i,j</a:t>
                </a:r>
                <a:r>
                  <a:rPr lang="es-PE" sz="2000" dirty="0">
                    <a:latin typeface="Bahnschrift SemiLight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s-PE" sz="200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PE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0" lang="es-PE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0" lang="es-P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0" lang="es-P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0" lang="es-P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=1…302, </m:t>
                    </m:r>
                    <m:r>
                      <a:rPr kumimoji="0" lang="es-P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0" lang="es-PE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=1…7</m:t>
                    </m:r>
                  </m:oMath>
                </a14:m>
                <a:r>
                  <a:rPr kumimoji="0" lang="es-P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ahnschrift SemiLight" panose="020B0502040204020203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17AA26D8-78E7-F36B-408F-62EBF9F5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505" y="2597872"/>
                <a:ext cx="6706242" cy="1231106"/>
              </a:xfrm>
              <a:prstGeom prst="rect">
                <a:avLst/>
              </a:prstGeom>
              <a:blipFill>
                <a:blip r:embed="rId2"/>
                <a:stretch>
                  <a:fillRect l="-909" t="-1485" r="-1091" b="-742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080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Resultados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8A7914F-0C31-E8B3-AE43-13A302C27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43" y="2194560"/>
            <a:ext cx="7216384" cy="29900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67FF164-4AB2-E415-4BF1-0D474982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1" y="1170277"/>
            <a:ext cx="3933106" cy="73602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984F9A1-F725-B5E6-F9F4-3374E2430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8836" y="1352512"/>
            <a:ext cx="4661871" cy="27905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46C72DD-69FA-B362-2532-FFB8566E8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741" y="5517984"/>
            <a:ext cx="5848095" cy="11352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FBA139A-0A64-0DC5-9CF1-1D5FE124E1C7}"/>
              </a:ext>
            </a:extLst>
          </p:cNvPr>
          <p:cNvSpPr txBox="1"/>
          <p:nvPr/>
        </p:nvSpPr>
        <p:spPr>
          <a:xfrm>
            <a:off x="7667839" y="4061787"/>
            <a:ext cx="348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Tipo A : 440 millones de efectivo</a:t>
            </a:r>
          </a:p>
          <a:p>
            <a:r>
              <a:rPr lang="es-PE" dirty="0"/>
              <a:t>Tipo B: 681 millones de efectivo</a:t>
            </a:r>
          </a:p>
          <a:p>
            <a:r>
              <a:rPr lang="es-PE" dirty="0"/>
              <a:t>Diferencia: 224 millones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B0E7EA-9E0B-4443-261F-014FB2685B64}"/>
              </a:ext>
            </a:extLst>
          </p:cNvPr>
          <p:cNvSpPr txBox="1"/>
          <p:nvPr/>
        </p:nvSpPr>
        <p:spPr>
          <a:xfrm>
            <a:off x="7667839" y="5162263"/>
            <a:ext cx="348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La diferencia del costo de reabastecimiento entre cajeros es 33.6 millones de soles</a:t>
            </a:r>
          </a:p>
        </p:txBody>
      </p:sp>
    </p:spTree>
    <p:extLst>
      <p:ext uri="{BB962C8B-B14F-4D97-AF65-F5344CB8AC3E}">
        <p14:creationId xmlns:p14="http://schemas.microsoft.com/office/powerpoint/2010/main" val="77894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Conclusiones y Recomendaciones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CD35C8-8E0B-E71F-6810-6DE08AD1C00C}"/>
              </a:ext>
            </a:extLst>
          </p:cNvPr>
          <p:cNvSpPr txBox="1"/>
          <p:nvPr/>
        </p:nvSpPr>
        <p:spPr>
          <a:xfrm>
            <a:off x="411480" y="1511566"/>
            <a:ext cx="11079480" cy="443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CONCLUSIONES</a:t>
            </a:r>
            <a:r>
              <a:rPr lang="es-MX" b="1" kern="100" dirty="0">
                <a:latin typeface="Bahnschrift SemiLight" panose="020B0502040204020203" pitchFamily="34" charset="0"/>
                <a:ea typeface="Aptos" panose="020B0004020202020204" pitchFamily="34" charset="0"/>
              </a:rPr>
              <a:t>: Predicción</a:t>
            </a:r>
            <a:endParaRPr lang="es-PE" sz="1800" b="1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Los valores atípicos generan ruido y su correcto trato es esencial para el modelo y la optimización.</a:t>
            </a:r>
          </a:p>
          <a:p>
            <a:pPr lvl="0">
              <a:lnSpc>
                <a:spcPct val="107000"/>
              </a:lnSpc>
            </a:pPr>
            <a:endParaRPr lang="es-PE" sz="1800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Considerar los </a:t>
            </a:r>
            <a:r>
              <a:rPr lang="es-MX" sz="1800" kern="100" dirty="0" err="1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Rolling_mean</a:t>
            </a: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 (promedios móviles) de la demanda en diferentes periodos de tiempo.</a:t>
            </a:r>
            <a:endParaRPr lang="es-PE" sz="1800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kern="100" dirty="0"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RECOMENDACIONES</a:t>
            </a:r>
            <a:endParaRPr lang="es-PE" sz="1800" b="1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Investigar el impacto de los días feriados</a:t>
            </a:r>
          </a:p>
          <a:p>
            <a:pPr lvl="0">
              <a:lnSpc>
                <a:spcPct val="107000"/>
              </a:lnSpc>
            </a:pPr>
            <a:endParaRPr lang="es-MX" kern="100" dirty="0"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Desagregar los </a:t>
            </a:r>
            <a:r>
              <a:rPr lang="es-MX" sz="1800" kern="100" dirty="0" err="1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ATMs</a:t>
            </a: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 por información geográfica y poblacional</a:t>
            </a:r>
          </a:p>
          <a:p>
            <a:pPr lvl="0">
              <a:lnSpc>
                <a:spcPct val="107000"/>
              </a:lnSpc>
            </a:pPr>
            <a:endParaRPr lang="es-MX" sz="1800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Realizar </a:t>
            </a:r>
            <a:r>
              <a:rPr lang="es-MX" sz="1800" kern="100" dirty="0" err="1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clustering</a:t>
            </a: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 </a:t>
            </a:r>
            <a:r>
              <a:rPr lang="es-MX" sz="1800" kern="100" dirty="0" err="1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ATMs</a:t>
            </a: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 y analizar el impacto de un modelo individual por centroide y posiblemente ensamblar.</a:t>
            </a:r>
            <a:endParaRPr lang="es-PE" sz="1800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790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3B1B39D0-AA70-45B3-B736-5C92742C9869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Conclusiones y Recomendaciones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CD35C8-8E0B-E71F-6810-6DE08AD1C00C}"/>
              </a:ext>
            </a:extLst>
          </p:cNvPr>
          <p:cNvSpPr txBox="1"/>
          <p:nvPr/>
        </p:nvSpPr>
        <p:spPr>
          <a:xfrm>
            <a:off x="411480" y="1511566"/>
            <a:ext cx="11079480" cy="4328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CONCLUSIONES: Optimización</a:t>
            </a:r>
            <a:endParaRPr lang="es-PE" sz="1800" b="1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kern="100" dirty="0">
                <a:latin typeface="Bahnschrift SemiLight" panose="020B0502040204020203" pitchFamily="34" charset="0"/>
                <a:ea typeface="Aptos" panose="020B0004020202020204" pitchFamily="34" charset="0"/>
              </a:rPr>
              <a:t>Los días de mayor distribución son los lunes, martes y jueves para satisfacer la demanda de cajeros en los días de no reabastecimiento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800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La mayor </a:t>
            </a:r>
            <a:r>
              <a:rPr lang="es-MX" kern="100" dirty="0">
                <a:latin typeface="Bahnschrift SemiLight" panose="020B0502040204020203" pitchFamily="34" charset="0"/>
                <a:ea typeface="Aptos" panose="020B0004020202020204" pitchFamily="34" charset="0"/>
              </a:rPr>
              <a:t>demanda de efectivo viene por el cajero tipo B, el cual presenta un mayor costo por reposito pudiendo elevar los costos totales</a:t>
            </a:r>
            <a:endParaRPr lang="es-PE" sz="1800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sz="1800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MX" kern="100" dirty="0"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kern="100" dirty="0">
                <a:effectLst/>
                <a:latin typeface="Bahnschrift SemiLight" panose="020B0502040204020203" pitchFamily="34" charset="0"/>
                <a:ea typeface="Aptos" panose="020B0004020202020204" pitchFamily="34" charset="0"/>
              </a:rPr>
              <a:t>RECOMENDACIONES</a:t>
            </a:r>
            <a:endParaRPr lang="es-PE" sz="1800" b="1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kern="100" dirty="0">
                <a:latin typeface="Bahnschrift SemiLight" panose="020B0502040204020203" pitchFamily="34" charset="0"/>
                <a:ea typeface="Aptos" panose="020B0004020202020204" pitchFamily="34" charset="0"/>
              </a:rPr>
              <a:t>Evaluar una estrategia de reducción de costos de reabastecimiento del cajero tipo B ya que cuenta con una mayor demanda 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kern="100" dirty="0">
                <a:latin typeface="Bahnschrift SemiLight" panose="020B0502040204020203" pitchFamily="34" charset="0"/>
                <a:ea typeface="Aptos" panose="020B0004020202020204" pitchFamily="34" charset="0"/>
              </a:rPr>
              <a:t>Considerar estrategias para mejorar la oferta de cajeros tipo A y hacerla más atractivas a los clientes ya que cuenta con costos de redistribución mas bajos.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s-MX" sz="1800" kern="100" dirty="0">
              <a:effectLst/>
              <a:latin typeface="Bahnschrift SemiLight" panose="020B0502040204020203" pitchFamily="34" charset="0"/>
              <a:ea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7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448BDD6F-47B7-DB85-AAA5-3A3AE8593D77}"/>
              </a:ext>
            </a:extLst>
          </p:cNvPr>
          <p:cNvSpPr/>
          <p:nvPr/>
        </p:nvSpPr>
        <p:spPr>
          <a:xfrm>
            <a:off x="653091" y="661615"/>
            <a:ext cx="10885817" cy="5534767"/>
          </a:xfrm>
          <a:prstGeom prst="roundRect">
            <a:avLst>
              <a:gd name="adj" fmla="val 10213"/>
            </a:avLst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8000" b="1" dirty="0">
                <a:latin typeface="Bahnschrift Condensed" panose="020B0502040204020203" pitchFamily="34" charset="0"/>
              </a:rPr>
              <a:t>Predicción de demanda</a:t>
            </a:r>
            <a:endParaRPr lang="es-PE" sz="8000" b="1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95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Manejo de demandas atípicas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DB75E3-0253-4065-8C3C-02A7AA01FA71}"/>
              </a:ext>
            </a:extLst>
          </p:cNvPr>
          <p:cNvSpPr txBox="1"/>
          <p:nvPr/>
        </p:nvSpPr>
        <p:spPr>
          <a:xfrm>
            <a:off x="689797" y="2040717"/>
            <a:ext cx="7411216" cy="245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Bahnschrift SemiLight" panose="020B0502040204020203" pitchFamily="34" charset="0"/>
              </a:rPr>
              <a:t>Casos de demandas nulas o cero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MX" sz="2000" b="1" dirty="0">
                <a:latin typeface="Bahnschrift SemiLight" panose="020B0502040204020203" pitchFamily="34" charset="0"/>
              </a:rPr>
              <a:t>Acción: </a:t>
            </a:r>
            <a:r>
              <a:rPr lang="es-MX" sz="2000" dirty="0">
                <a:latin typeface="Bahnschrift SemiLight" panose="020B0502040204020203" pitchFamily="34" charset="0"/>
              </a:rPr>
              <a:t>Eliminar de los datos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Bahnschrift SemiLight" panose="020B0502040204020203" pitchFamily="34" charset="0"/>
              </a:rPr>
              <a:t>Casos de demandas negativas</a:t>
            </a:r>
          </a:p>
          <a:p>
            <a:pPr marL="800100" lvl="1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s-MX" sz="2000" b="1" dirty="0">
                <a:latin typeface="Bahnschrift SemiLight" panose="020B0502040204020203" pitchFamily="34" charset="0"/>
              </a:rPr>
              <a:t>Acción:</a:t>
            </a:r>
            <a:r>
              <a:rPr lang="es-MX" sz="2000" dirty="0">
                <a:latin typeface="Bahnschrift SemiLight" panose="020B0502040204020203" pitchFamily="34" charset="0"/>
              </a:rPr>
              <a:t> Cambiar directamente el valor a positivo</a:t>
            </a:r>
            <a:endParaRPr lang="es-PE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71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Manejo de demandas atípicas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DB75E3-0253-4065-8C3C-02A7AA01FA71}"/>
              </a:ext>
            </a:extLst>
          </p:cNvPr>
          <p:cNvSpPr txBox="1"/>
          <p:nvPr/>
        </p:nvSpPr>
        <p:spPr>
          <a:xfrm>
            <a:off x="632647" y="1269192"/>
            <a:ext cx="741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Bahnschrift SemiLight" panose="020B0502040204020203" pitchFamily="34" charset="0"/>
              </a:rPr>
              <a:t>Casos de demandas negativas por cada tipo de cajero</a:t>
            </a:r>
            <a:endParaRPr lang="es-PE" sz="2000" dirty="0">
              <a:latin typeface="Bahnschrift SemiLight" panose="020B0502040204020203" pitchFamily="34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1CF4A23-F53A-EE62-79A5-31459EC0C8DA}"/>
              </a:ext>
            </a:extLst>
          </p:cNvPr>
          <p:cNvGraphicFramePr/>
          <p:nvPr/>
        </p:nvGraphicFramePr>
        <p:xfrm>
          <a:off x="946150" y="2428876"/>
          <a:ext cx="4797425" cy="3159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43C6B1A-B57E-D47A-032E-F044696A0B59}"/>
              </a:ext>
            </a:extLst>
          </p:cNvPr>
          <p:cNvGraphicFramePr/>
          <p:nvPr/>
        </p:nvGraphicFramePr>
        <p:xfrm>
          <a:off x="6216650" y="2428876"/>
          <a:ext cx="4797425" cy="3159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755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Manejo de demandas atípicas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DB75E3-0253-4065-8C3C-02A7AA01FA71}"/>
              </a:ext>
            </a:extLst>
          </p:cNvPr>
          <p:cNvSpPr txBox="1"/>
          <p:nvPr/>
        </p:nvSpPr>
        <p:spPr>
          <a:xfrm>
            <a:off x="632647" y="1269192"/>
            <a:ext cx="741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Bahnschrift SemiLight" panose="020B0502040204020203" pitchFamily="34" charset="0"/>
              </a:rPr>
              <a:t>Casos de demandas negativas por cada tipo de cajero</a:t>
            </a:r>
            <a:endParaRPr lang="es-PE" sz="2000" dirty="0">
              <a:latin typeface="Bahnschrift SemiLight" panose="020B0502040204020203" pitchFamily="34" charset="0"/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41CF4A23-F53A-EE62-79A5-31459EC0C8DA}"/>
              </a:ext>
            </a:extLst>
          </p:cNvPr>
          <p:cNvGraphicFramePr/>
          <p:nvPr/>
        </p:nvGraphicFramePr>
        <p:xfrm>
          <a:off x="946150" y="2428876"/>
          <a:ext cx="4797425" cy="3159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097589B-D75E-07D3-19F0-5453A3A8C918}"/>
              </a:ext>
            </a:extLst>
          </p:cNvPr>
          <p:cNvGraphicFramePr>
            <a:graphicFrameLocks noGrp="1"/>
          </p:cNvGraphicFramePr>
          <p:nvPr/>
        </p:nvGraphicFramePr>
        <p:xfrm>
          <a:off x="6448426" y="2428876"/>
          <a:ext cx="4797423" cy="261461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34287">
                  <a:extLst>
                    <a:ext uri="{9D8B030D-6E8A-4147-A177-3AD203B41FA5}">
                      <a16:colId xmlns:a16="http://schemas.microsoft.com/office/drawing/2014/main" val="3183779342"/>
                    </a:ext>
                  </a:extLst>
                </a:gridCol>
                <a:gridCol w="1581568">
                  <a:extLst>
                    <a:ext uri="{9D8B030D-6E8A-4147-A177-3AD203B41FA5}">
                      <a16:colId xmlns:a16="http://schemas.microsoft.com/office/drawing/2014/main" val="3817855733"/>
                    </a:ext>
                  </a:extLst>
                </a:gridCol>
                <a:gridCol w="1581568">
                  <a:extLst>
                    <a:ext uri="{9D8B030D-6E8A-4147-A177-3AD203B41FA5}">
                      <a16:colId xmlns:a16="http://schemas.microsoft.com/office/drawing/2014/main" val="906121575"/>
                    </a:ext>
                  </a:extLst>
                </a:gridCol>
              </a:tblGrid>
              <a:tr h="53716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u="none" strike="noStrike" dirty="0">
                          <a:solidFill>
                            <a:schemeClr val="bg1"/>
                          </a:solidFill>
                          <a:effectLst/>
                          <a:latin typeface="Bahnschrift Condensed" panose="020B0502040204020203" pitchFamily="34" charset="0"/>
                        </a:rPr>
                        <a:t>Tipo Cajero</a:t>
                      </a:r>
                      <a:endParaRPr lang="es-PE" sz="1800" b="0" i="0" u="none" strike="noStrike" dirty="0">
                        <a:solidFill>
                          <a:schemeClr val="bg1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u="none" strike="noStrike" dirty="0">
                          <a:solidFill>
                            <a:schemeClr val="bg1"/>
                          </a:solidFill>
                          <a:effectLst/>
                          <a:latin typeface="Bahnschrift Condensed" panose="020B0502040204020203" pitchFamily="34" charset="0"/>
                        </a:rPr>
                        <a:t>Dia</a:t>
                      </a:r>
                      <a:endParaRPr lang="es-PE" sz="1800" b="0" i="0" u="none" strike="noStrike" dirty="0">
                        <a:solidFill>
                          <a:schemeClr val="bg1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9525" marR="9525" marT="9525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800" b="0" u="none" strike="noStrike" dirty="0">
                          <a:solidFill>
                            <a:schemeClr val="bg1"/>
                          </a:solidFill>
                          <a:effectLst/>
                          <a:latin typeface="Bahnschrift Condensed" panose="020B0502040204020203" pitchFamily="34" charset="0"/>
                        </a:rPr>
                        <a:t>Cantidad de Casos</a:t>
                      </a:r>
                      <a:endParaRPr lang="es-PE" sz="1800" b="0" i="0" u="none" strike="noStrike" dirty="0">
                        <a:solidFill>
                          <a:schemeClr val="bg1"/>
                        </a:solidFill>
                        <a:effectLst/>
                        <a:latin typeface="Bahnschrift Condensed" panose="020B0502040204020203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21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520197"/>
                  </a:ext>
                </a:extLst>
              </a:tr>
              <a:tr h="296778">
                <a:tc rowSpan="7">
                  <a:txBody>
                    <a:bodyPr/>
                    <a:lstStyle/>
                    <a:p>
                      <a:pPr algn="ctr" fontAlgn="b"/>
                      <a:r>
                        <a:rPr lang="es-PE" sz="2800" u="none" strike="noStrike" dirty="0">
                          <a:effectLst/>
                        </a:rPr>
                        <a:t>A</a:t>
                      </a:r>
                      <a:endParaRPr lang="es-PE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MONDAY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>
                          <a:effectLst/>
                        </a:rPr>
                        <a:t>0</a:t>
                      </a:r>
                      <a:endParaRPr lang="es-PE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38230108"/>
                  </a:ext>
                </a:extLst>
              </a:tr>
              <a:tr h="296778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TUESDAY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52323700"/>
                  </a:ext>
                </a:extLst>
              </a:tr>
              <a:tr h="296778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WEDNESDAY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83013467"/>
                  </a:ext>
                </a:extLst>
              </a:tr>
              <a:tr h="296778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THURSDAY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16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8697009"/>
                  </a:ext>
                </a:extLst>
              </a:tr>
              <a:tr h="296778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FRIDAY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0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94258801"/>
                  </a:ext>
                </a:extLst>
              </a:tr>
              <a:tr h="296778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SATURDAY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9155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36139362"/>
                  </a:ext>
                </a:extLst>
              </a:tr>
              <a:tr h="296778">
                <a:tc vMerge="1"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SUNDAY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E" sz="1200" u="none" strike="noStrike" dirty="0">
                          <a:effectLst/>
                        </a:rPr>
                        <a:t>14</a:t>
                      </a:r>
                      <a:endParaRPr lang="es-PE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807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62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Manejo de demandas atípicas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DB75E3-0253-4065-8C3C-02A7AA01FA71}"/>
              </a:ext>
            </a:extLst>
          </p:cNvPr>
          <p:cNvSpPr txBox="1"/>
          <p:nvPr/>
        </p:nvSpPr>
        <p:spPr>
          <a:xfrm>
            <a:off x="632647" y="1269192"/>
            <a:ext cx="741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Bahnschrift SemiLight" panose="020B0502040204020203" pitchFamily="34" charset="0"/>
              </a:rPr>
              <a:t>Casos de demandas negativas por cada tipo de cajero</a:t>
            </a:r>
            <a:endParaRPr lang="es-PE" sz="2000" dirty="0">
              <a:latin typeface="Bahnschrift SemiLight" panose="020B0502040204020203" pitchFamily="34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0464147-66B3-68A8-18D3-5EFB7C609AB9}"/>
              </a:ext>
            </a:extLst>
          </p:cNvPr>
          <p:cNvGraphicFramePr/>
          <p:nvPr/>
        </p:nvGraphicFramePr>
        <p:xfrm>
          <a:off x="632647" y="2043113"/>
          <a:ext cx="11125966" cy="4095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60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Manejo de demandas atípicas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DB75E3-0253-4065-8C3C-02A7AA01FA71}"/>
              </a:ext>
            </a:extLst>
          </p:cNvPr>
          <p:cNvSpPr txBox="1"/>
          <p:nvPr/>
        </p:nvSpPr>
        <p:spPr>
          <a:xfrm>
            <a:off x="632647" y="1269192"/>
            <a:ext cx="7411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Bahnschrift SemiLight" panose="020B0502040204020203" pitchFamily="34" charset="0"/>
              </a:rPr>
              <a:t>Casos de demandas negativas por cada tipo de cajero</a:t>
            </a:r>
            <a:endParaRPr lang="es-PE" sz="2000" dirty="0">
              <a:latin typeface="Bahnschrift SemiLight" panose="020B0502040204020203" pitchFamily="34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D0464147-66B3-68A8-18D3-5EFB7C609AB9}"/>
              </a:ext>
            </a:extLst>
          </p:cNvPr>
          <p:cNvGraphicFramePr/>
          <p:nvPr/>
        </p:nvGraphicFramePr>
        <p:xfrm>
          <a:off x="632647" y="2043113"/>
          <a:ext cx="7196903" cy="3371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7D3E7D60-5F5F-FB72-F285-4D8FDE35278C}"/>
              </a:ext>
            </a:extLst>
          </p:cNvPr>
          <p:cNvSpPr txBox="1"/>
          <p:nvPr/>
        </p:nvSpPr>
        <p:spPr>
          <a:xfrm>
            <a:off x="8200259" y="1737497"/>
            <a:ext cx="3629791" cy="2915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Bahnschrift SemiLight" panose="020B0502040204020203" pitchFamily="34" charset="0"/>
              </a:rPr>
              <a:t>Irregularidad en la estacionalidad de la ‘demanda positiva’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Bahnschrift SemiLight" panose="020B0502040204020203" pitchFamily="34" charset="0"/>
              </a:rPr>
              <a:t>Promedios móviles no tan confiables</a:t>
            </a:r>
          </a:p>
          <a:p>
            <a:pPr marL="914400" lvl="1" indent="-457200">
              <a:lnSpc>
                <a:spcPct val="200000"/>
              </a:lnSpc>
              <a:buFont typeface="+mj-lt"/>
              <a:buAutoNum type="arabicPeriod"/>
            </a:pPr>
            <a:endParaRPr lang="es-MX" sz="2000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4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1B31C8DA-29A6-4CC2-BC82-D065B936705D}"/>
              </a:ext>
            </a:extLst>
          </p:cNvPr>
          <p:cNvSpPr/>
          <p:nvPr/>
        </p:nvSpPr>
        <p:spPr>
          <a:xfrm>
            <a:off x="-333375" y="204798"/>
            <a:ext cx="10885817" cy="814378"/>
          </a:xfrm>
          <a:prstGeom prst="roundRect">
            <a:avLst/>
          </a:prstGeom>
          <a:solidFill>
            <a:srgbClr val="FF521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s-MX" sz="3600" dirty="0">
                <a:latin typeface="Bahnschrift Condensed" panose="020B0502040204020203" pitchFamily="34" charset="0"/>
              </a:rPr>
              <a:t>Variables adicionales</a:t>
            </a:r>
            <a:endParaRPr lang="es-PE" sz="3600" dirty="0">
              <a:latin typeface="Bahnschrift Condensed" panose="020B0502040204020203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B128B53F-D16F-E559-FBC9-CF2296F9FEF2}"/>
              </a:ext>
            </a:extLst>
          </p:cNvPr>
          <p:cNvGraphicFramePr>
            <a:graphicFrameLocks noGrp="1"/>
          </p:cNvGraphicFramePr>
          <p:nvPr/>
        </p:nvGraphicFramePr>
        <p:xfrm>
          <a:off x="554449" y="1329871"/>
          <a:ext cx="11083102" cy="5013782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81978">
                  <a:extLst>
                    <a:ext uri="{9D8B030D-6E8A-4147-A177-3AD203B41FA5}">
                      <a16:colId xmlns:a16="http://schemas.microsoft.com/office/drawing/2014/main" val="1486115851"/>
                    </a:ext>
                  </a:extLst>
                </a:gridCol>
                <a:gridCol w="9001124">
                  <a:extLst>
                    <a:ext uri="{9D8B030D-6E8A-4147-A177-3AD203B41FA5}">
                      <a16:colId xmlns:a16="http://schemas.microsoft.com/office/drawing/2014/main" val="4158971428"/>
                    </a:ext>
                  </a:extLst>
                </a:gridCol>
              </a:tblGrid>
              <a:tr h="5941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Type</a:t>
                      </a:r>
                      <a:endParaRPr lang="es-PE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Tipo de </a:t>
                      </a:r>
                      <a:r>
                        <a:rPr lang="es-PE" sz="1600" u="none" strike="noStrike" dirty="0" err="1">
                          <a:effectLst/>
                          <a:latin typeface="Bahnschrift SemiLight" panose="020B0502040204020203" pitchFamily="34" charset="0"/>
                        </a:rPr>
                        <a:t>dia</a:t>
                      </a:r>
                      <a:r>
                        <a:rPr lang="es-PE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 (Laborable, feriado, feriado sector público, etc.)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697996"/>
                  </a:ext>
                </a:extLst>
              </a:tr>
              <a:tr h="594127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Weekday</a:t>
                      </a:r>
                      <a:endParaRPr lang="es-PE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Dia de la semana (Lunes, martes, miércoles …, domingo)</a:t>
                      </a:r>
                      <a:endParaRPr lang="es-PE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75202043"/>
                  </a:ext>
                </a:extLst>
              </a:tr>
              <a:tr h="5465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Holiday Sequence</a:t>
                      </a:r>
                      <a:endParaRPr lang="es-PE" sz="1600" b="0" i="0" u="none" strike="noStrike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Tipo de </a:t>
                      </a:r>
                      <a:r>
                        <a:rPr lang="es-MX" sz="1600" u="none" strike="noStrike" dirty="0" err="1">
                          <a:effectLst/>
                          <a:latin typeface="Bahnschrift SemiLight" panose="020B0502040204020203" pitchFamily="34" charset="0"/>
                        </a:rPr>
                        <a:t>dia</a:t>
                      </a: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 anterior, tipo de día hoy, tipo de día mañana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8571919"/>
                  </a:ext>
                </a:extLst>
              </a:tr>
              <a:tr h="5465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isYesterdayHoliday</a:t>
                      </a:r>
                      <a:endParaRPr lang="es-PE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¿Ayer fue feriado? (True / False)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24471814"/>
                  </a:ext>
                </a:extLst>
              </a:tr>
              <a:tr h="5465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isHoliday</a:t>
                      </a:r>
                      <a:endParaRPr lang="es-PE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¿Hoy es feriado? (True / False)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93012707"/>
                  </a:ext>
                </a:extLst>
              </a:tr>
              <a:tr h="5465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isTomorrowHoliday</a:t>
                      </a:r>
                      <a:endParaRPr lang="es-PE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¿Mañana es feriado? (True / False)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58559882"/>
                  </a:ext>
                </a:extLst>
              </a:tr>
              <a:tr h="5465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isYesterdayWeekday</a:t>
                      </a:r>
                      <a:endParaRPr lang="es-PE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¿Ayer fue </a:t>
                      </a:r>
                      <a:r>
                        <a:rPr lang="es-MX" sz="1600" u="none" strike="noStrike" dirty="0" err="1">
                          <a:effectLst/>
                          <a:latin typeface="Bahnschrift SemiLight" panose="020B0502040204020203" pitchFamily="34" charset="0"/>
                        </a:rPr>
                        <a:t>dia</a:t>
                      </a: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 laborable? (True / False)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49006115"/>
                  </a:ext>
                </a:extLst>
              </a:tr>
              <a:tr h="5465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isTomorrowWeekday</a:t>
                      </a:r>
                      <a:endParaRPr lang="es-PE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¿Mañana es </a:t>
                      </a:r>
                      <a:r>
                        <a:rPr lang="es-MX" sz="1600" u="none" strike="noStrike" dirty="0" err="1">
                          <a:effectLst/>
                          <a:latin typeface="Bahnschrift SemiLight" panose="020B0502040204020203" pitchFamily="34" charset="0"/>
                        </a:rPr>
                        <a:t>dia</a:t>
                      </a: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 laborable? (True / False)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6484647"/>
                  </a:ext>
                </a:extLst>
              </a:tr>
              <a:tr h="5465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PE" sz="1600" u="none" strike="noStrike" dirty="0" err="1">
                          <a:solidFill>
                            <a:schemeClr val="bg1"/>
                          </a:solidFill>
                          <a:effectLst/>
                          <a:latin typeface="Bahnschrift SemiLight" panose="020B0502040204020203" pitchFamily="34" charset="0"/>
                        </a:rPr>
                        <a:t>isWeekday</a:t>
                      </a:r>
                      <a:endParaRPr lang="es-PE" sz="1600" b="0" i="0" u="none" strike="noStrike" dirty="0">
                        <a:solidFill>
                          <a:schemeClr val="bg1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5218"/>
                    </a:solidFill>
                  </a:tcPr>
                </a:tc>
                <a:tc>
                  <a:txBody>
                    <a:bodyPr/>
                    <a:lstStyle/>
                    <a:p>
                      <a:pPr lvl="1" algn="l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¿Hoy es </a:t>
                      </a:r>
                      <a:r>
                        <a:rPr lang="es-MX" sz="1600" u="none" strike="noStrike" dirty="0" err="1">
                          <a:effectLst/>
                          <a:latin typeface="Bahnschrift SemiLight" panose="020B0502040204020203" pitchFamily="34" charset="0"/>
                        </a:rPr>
                        <a:t>dia</a:t>
                      </a:r>
                      <a:r>
                        <a:rPr lang="es-MX" sz="1600" u="none" strike="noStrike" dirty="0">
                          <a:effectLst/>
                          <a:latin typeface="Bahnschrift SemiLight" panose="020B0502040204020203" pitchFamily="34" charset="0"/>
                        </a:rPr>
                        <a:t> laborable? (True / False)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Bahnschrift SemiLight" panose="020B0502040204020203" pitchFamily="34" charset="0"/>
                      </a:endParaRPr>
                    </a:p>
                  </a:txBody>
                  <a:tcPr marL="2748" marR="2748" marT="2748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08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605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1454</Words>
  <Application>Microsoft Office PowerPoint</Application>
  <PresentationFormat>Widescreen</PresentationFormat>
  <Paragraphs>270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9" baseType="lpstr">
      <vt:lpstr>Aptos</vt:lpstr>
      <vt:lpstr>Aptos Narrow</vt:lpstr>
      <vt:lpstr>Arial</vt:lpstr>
      <vt:lpstr>Bahnschrift Condensed</vt:lpstr>
      <vt:lpstr>Bahnschrift SemiBold</vt:lpstr>
      <vt:lpstr>Bahnschrift SemiBold SemiConden</vt:lpstr>
      <vt:lpstr>Bahnschrift SemiLight</vt:lpstr>
      <vt:lpstr>Bahnschrift SemiLight Condensed</vt:lpstr>
      <vt:lpstr>Calibri</vt:lpstr>
      <vt:lpstr>Calibri Light</vt:lpstr>
      <vt:lpstr>Cambria Math</vt:lpstr>
      <vt:lpstr>Consolas</vt:lpstr>
      <vt:lpstr>Courier New</vt:lpstr>
      <vt:lpstr>Symbol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Rodas</dc:creator>
  <cp:lastModifiedBy>RAMON ZUTA EDUARDO ENRIQUE</cp:lastModifiedBy>
  <cp:revision>35</cp:revision>
  <dcterms:created xsi:type="dcterms:W3CDTF">2024-09-27T13:30:34Z</dcterms:created>
  <dcterms:modified xsi:type="dcterms:W3CDTF">2024-09-28T17:20:53Z</dcterms:modified>
</cp:coreProperties>
</file>