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78" r:id="rId3"/>
    <p:sldId id="259" r:id="rId4"/>
    <p:sldId id="266" r:id="rId5"/>
    <p:sldId id="262" r:id="rId6"/>
    <p:sldId id="267" r:id="rId7"/>
    <p:sldId id="263" r:id="rId8"/>
    <p:sldId id="268" r:id="rId9"/>
    <p:sldId id="269" r:id="rId10"/>
    <p:sldId id="272" r:id="rId11"/>
    <p:sldId id="270" r:id="rId12"/>
    <p:sldId id="273" r:id="rId13"/>
    <p:sldId id="271" r:id="rId14"/>
    <p:sldId id="274" r:id="rId15"/>
    <p:sldId id="276" r:id="rId16"/>
    <p:sldId id="275" r:id="rId17"/>
    <p:sldId id="258" r:id="rId18"/>
  </p:sldIdLst>
  <p:sldSz cx="12801600" cy="9601200" type="A3"/>
  <p:notesSz cx="6858000" cy="9144000"/>
  <p:defaultTextStyle>
    <a:defPPr>
      <a:defRPr lang="pt-B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9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93C"/>
    <a:srgbClr val="2DABE5"/>
    <a:srgbClr val="D4EDFC"/>
    <a:srgbClr val="3EC7FC"/>
    <a:srgbClr val="17233C"/>
    <a:srgbClr val="32C3F9"/>
    <a:srgbClr val="39C6F8"/>
    <a:srgbClr val="53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20" y="48"/>
      </p:cViewPr>
      <p:guideLst>
        <p:guide orient="horz" pos="3069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8DDE6-886B-4CE3-99D9-5357034132C0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A2D79-EA8E-4998-9C86-FED6B5087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80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81C-70B3-43DD-B941-D8B29AE77B24}" type="datetime1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7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542-325B-491E-83ED-E90CA3459AC8}" type="datetime1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43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6564-2A76-4F94-8A37-639A0FB65155}" type="datetime1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68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D6D0-4A9A-4ED4-88E3-790F52AEC17F}" type="datetime1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1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F15-718B-4049-A783-9398EA783BE6}" type="datetime1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1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F108-96FB-4809-AF06-F74B28BEDC16}" type="datetime1">
              <a:rPr lang="pt-BR" smtClean="0"/>
              <a:t>23/07/2024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4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F47-80E9-42FA-AF1A-88A18342C349}" type="datetime1">
              <a:rPr lang="pt-BR" smtClean="0"/>
              <a:t>23/07/2024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99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187-D3D4-436C-B1A8-7E1BB7359D26}" type="datetime1">
              <a:rPr lang="pt-BR" smtClean="0"/>
              <a:t>23/07/2024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3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E39-6B2D-492A-A078-5B7296906557}" type="datetime1">
              <a:rPr lang="pt-BR" smtClean="0"/>
              <a:t>23/07/2024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43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CD51-3464-4DDF-ADF5-A41EC4FC8077}" type="datetime1">
              <a:rPr lang="pt-BR" smtClean="0"/>
              <a:t>23/07/2024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1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FEF0-E662-4EFA-8CBD-C8305E01CB2D}" type="datetime1">
              <a:rPr lang="pt-BR" smtClean="0"/>
              <a:t>23/07/2024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47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241EC-3EAD-4CC8-AF02-3C1B85B609C0}" type="datetime1">
              <a:rPr lang="pt-BR" smtClean="0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FDB4-0F19-4F55-A546-15712BF5B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Edu004/ebook-the-python-forc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angulo subtitulo"/>
          <p:cNvSpPr/>
          <p:nvPr/>
        </p:nvSpPr>
        <p:spPr>
          <a:xfrm>
            <a:off x="0" y="1171667"/>
            <a:ext cx="12801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fundo"/>
          <p:cNvSpPr/>
          <p:nvPr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rgbClr val="53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foto do jedi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" b="3313"/>
          <a:stretch/>
        </p:blipFill>
        <p:spPr>
          <a:xfrm>
            <a:off x="1371329" y="94636"/>
            <a:ext cx="9601200" cy="9202367"/>
          </a:xfrm>
          <a:prstGeom prst="rect">
            <a:avLst/>
          </a:prstGeom>
        </p:spPr>
      </p:pic>
      <p:sp>
        <p:nvSpPr>
          <p:cNvPr id="12" name="Título"/>
          <p:cNvSpPr txBox="1"/>
          <p:nvPr/>
        </p:nvSpPr>
        <p:spPr>
          <a:xfrm>
            <a:off x="1135774" y="95937"/>
            <a:ext cx="1106398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04800">
                    <a:srgbClr val="39C6F8">
                      <a:alpha val="72000"/>
                    </a:srgbClr>
                  </a:glow>
                </a:effectLst>
                <a:latin typeface="8BIT WONDER" panose="00000400000000000000" pitchFamily="2" charset="0"/>
              </a:rPr>
              <a:t>The Python Force</a:t>
            </a:r>
            <a:endParaRPr lang="pt-BR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04800">
                  <a:srgbClr val="39C6F8">
                    <a:alpha val="72000"/>
                  </a:srgbClr>
                </a:glow>
              </a:effectLst>
              <a:latin typeface="8BIT WONDER" panose="00000400000000000000" pitchFamily="2" charset="0"/>
            </a:endParaRPr>
          </a:p>
        </p:txBody>
      </p:sp>
      <p:sp>
        <p:nvSpPr>
          <p:cNvPr id="4" name="Subtitulo"/>
          <p:cNvSpPr txBox="1"/>
          <p:nvPr/>
        </p:nvSpPr>
        <p:spPr>
          <a:xfrm>
            <a:off x="1797113" y="1140889"/>
            <a:ext cx="9410971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9525">
                  <a:solidFill>
                    <a:schemeClr val="accent4"/>
                  </a:solidFill>
                </a:ln>
                <a:solidFill>
                  <a:schemeClr val="bg1"/>
                </a:solidFill>
                <a:effectLst>
                  <a:glow rad="152400">
                    <a:schemeClr val="accent4">
                      <a:satMod val="175000"/>
                      <a:alpha val="36000"/>
                    </a:schemeClr>
                  </a:glow>
                </a:effectLst>
                <a:latin typeface="Impact" panose="020B0806030902050204" pitchFamily="34" charset="0"/>
              </a:rPr>
              <a:t>Conquiste o backend com a força do Python</a:t>
            </a:r>
            <a:endParaRPr lang="pt-BR" sz="4000" dirty="0">
              <a:ln w="9525">
                <a:solidFill>
                  <a:schemeClr val="accent4"/>
                </a:solidFill>
              </a:ln>
              <a:solidFill>
                <a:schemeClr val="bg1"/>
              </a:solidFill>
              <a:effectLst>
                <a:glow rad="152400">
                  <a:schemeClr val="accent4">
                    <a:satMod val="175000"/>
                    <a:alpha val="36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5" name="retangulo subtitulo"/>
          <p:cNvSpPr/>
          <p:nvPr/>
        </p:nvSpPr>
        <p:spPr>
          <a:xfrm>
            <a:off x="4497635" y="8888228"/>
            <a:ext cx="3456744" cy="646331"/>
          </a:xfrm>
          <a:prstGeom prst="rect">
            <a:avLst/>
          </a:prstGeom>
          <a:solidFill>
            <a:srgbClr val="1723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ubtitulo"/>
          <p:cNvSpPr txBox="1"/>
          <p:nvPr/>
        </p:nvSpPr>
        <p:spPr>
          <a:xfrm>
            <a:off x="4505520" y="8824754"/>
            <a:ext cx="44295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n w="9525">
                  <a:noFill/>
                </a:ln>
                <a:solidFill>
                  <a:srgbClr val="3EC7FC"/>
                </a:solidFill>
                <a:effectLst/>
                <a:latin typeface="Impact" panose="020B0806030902050204" pitchFamily="34" charset="0"/>
              </a:rPr>
              <a:t>Eduardo Soares</a:t>
            </a:r>
            <a:endParaRPr lang="pt-BR" sz="4000" dirty="0">
              <a:ln w="9525">
                <a:noFill/>
              </a:ln>
              <a:solidFill>
                <a:srgbClr val="3EC7FC"/>
              </a:solidFill>
              <a:effectLst/>
              <a:latin typeface="Impact" panose="020B080603090205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74" y="4872038"/>
            <a:ext cx="7894480" cy="42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33818" y="154406"/>
            <a:ext cx="11405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Operadores de Atribuição: Atribuindo Valores a Variáveis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51768" y="-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DAB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10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60484" y="1647389"/>
            <a:ext cx="110411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Os operadores de atribuição são usados para atribuir valores a variáveis.</a:t>
            </a:r>
          </a:p>
          <a:p>
            <a:r>
              <a:rPr lang="pt-BR" sz="2400" b="1" dirty="0"/>
              <a:t>Atribuição (=)</a:t>
            </a:r>
            <a:r>
              <a:rPr lang="pt-BR" sz="2400" dirty="0"/>
              <a:t>: Atribui um valor à variável.</a:t>
            </a:r>
          </a:p>
          <a:p>
            <a:r>
              <a:rPr lang="pt-BR" sz="2400" b="1" dirty="0"/>
              <a:t>Atribuição com Adição (+=)</a:t>
            </a:r>
            <a:r>
              <a:rPr lang="pt-BR" sz="2400" dirty="0"/>
              <a:t>: Soma o valor ao existente na variável.</a:t>
            </a:r>
          </a:p>
          <a:p>
            <a:r>
              <a:rPr lang="pt-BR" sz="2400" b="1" dirty="0"/>
              <a:t>Atribuição com Subtração (-=)</a:t>
            </a:r>
            <a:r>
              <a:rPr lang="pt-BR" sz="2400" dirty="0"/>
              <a:t>: Subtrai o valor do existente na variável.</a:t>
            </a:r>
          </a:p>
          <a:p>
            <a:r>
              <a:rPr lang="pt-BR" sz="2400" b="1" dirty="0"/>
              <a:t>Atribuição com Multiplicação (*=)</a:t>
            </a:r>
            <a:r>
              <a:rPr lang="pt-BR" sz="2400" dirty="0"/>
              <a:t>: Multiplica o valor pelo existente na variável.</a:t>
            </a:r>
          </a:p>
          <a:p>
            <a:r>
              <a:rPr lang="pt-BR" sz="2400" b="1" dirty="0"/>
              <a:t>Atribuição com Divisão (/=)</a:t>
            </a:r>
            <a:r>
              <a:rPr lang="pt-BR" sz="2400" dirty="0"/>
              <a:t>: Divide o valor pelo existente na variável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b="1" dirty="0"/>
              <a:t>Exemplo em código:</a:t>
            </a:r>
            <a:endParaRPr lang="pt-BR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31" y="4630023"/>
            <a:ext cx="8034337" cy="45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12801600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640758" y="5244461"/>
            <a:ext cx="952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OPERADORES DE ASSOCIAÇÃO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04784" y="621683"/>
            <a:ext cx="952008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3EC7FC"/>
                  </a:solidFill>
                </a:ln>
                <a:latin typeface="Impact" panose="020B0806030902050204" pitchFamily="34" charset="0"/>
              </a:rPr>
              <a:t>05</a:t>
            </a:r>
            <a:endParaRPr lang="pt-BR" sz="28700" dirty="0">
              <a:ln>
                <a:solidFill>
                  <a:srgbClr val="3EC7FC"/>
                </a:solidFill>
              </a:ln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6488557"/>
            <a:ext cx="10972800" cy="24244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516626" y="7095059"/>
            <a:ext cx="9756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operadores de associação verificam se um valor está presente em uma sequência (como listas, tuplas, ou strings).</a:t>
            </a: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69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6218" y="306806"/>
            <a:ext cx="1146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Operadores de Associação: Verificando Pertinência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51768" y="-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DAB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12</a:t>
            </a:fld>
            <a:endParaRPr lang="pt-BR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8068" y="1511999"/>
            <a:ext cx="1134028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operadores de associação verificam se um valor está presente em uma sequência (como listas, tuplas, ou strings).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(in)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Retorna 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o valor estiver presente na sequência.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Não em (not in)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Retorna 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o valor não estiver presente na sequência.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 em código: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68" y="4624997"/>
            <a:ext cx="10440864" cy="38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12801600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640758" y="5244461"/>
            <a:ext cx="952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OPERADORES DE IDENTIDADE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04784" y="621683"/>
            <a:ext cx="952008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3EC7FC"/>
                  </a:solidFill>
                </a:ln>
                <a:latin typeface="Impact" panose="020B0806030902050204" pitchFamily="34" charset="0"/>
              </a:rPr>
              <a:t>06</a:t>
            </a:r>
            <a:endParaRPr lang="pt-BR" sz="28700" dirty="0">
              <a:ln>
                <a:solidFill>
                  <a:srgbClr val="3EC7FC"/>
                </a:solidFill>
              </a:ln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6488557"/>
            <a:ext cx="10972800" cy="24244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516626" y="7095059"/>
            <a:ext cx="9756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operadores de identidade verificam se dois objetos são, na verdade, o mesmo objeto na memória.</a:t>
            </a: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7668" y="268706"/>
            <a:ext cx="11092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Operadores de Identidade: Verificando Identidade de Objetos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51768" y="-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DAB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14</a:t>
            </a:fld>
            <a:endParaRPr lang="pt-BR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7668" y="1794852"/>
            <a:ext cx="114787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Os operadores de identidade verificam se dois objetos são, na verdade, o mesmo objeto na memória.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É (is)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Retorna True se as variáveis comparadas referem-se ao mesmo objeto.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Não é (is not)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Retorna True se as variáveis comparadas referem-se a objetos diferentes.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Exemplo em código: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68" y="4763474"/>
            <a:ext cx="10456910" cy="38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12801600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640758" y="5244461"/>
            <a:ext cx="952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Conclusões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6488557"/>
            <a:ext cx="10972800" cy="24244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18561" y="325495"/>
            <a:ext cx="5920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Encerramento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61318" y="4199966"/>
            <a:ext cx="11378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</a:t>
            </a:r>
            <a:r>
              <a:rPr lang="pt-BR" sz="2400" dirty="0" smtClean="0"/>
              <a:t>montado por </a:t>
            </a:r>
            <a:r>
              <a:rPr lang="pt-BR" sz="2400" dirty="0"/>
              <a:t>humano. </a:t>
            </a:r>
            <a:endParaRPr lang="pt-BR" sz="2400" dirty="0" smtClean="0"/>
          </a:p>
          <a:p>
            <a:pPr algn="ctr"/>
            <a:r>
              <a:rPr lang="pt-BR" sz="2400" dirty="0" smtClean="0"/>
              <a:t>O </a:t>
            </a:r>
            <a:r>
              <a:rPr lang="pt-BR" sz="2400" dirty="0"/>
              <a:t>passo a passo se encontra no meu Github </a:t>
            </a:r>
            <a:r>
              <a:rPr lang="pt-BR" sz="2400" dirty="0" smtClean="0"/>
              <a:t>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 smtClean="0"/>
              <a:t> </a:t>
            </a:r>
            <a:r>
              <a:rPr lang="pt-BR" sz="2400" dirty="0"/>
              <a:t>Esse conteúdo foi gerado com fins didáticos de construção, não foi realizado uma </a:t>
            </a:r>
            <a:r>
              <a:rPr lang="pt-BR" sz="2400" dirty="0" smtClean="0"/>
              <a:t>revisão </a:t>
            </a:r>
            <a:r>
              <a:rPr lang="pt-BR" sz="2400" dirty="0"/>
              <a:t>cuidadosa humana no conteúdo e pode conter </a:t>
            </a:r>
            <a:r>
              <a:rPr lang="pt-BR" sz="2400" dirty="0" smtClean="0"/>
              <a:t>falhas geradas </a:t>
            </a:r>
            <a:r>
              <a:rPr lang="pt-BR" sz="2400" dirty="0"/>
              <a:t>por uma IA.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51768" y="-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DAB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Python Force - Eduardo Soares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16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848">
            <a:off x="4163998" y="1942264"/>
            <a:ext cx="4686300" cy="32575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79" y="6262871"/>
            <a:ext cx="1887642" cy="188764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461318" y="1933995"/>
            <a:ext cx="11137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Compreender os operadores do Python é fundamental para escrever código eficiente e funcional. Usando esses operadores de maneira eficaz, você pode manipular dados e tomar decisões baseadas em condições de forma mais intuitiva e poderosa. 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848">
            <a:off x="4163999" y="-341464"/>
            <a:ext cx="4686300" cy="3257550"/>
          </a:xfrm>
          <a:prstGeom prst="rect">
            <a:avLst/>
          </a:prstGeom>
        </p:spPr>
      </p:pic>
      <p:sp>
        <p:nvSpPr>
          <p:cNvPr id="15" name="Retângulo 14">
            <a:hlinkClick r:id="rId4"/>
          </p:cNvPr>
          <p:cNvSpPr/>
          <p:nvPr/>
        </p:nvSpPr>
        <p:spPr>
          <a:xfrm>
            <a:off x="4843462" y="8313939"/>
            <a:ext cx="3114675" cy="626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 Black" panose="020B0A04020102020204" pitchFamily="34" charset="0"/>
                <a:hlinkClick r:id="rId4"/>
              </a:rPr>
              <a:t>The Python Force</a:t>
            </a:r>
            <a:endParaRPr lang="pt-B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rgbClr val="2129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0"/>
            <a:ext cx="9601200" cy="9601200"/>
          </a:xfrm>
          <a:prstGeom prst="rect">
            <a:avLst/>
          </a:prstGeom>
        </p:spPr>
      </p:pic>
      <p:sp>
        <p:nvSpPr>
          <p:cNvPr id="9" name="Título"/>
          <p:cNvSpPr txBox="1"/>
          <p:nvPr/>
        </p:nvSpPr>
        <p:spPr>
          <a:xfrm>
            <a:off x="663826" y="302414"/>
            <a:ext cx="12137774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04800">
                    <a:srgbClr val="39C6F8">
                      <a:alpha val="72000"/>
                    </a:srgbClr>
                  </a:glow>
                </a:effectLst>
                <a:latin typeface="8BIT WONDER" panose="00000400000000000000" pitchFamily="2" charset="0"/>
              </a:rPr>
              <a:t>Obrigado por ler ate aqui</a:t>
            </a:r>
            <a:endParaRPr lang="pt-BR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04800">
                  <a:srgbClr val="39C6F8">
                    <a:alpha val="72000"/>
                  </a:srgbClr>
                </a:glow>
              </a:effectLst>
              <a:latin typeface="8BIT WONDER" panose="00000400000000000000" pitchFamily="2" charset="0"/>
            </a:endParaRPr>
          </a:p>
        </p:txBody>
      </p:sp>
      <p:sp>
        <p:nvSpPr>
          <p:cNvPr id="10" name="Subtitulo"/>
          <p:cNvSpPr txBox="1"/>
          <p:nvPr/>
        </p:nvSpPr>
        <p:spPr>
          <a:xfrm>
            <a:off x="663826" y="8542230"/>
            <a:ext cx="1150413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n w="9525">
                  <a:solidFill>
                    <a:schemeClr val="accent4"/>
                  </a:solidFill>
                </a:ln>
                <a:solidFill>
                  <a:schemeClr val="bg1"/>
                </a:solidFill>
                <a:effectLst>
                  <a:glow rad="152400">
                    <a:schemeClr val="accent4">
                      <a:satMod val="175000"/>
                      <a:alpha val="36000"/>
                    </a:schemeClr>
                  </a:glow>
                </a:effectLst>
                <a:latin typeface="Impact" panose="020B0806030902050204" pitchFamily="34" charset="0"/>
              </a:rPr>
              <a:t>Boa sorte nesta jornada no mundo da programação!</a:t>
            </a:r>
            <a:endParaRPr lang="pt-BR" sz="4000" dirty="0">
              <a:ln w="9525">
                <a:solidFill>
                  <a:schemeClr val="accent4"/>
                </a:solidFill>
              </a:ln>
              <a:solidFill>
                <a:schemeClr val="bg1"/>
              </a:solidFill>
              <a:effectLst>
                <a:glow rad="152400">
                  <a:schemeClr val="accent4">
                    <a:satMod val="175000"/>
                    <a:alpha val="36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3218" y="252482"/>
            <a:ext cx="1116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Desbravando os Operadores Python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23218" y="1434016"/>
            <a:ext cx="1473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+mj-lt"/>
              </a:rPr>
              <a:t>Introdução</a:t>
            </a:r>
            <a:endParaRPr lang="pt-BR" sz="3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23218" y="2374108"/>
            <a:ext cx="10146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operadores em Python são ferramentas essenciais que permitem manipular dados, fazer cálculos, e tomar decisões em seu código. Eles são fundamentais para qualquer programador, independentemente do nível de experiência. Neste capítulo, vamos explorar os principais operadores em Python, explicando-os de forma simples e com exemplos práticos de uso. Prepare-se para dominar esses operadores e tornar seu código mais eficiente e poderoso.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51768" y="-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DAB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96" y="4293924"/>
            <a:ext cx="5281340" cy="5281340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2</a:t>
            </a:fld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848">
            <a:off x="4271343" y="-389190"/>
            <a:ext cx="46863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12801600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640758" y="5244461"/>
            <a:ext cx="952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OPERADORES ARITMÉTICOS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04784" y="621683"/>
            <a:ext cx="952008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3EC7FC"/>
                  </a:solidFill>
                </a:ln>
                <a:latin typeface="Impact" panose="020B0806030902050204" pitchFamily="34" charset="0"/>
              </a:rPr>
              <a:t>01</a:t>
            </a:r>
            <a:endParaRPr lang="pt-BR" sz="28700" dirty="0">
              <a:ln>
                <a:solidFill>
                  <a:srgbClr val="3EC7FC"/>
                </a:solidFill>
              </a:ln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6488557"/>
            <a:ext cx="10972800" cy="24244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516626" y="7095059"/>
            <a:ext cx="9756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operadores aritméticos são a base de muitas operações em Python. Eles permitem realizar cálculos matemáticos simples, que são essenciais para qualquer programador.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1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3218" y="55210"/>
            <a:ext cx="9987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Operadores Aritméticos: Somando, Subtraindo, Multiplicando e Dividindo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95768" y="1511999"/>
            <a:ext cx="113783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Os operadores aritméticos são a base de muitas operações em Python. Eles permitem realizar cálculos matemáticos simples, que são essenciais para qualquer programador.</a:t>
            </a:r>
          </a:p>
          <a:p>
            <a:r>
              <a:rPr lang="pt-BR" sz="2000" b="1" dirty="0"/>
              <a:t>Adição (+)</a:t>
            </a:r>
            <a:r>
              <a:rPr lang="pt-BR" sz="2000" dirty="0"/>
              <a:t>: Soma dois valores.</a:t>
            </a:r>
          </a:p>
          <a:p>
            <a:r>
              <a:rPr lang="pt-BR" sz="2000" b="1" dirty="0"/>
              <a:t>Subtração (-)</a:t>
            </a:r>
            <a:r>
              <a:rPr lang="pt-BR" sz="2000" dirty="0"/>
              <a:t>: Subtrai o segundo valor do primeiro.</a:t>
            </a:r>
          </a:p>
          <a:p>
            <a:r>
              <a:rPr lang="pt-BR" sz="2000" b="1" dirty="0"/>
              <a:t>Multiplicação (*)</a:t>
            </a:r>
            <a:r>
              <a:rPr lang="pt-BR" sz="2000" dirty="0"/>
              <a:t>: Multiplica dois valores.</a:t>
            </a:r>
          </a:p>
          <a:p>
            <a:r>
              <a:rPr lang="pt-BR" sz="2000" b="1" dirty="0"/>
              <a:t>Divisão (/)</a:t>
            </a:r>
            <a:r>
              <a:rPr lang="pt-BR" sz="2000" dirty="0"/>
              <a:t>: Divide o primeiro valor pelo segundo, resultando em um número de ponto flutuante.</a:t>
            </a:r>
          </a:p>
          <a:p>
            <a:r>
              <a:rPr lang="pt-BR" sz="2000" b="1" dirty="0"/>
              <a:t>Divisão Inteira (//)</a:t>
            </a:r>
            <a:r>
              <a:rPr lang="pt-BR" sz="2000" dirty="0"/>
              <a:t>: Divide o primeiro valor pelo segundo, resultando em um número inteiro.</a:t>
            </a:r>
          </a:p>
          <a:p>
            <a:r>
              <a:rPr lang="pt-BR" sz="2000" b="1" dirty="0"/>
              <a:t>Módulo (%)</a:t>
            </a:r>
            <a:r>
              <a:rPr lang="pt-BR" sz="2000" dirty="0"/>
              <a:t>: Retorna o resto da divisão do primeiro valor pelo segundo.</a:t>
            </a:r>
          </a:p>
          <a:p>
            <a:r>
              <a:rPr lang="pt-BR" sz="2000" b="1" dirty="0"/>
              <a:t>Exponenciação (</a:t>
            </a:r>
            <a:r>
              <a:rPr lang="pt-BR" sz="2000" dirty="0"/>
              <a:t>)**: Eleva um número à potência de outro.</a:t>
            </a:r>
          </a:p>
          <a:p>
            <a:r>
              <a:rPr lang="pt-BR" sz="2000" b="1" dirty="0"/>
              <a:t>Exemplo em código: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1251768" y="-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DAB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80" y="4569265"/>
            <a:ext cx="8959639" cy="5031935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2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12801600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640758" y="5244461"/>
            <a:ext cx="952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OPERADORES DE COMPARAÇÃO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04784" y="621683"/>
            <a:ext cx="952008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3EC7FC"/>
                  </a:solidFill>
                </a:ln>
                <a:latin typeface="Impact" panose="020B0806030902050204" pitchFamily="34" charset="0"/>
              </a:rPr>
              <a:t>02</a:t>
            </a:r>
            <a:endParaRPr lang="pt-BR" sz="28700" dirty="0">
              <a:ln>
                <a:solidFill>
                  <a:srgbClr val="3EC7FC"/>
                </a:solidFill>
              </a:ln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6488557"/>
            <a:ext cx="10972800" cy="24244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516626" y="7095059"/>
            <a:ext cx="9756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Os operadores de comparação permitem comparar dois valores e retornam ‘True’ ou ‘False’ com base na condição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3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81468" y="78206"/>
            <a:ext cx="1109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Operadores de Comparação: Avaliando Condições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51768" y="-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DAB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5768" y="948093"/>
            <a:ext cx="1140583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operadores de comparação permitem comparar dois valores e retornam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ou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 base na condição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Igual (==)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Verifica se dois valores são iguais.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 (!=)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Verifica se dois valores são diferentes.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Maior que (&gt;)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Verifica se o primeiro valor é maior que o segundo.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Menor que (&lt;)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Verifica se o primeiro valor é menor que o segundo.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Maior ou Igual (&gt;=)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Verifica se o primeiro valor é maior ou igual ao segundo.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Menor ou Igual (&lt;=)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Verifica se o primeiro valor é menor ou igual ao segundo.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 em código: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1" y="3562351"/>
            <a:ext cx="11370058" cy="6400800"/>
          </a:xfrm>
          <a:prstGeom prst="rect">
            <a:avLst/>
          </a:prstGeom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78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12801600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640758" y="5244461"/>
            <a:ext cx="952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OPERADORES LÓGICOS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04784" y="621683"/>
            <a:ext cx="952008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3EC7FC"/>
                  </a:solidFill>
                </a:ln>
                <a:latin typeface="Impact" panose="020B0806030902050204" pitchFamily="34" charset="0"/>
              </a:rPr>
              <a:t>03</a:t>
            </a:r>
            <a:endParaRPr lang="pt-BR" sz="28700" dirty="0">
              <a:ln>
                <a:solidFill>
                  <a:srgbClr val="3EC7FC"/>
                </a:solidFill>
              </a:ln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6488557"/>
            <a:ext cx="10972800" cy="24244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516626" y="7095059"/>
            <a:ext cx="975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Os operadores lógicos são utilizados para combinar várias condições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5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6218" y="306806"/>
            <a:ext cx="1109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Operadores Lógicos: Combinando Condições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51768" y="-1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DAB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8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60484" y="1555933"/>
            <a:ext cx="10134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Os operadores lógicos são utilizados para combinar várias condições.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 (and)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Retorna True se ambas as condições forem verdadeiras.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 (or)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Retorna True se pelo menos uma das condições for verdadeira.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Não (not)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Inverte o valor booleano da condição.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Exemplo em código: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11" y="3115481"/>
            <a:ext cx="10739377" cy="60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12801600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640758" y="5244461"/>
            <a:ext cx="952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OPERADORES DE ATRIBUIÇÃO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04784" y="621683"/>
            <a:ext cx="952008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3EC7FC"/>
                  </a:solidFill>
                </a:ln>
                <a:latin typeface="Impact" panose="020B0806030902050204" pitchFamily="34" charset="0"/>
              </a:rPr>
              <a:t>04</a:t>
            </a:r>
            <a:endParaRPr lang="pt-BR" sz="28700" dirty="0">
              <a:ln>
                <a:solidFill>
                  <a:srgbClr val="3EC7FC"/>
                </a:solidFill>
              </a:ln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6488557"/>
            <a:ext cx="10972800" cy="24244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516626" y="7095059"/>
            <a:ext cx="975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operadores de atribuição são usados para atribuir valores a variáveis.</a:t>
            </a: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Python Force - Eduardo Soares</a:t>
            </a:r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FDB4-0F19-4F55-A546-15712BF5BF1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610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2078</TotalTime>
  <Words>911</Words>
  <Application>Microsoft Office PowerPoint</Application>
  <PresentationFormat>Papel A3 (297 x 420 mm)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8BIT WONDER</vt:lpstr>
      <vt:lpstr>Arial</vt:lpstr>
      <vt:lpstr>Arial Black</vt:lpstr>
      <vt:lpstr>Arial Unicode MS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36</cp:revision>
  <dcterms:created xsi:type="dcterms:W3CDTF">2024-07-20T22:10:36Z</dcterms:created>
  <dcterms:modified xsi:type="dcterms:W3CDTF">2024-07-23T14:22:44Z</dcterms:modified>
</cp:coreProperties>
</file>