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59" r:id="rId6"/>
    <p:sldId id="261" r:id="rId7"/>
    <p:sldId id="264" r:id="rId8"/>
    <p:sldId id="266" r:id="rId9"/>
    <p:sldId id="267" r:id="rId10"/>
    <p:sldId id="260" r:id="rId11"/>
    <p:sldId id="265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2DA65-855E-46FC-83D3-55141399669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D8B06-1973-43FA-8787-C342946DA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3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1B20F-30C1-7931-F223-FC9EEC7F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E795D-73F4-D5AB-586D-A79AB553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9212A-EB59-87EF-7CC5-76EDF14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4CE-DD1C-4C49-8A14-C093A7370A22}" type="datetime1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2FC28-64D2-9C55-8388-EA0E4D18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FA3A8-79F6-E9E5-EFBE-0278C87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AEBFE-072E-3021-7774-ADC0806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106B5F-9715-BE9A-A6F9-6642FF9B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47F22-A255-8F0B-331D-A112F2D9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B9AF-3967-4B8E-A3FB-778153161B03}" type="datetime1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5A7FB-87B9-CB88-ED25-A3EC2884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9FCB0-0C6B-9B45-548B-F5B8BC86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A3DAC5-52A5-6047-E8E9-C5AED7D6C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2052B5-C405-9070-6B16-2E3E412F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2992-E3A3-8A6B-EBF1-A5904A93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59D8-8555-43BC-A0E0-8847B1A2C139}" type="datetime1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BCC1D-929D-87C7-8098-F725276B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45D7E-35FD-EB49-CED2-EDB405A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73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90782-D9F2-CDE6-3C61-921BCAB6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10C35-0BFE-EA1F-3DDD-AF86CE2A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40BC5-4B95-12FC-0BAD-84C9F603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0C9-CBBD-4D40-83C7-069EEA64091D}" type="datetime1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2E1FA-2D63-16B1-7224-2EFAED93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70090-82B4-DC71-F5C6-AE5C008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13A6D-D132-1E55-7C97-A971CF52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6AAB91-42D4-E176-809F-7103EFF6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04C28-08AF-F299-0A3F-5F8973F6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0BA-3FDD-41A3-92D2-F68D06285214}" type="datetime1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9442E-95CE-4FA7-6EC1-42F5642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4DAFE-36FE-0BC0-7BB1-F4DCFC68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1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AACB5-F5C4-3833-9F0B-86925591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8007A-8941-9BCC-EDD6-0661CC3B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D3C0FF-5BBB-D6A7-1923-8A577C8E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22A63-59F2-4D72-1BCB-809FB8AC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09CF-7AD8-4C08-854F-E90C59306E6A}" type="datetime1">
              <a:rPr lang="pt-BR" smtClean="0"/>
              <a:t>28/10/2025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EC57C-2639-C637-FA36-BEDB0A74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6F409-647E-5EF7-245D-1E6CB903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5F47-76F2-F739-23A2-C37B12DF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8CCBB3-CF26-322C-DAEE-072E4E7C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3D493D-AE7C-6806-C577-548F7C18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1E7BC-69F1-8F96-7028-86CC86D27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B95DB9-F7D4-0B00-1C19-D2ACD086C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31747A-3F6F-457A-11F4-320DEEF8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D67E-FD81-4DFB-9A70-55B288691E5C}" type="datetime1">
              <a:rPr lang="pt-BR" smtClean="0"/>
              <a:t>28/10/2025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06AE5-A078-CDAE-26D7-AFD5B3CB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3CA86D-D64B-0C3C-08FD-18AF44A3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9CFF1-1C43-32C7-88A0-0997953F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BB0D84-1543-41E3-26EE-59716A5A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806-FD18-4012-B23E-581145B83F05}" type="datetime1">
              <a:rPr lang="pt-BR" smtClean="0"/>
              <a:t>28/10/2025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EE461E-D19D-5624-C50F-AA4693ED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C18A11-8463-CDCF-0FEE-9F0BC897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3C48AF-D870-C37C-2DC8-6C0607E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2EE8-CFE3-4DA6-B4F9-43B03B765A73}" type="datetime1">
              <a:rPr lang="pt-BR" smtClean="0"/>
              <a:t>28/10/2025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BC7575-D353-C7DF-AB66-2B4BAE43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0FF43-8ED8-39C2-3E00-D048A388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7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CB2FC-4215-4A9B-2C91-AE82864D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97EAD-0B7F-65BB-6C30-23AC0E19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08054-0CA5-473E-DD3F-25963824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DD8E46-BB1D-E207-FA3B-31D49AFD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217-E685-4738-9F78-5D20552DF19D}" type="datetime1">
              <a:rPr lang="pt-BR" smtClean="0"/>
              <a:t>28/10/2025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097FA-B454-9F2F-9AC7-36E819D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4E966-0D3E-5113-927E-4DED8105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92B5B-9265-69FD-3A63-346AC87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D2463F-D7E9-27B6-F306-A315619CB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289CC3-DD48-92D0-A2C5-634BF458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3C774F-7EF4-F96F-98E8-54758D12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F633-907A-4C6F-B284-CBF6E068056C}" type="datetime1">
              <a:rPr lang="pt-BR" smtClean="0"/>
              <a:t>28/10/2025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63047D-DDA1-3921-8382-55438902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A6EE4-0006-B1F7-255B-EB1194BC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86743A-8B40-3F85-E695-63796F7C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59D403-4F48-6DBA-268C-F27F056E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4437C-224A-A9A6-8B8A-C469058D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FA6DB-6E73-4E1B-9617-C139D10E58AD}" type="datetime1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90CA0-3670-1CFA-DA70-DC07FD2A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DFC6F-49E7-7A09-FF3E-64A7BB32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3CA19-97DB-4D2D-811E-0B8A28CCB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5E9DAA06-3703-CE8E-49C7-5B42B1CB8E6F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luxograma: Preparação 7">
            <a:extLst>
              <a:ext uri="{FF2B5EF4-FFF2-40B4-BE49-F238E27FC236}">
                <a16:creationId xmlns:a16="http://schemas.microsoft.com/office/drawing/2014/main" id="{9DDAA7E0-B471-8AE0-961E-F3F04BB65CBE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B6BDBB6-AF80-6482-16BF-C008D77554A1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4FEF54-03FC-9E32-3A9F-B1EA64F5B9E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C92491-8A50-3ACA-C2E1-3049AB6BEB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218363" y="1725617"/>
            <a:ext cx="3755273" cy="3406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B7F90986-252F-722C-C979-B5AA9124DF53}"/>
              </a:ext>
            </a:extLst>
          </p:cNvPr>
          <p:cNvSpPr/>
          <p:nvPr/>
        </p:nvSpPr>
        <p:spPr>
          <a:xfrm>
            <a:off x="-1" y="558622"/>
            <a:ext cx="7207045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36DC8D-1160-033A-ABBC-386E4EB7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779163"/>
            <a:ext cx="7207046" cy="586938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Bahnschrift" panose="020B0502040204020203" pitchFamily="34" charset="0"/>
              </a:rPr>
              <a:t>Estrutura de Ordenação por Inserção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FB4804-F44C-FE1B-DB64-89F61D04EFCE}"/>
              </a:ext>
            </a:extLst>
          </p:cNvPr>
          <p:cNvSpPr txBox="1">
            <a:spLocks/>
          </p:cNvSpPr>
          <p:nvPr/>
        </p:nvSpPr>
        <p:spPr>
          <a:xfrm>
            <a:off x="3262364" y="5271358"/>
            <a:ext cx="5667270" cy="13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latin typeface="Book Antiqua" panose="02040602050305030304" pitchFamily="18" charset="0"/>
              </a:rPr>
              <a:t>Trabalho feito por:</a:t>
            </a:r>
            <a:br>
              <a:rPr lang="pt-BR" sz="1600" dirty="0">
                <a:latin typeface="Book Antiqua" panose="02040602050305030304" pitchFamily="18" charset="0"/>
              </a:rPr>
            </a:br>
            <a:r>
              <a:rPr lang="pt-BR" sz="1600" dirty="0">
                <a:latin typeface="Book Antiqua" panose="02040602050305030304" pitchFamily="18" charset="0"/>
              </a:rPr>
              <a:t>Gustavo Henrique dos Santos</a:t>
            </a:r>
          </a:p>
          <a:p>
            <a:r>
              <a:rPr lang="pt-BR" sz="1600" dirty="0">
                <a:latin typeface="Book Antiqua" panose="02040602050305030304" pitchFamily="18" charset="0"/>
              </a:rPr>
              <a:t>Gabriel Henrique dos Santos</a:t>
            </a:r>
          </a:p>
          <a:p>
            <a:r>
              <a:rPr lang="pt-BR" sz="1600" dirty="0">
                <a:latin typeface="Book Antiqua" panose="02040602050305030304" pitchFamily="18" charset="0"/>
              </a:rPr>
              <a:t>Eduardo Silva Sinico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C1899E-CF83-6B19-BC0E-4B99E422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78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7D618DB7-19F4-58B1-782E-4E0E07946C19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71F94081-CE48-E10A-F83F-4A1B580AA3FB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0EC218-5B98-1FD9-5D51-B881F735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62" y="3011078"/>
            <a:ext cx="2898308" cy="2283898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DC2671E7-2A0E-9F0B-0276-6E2AF1AC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1218"/>
            <a:ext cx="67547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eficiente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 maioria dos casos, especialmente quando os dados estão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quase ordenados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Ambos têm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complexidade quadrática (O(n²))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mas o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faz menos trocas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que o torna geralmente mais rápido.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Ambos são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estáveis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in-place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 seja, não precisam de memória extra significativa.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650AEC0-DFD2-06AA-4FD0-35AC0CD731FD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33E9FB-3B50-C231-0594-3A165C08514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99035BAD-AD18-128F-6FE9-072596DDC438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31E43A-44C6-F674-888E-BE83348145D8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Análise de Complexidade, Comparação e Uso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246943F-1926-8336-8EB9-54212344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7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602E2EA-2645-2E10-EB5C-3A2BA4E9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11</a:t>
            </a:fld>
            <a:endParaRPr lang="pt-BR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D3C89483-8464-16B0-93FC-2457C508C26C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luxograma: Preparação 9">
            <a:extLst>
              <a:ext uri="{FF2B5EF4-FFF2-40B4-BE49-F238E27FC236}">
                <a16:creationId xmlns:a16="http://schemas.microsoft.com/office/drawing/2014/main" id="{3DB33274-8E31-24EB-E3FC-DF05978B3E49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Preparação 10">
            <a:extLst>
              <a:ext uri="{FF2B5EF4-FFF2-40B4-BE49-F238E27FC236}">
                <a16:creationId xmlns:a16="http://schemas.microsoft.com/office/drawing/2014/main" id="{450A4A8D-E623-03F0-B4CB-490608B99974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4EB2FC1-0F7E-FD25-E9B1-2879AC6BE016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6F4996-5149-DA58-6168-DF83ECA90687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C7E8D42-1155-70F2-0B49-3FC108455310}"/>
              </a:ext>
            </a:extLst>
          </p:cNvPr>
          <p:cNvSpPr txBox="1">
            <a:spLocks/>
          </p:cNvSpPr>
          <p:nvPr/>
        </p:nvSpPr>
        <p:spPr>
          <a:xfrm>
            <a:off x="205154" y="838062"/>
            <a:ext cx="6421788" cy="4691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Exercício Prático para Aprendizado</a:t>
            </a:r>
          </a:p>
        </p:txBody>
      </p:sp>
    </p:spTree>
    <p:extLst>
      <p:ext uri="{BB962C8B-B14F-4D97-AF65-F5344CB8AC3E}">
        <p14:creationId xmlns:p14="http://schemas.microsoft.com/office/powerpoint/2010/main" val="133394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9B97D85B-644B-0901-F985-07A1011F0885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4C41A37E-4702-CD30-B5D3-941449D5AC3D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B9F12546-18B5-8694-8659-EB0CD2FAAD47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799708-998A-3C56-C9EE-C1E0AC2C955A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C64D8DC-04EF-8679-7042-6DC15B9680F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BAE780A-AE16-59AA-6987-6F6BB196D812}"/>
              </a:ext>
            </a:extLst>
          </p:cNvPr>
          <p:cNvSpPr txBox="1">
            <a:spLocks/>
          </p:cNvSpPr>
          <p:nvPr/>
        </p:nvSpPr>
        <p:spPr>
          <a:xfrm>
            <a:off x="205154" y="838062"/>
            <a:ext cx="6421788" cy="4691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Conclusão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5947EE4-67CA-C30B-50E3-C656EDC8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12</a:t>
            </a:fld>
            <a:endParaRPr lang="pt-BR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9D97834-9739-C337-4FB8-E243D88F0C91}"/>
              </a:ext>
            </a:extLst>
          </p:cNvPr>
          <p:cNvSpPr txBox="1">
            <a:spLocks/>
          </p:cNvSpPr>
          <p:nvPr/>
        </p:nvSpPr>
        <p:spPr>
          <a:xfrm>
            <a:off x="205154" y="1803812"/>
            <a:ext cx="4657131" cy="378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/>
              <a:t>Por que entender </a:t>
            </a:r>
            <a:r>
              <a:rPr lang="pt-BR" sz="1800" b="1" dirty="0" err="1"/>
              <a:t>Insertion</a:t>
            </a:r>
            <a:r>
              <a:rPr lang="pt-BR" sz="1800" b="1" dirty="0"/>
              <a:t> </a:t>
            </a:r>
            <a:r>
              <a:rPr lang="pt-BR" sz="1800" b="1" dirty="0" err="1"/>
              <a:t>Sort</a:t>
            </a:r>
            <a:r>
              <a:rPr lang="pt-BR" sz="1800" b="1" dirty="0"/>
              <a:t>?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08A5BD-7AB6-B355-D1B1-77F70D45FD4B}"/>
              </a:ext>
            </a:extLst>
          </p:cNvPr>
          <p:cNvSpPr txBox="1"/>
          <p:nvPr/>
        </p:nvSpPr>
        <p:spPr>
          <a:xfrm>
            <a:off x="205153" y="2157655"/>
            <a:ext cx="93655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Book Antiqua" panose="02040602050305030304" pitchFamily="18" charset="0"/>
              </a:rPr>
              <a:t>Simplicidade e didática:</a:t>
            </a:r>
            <a:r>
              <a:rPr lang="pt-BR" dirty="0">
                <a:latin typeface="Book Antiqua" panose="02040602050305030304" pitchFamily="18" charset="0"/>
              </a:rPr>
              <a:t> ótimo para aprendizagem inicial de ordenação;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Book Antiqua" panose="02040602050305030304" pitchFamily="18" charset="0"/>
              </a:rPr>
              <a:t>Uso prático:</a:t>
            </a:r>
            <a:r>
              <a:rPr lang="pt-BR" dirty="0">
                <a:latin typeface="Book Antiqua" panose="02040602050305030304" pitchFamily="18" charset="0"/>
              </a:rPr>
              <a:t> ideal para listas pequenas e quase ordenadas;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Book Antiqua" panose="02040602050305030304" pitchFamily="18" charset="0"/>
              </a:rPr>
              <a:t>Características chave:</a:t>
            </a:r>
            <a:r>
              <a:rPr lang="pt-BR" dirty="0">
                <a:latin typeface="Book Antiqua" panose="02040602050305030304" pitchFamily="18" charset="0"/>
              </a:rPr>
              <a:t> </a:t>
            </a:r>
            <a:r>
              <a:rPr lang="pt-BR" dirty="0" err="1">
                <a:latin typeface="Book Antiqua" panose="02040602050305030304" pitchFamily="18" charset="0"/>
              </a:rPr>
              <a:t>in-place</a:t>
            </a:r>
            <a:r>
              <a:rPr lang="pt-BR" dirty="0">
                <a:latin typeface="Book Antiqua" panose="02040602050305030304" pitchFamily="18" charset="0"/>
              </a:rPr>
              <a:t> (</a:t>
            </a:r>
            <a:r>
              <a:rPr lang="pt-BR" sz="2000" dirty="0">
                <a:latin typeface="Book Antiqua" panose="02040602050305030304" pitchFamily="18" charset="0"/>
              </a:rPr>
              <a:t>O(1)</a:t>
            </a:r>
            <a:r>
              <a:rPr lang="pt-BR" dirty="0">
                <a:latin typeface="Book Antiqua" panose="02040602050305030304" pitchFamily="18" charset="0"/>
              </a:rPr>
              <a:t> espaço), estável, complexidade </a:t>
            </a:r>
            <a:r>
              <a:rPr lang="pt-BR" sz="2000" dirty="0">
                <a:latin typeface="Book Antiqua" panose="02040602050305030304" pitchFamily="18" charset="0"/>
              </a:rPr>
              <a:t>O(n²)</a:t>
            </a:r>
            <a:r>
              <a:rPr lang="pt-BR" dirty="0">
                <a:latin typeface="Book Antiqua" panose="02040602050305030304" pitchFamily="18" charset="0"/>
              </a:rPr>
              <a:t> no geral;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Book Antiqua" panose="02040602050305030304" pitchFamily="18" charset="0"/>
              </a:rPr>
              <a:t>Comparação:</a:t>
            </a:r>
            <a:r>
              <a:rPr lang="pt-BR" dirty="0">
                <a:latin typeface="Book Antiqua" panose="02040602050305030304" pitchFamily="18" charset="0"/>
              </a:rPr>
              <a:t> geralmente superior ao Bubble </a:t>
            </a:r>
            <a:r>
              <a:rPr lang="pt-BR" dirty="0" err="1">
                <a:latin typeface="Book Antiqua" panose="02040602050305030304" pitchFamily="18" charset="0"/>
              </a:rPr>
              <a:t>Sort</a:t>
            </a:r>
            <a:r>
              <a:rPr lang="pt-BR" dirty="0">
                <a:latin typeface="Book Antiqua" panose="02040602050305030304" pitchFamily="18" charset="0"/>
              </a:rPr>
              <a:t> em prática, mas ineficiente para grandes entradas;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Book Antiqua" panose="02040602050305030304" pitchFamily="18" charset="0"/>
              </a:rPr>
              <a:t>Recomendação:</a:t>
            </a:r>
            <a:r>
              <a:rPr lang="pt-BR" dirty="0">
                <a:latin typeface="Book Antiqua" panose="02040602050305030304" pitchFamily="18" charset="0"/>
              </a:rPr>
              <a:t> usar </a:t>
            </a:r>
            <a:r>
              <a:rPr lang="pt-BR" dirty="0" err="1">
                <a:latin typeface="Book Antiqua" panose="02040602050305030304" pitchFamily="18" charset="0"/>
              </a:rPr>
              <a:t>Insertion</a:t>
            </a:r>
            <a:r>
              <a:rPr lang="pt-BR" dirty="0">
                <a:latin typeface="Book Antiqua" panose="02040602050305030304" pitchFamily="18" charset="0"/>
              </a:rPr>
              <a:t> </a:t>
            </a:r>
            <a:r>
              <a:rPr lang="pt-BR" dirty="0" err="1">
                <a:latin typeface="Book Antiqua" panose="02040602050305030304" pitchFamily="18" charset="0"/>
              </a:rPr>
              <a:t>Sort</a:t>
            </a:r>
            <a:r>
              <a:rPr lang="pt-BR" dirty="0">
                <a:latin typeface="Book Antiqua" panose="02040602050305030304" pitchFamily="18" charset="0"/>
              </a:rPr>
              <a:t> em ensino, e como sub-rotina (por exemplo, em </a:t>
            </a:r>
            <a:r>
              <a:rPr lang="pt-BR" dirty="0" err="1">
                <a:latin typeface="Book Antiqua" panose="02040602050305030304" pitchFamily="18" charset="0"/>
              </a:rPr>
              <a:t>QuickSort</a:t>
            </a:r>
            <a:r>
              <a:rPr lang="pt-BR" dirty="0">
                <a:latin typeface="Book Antiqua" panose="02040602050305030304" pitchFamily="18" charset="0"/>
              </a:rPr>
              <a:t> híbrido para </a:t>
            </a:r>
            <a:r>
              <a:rPr lang="pt-BR" dirty="0" err="1">
                <a:latin typeface="Book Antiqua" panose="02040602050305030304" pitchFamily="18" charset="0"/>
              </a:rPr>
              <a:t>subarrays</a:t>
            </a:r>
            <a:r>
              <a:rPr lang="pt-BR" dirty="0">
                <a:latin typeface="Book Antiqua" panose="02040602050305030304" pitchFamily="18" charset="0"/>
              </a:rPr>
              <a:t> pequenos);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Book Antiqua" panose="02040602050305030304" pitchFamily="18" charset="0"/>
            </a:endParaRPr>
          </a:p>
        </p:txBody>
      </p:sp>
      <p:pic>
        <p:nvPicPr>
          <p:cNvPr id="18" name="Imagem 17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12EAD26B-2596-7F8A-6E59-B1709D807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" y="4625294"/>
            <a:ext cx="1913618" cy="19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6FAE76A9-1D94-C61F-9CE6-1C331E07C1FF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84778736-0579-E004-3469-7F4875DB3792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4A7110E5-F243-076E-D0E0-86E2567EBC62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A5870C-C7BB-792A-A227-DB8DF35BA648}"/>
              </a:ext>
            </a:extLst>
          </p:cNvPr>
          <p:cNvSpPr txBox="1"/>
          <p:nvPr/>
        </p:nvSpPr>
        <p:spPr>
          <a:xfrm>
            <a:off x="205154" y="2258195"/>
            <a:ext cx="9983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/>
              <a:t>Apresentação Teórica do Método;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/>
              <a:t>Demonstração da Implementação;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Análise de Complexidade, Comparação e Uso (Desempenho/Eficiência);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Exercício Prático para Aprendizado.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0F724D1-35AF-8A57-F12C-F38CA82C1C53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FBD3527-C852-6237-AACF-B877A1726671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D3E97B-F61F-8A05-6ED9-27F86EABDD2B}"/>
              </a:ext>
            </a:extLst>
          </p:cNvPr>
          <p:cNvSpPr txBox="1">
            <a:spLocks/>
          </p:cNvSpPr>
          <p:nvPr/>
        </p:nvSpPr>
        <p:spPr>
          <a:xfrm>
            <a:off x="205154" y="838062"/>
            <a:ext cx="6421788" cy="4691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O que será apresentado?</a:t>
            </a:r>
          </a:p>
        </p:txBody>
      </p:sp>
      <p:pic>
        <p:nvPicPr>
          <p:cNvPr id="1026" name="Picture 2" descr="🤔 Rosto Pensativo Emoji: Significado e Uso">
            <a:extLst>
              <a:ext uri="{FF2B5EF4-FFF2-40B4-BE49-F238E27FC236}">
                <a16:creationId xmlns:a16="http://schemas.microsoft.com/office/drawing/2014/main" id="{F278ABD5-F94A-9AEA-D0FC-4162B188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874">
            <a:off x="7675087" y="3947598"/>
            <a:ext cx="2082018" cy="208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0D48900-7901-44F8-362A-3278846C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0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FA6152D3-1ED5-74BF-30F6-30EDCC5F3D76}"/>
              </a:ext>
            </a:extLst>
          </p:cNvPr>
          <p:cNvSpPr/>
          <p:nvPr/>
        </p:nvSpPr>
        <p:spPr>
          <a:xfrm>
            <a:off x="1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31EA36-04EC-0993-3634-4E62604E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775792"/>
            <a:ext cx="6421788" cy="593680"/>
          </a:xfrm>
        </p:spPr>
        <p:txBody>
          <a:bodyPr>
            <a:noAutofit/>
          </a:bodyPr>
          <a:lstStyle/>
          <a:p>
            <a:r>
              <a:rPr lang="pt-BR" sz="2600" dirty="0">
                <a:latin typeface="Bahnschrift" panose="020B0502040204020203" pitchFamily="34" charset="0"/>
              </a:rPr>
              <a:t>Apresentação Teórica do 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BBD02-362B-026F-3FD5-86700FAD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5" y="1803812"/>
            <a:ext cx="7252285" cy="4631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O que é </a:t>
            </a:r>
            <a:r>
              <a:rPr lang="pt-BR" sz="1800" b="1" dirty="0" err="1"/>
              <a:t>Insertion</a:t>
            </a:r>
            <a:r>
              <a:rPr lang="pt-BR" sz="1800" b="1" dirty="0"/>
              <a:t> </a:t>
            </a:r>
            <a:r>
              <a:rPr lang="pt-BR" sz="1800" b="1" dirty="0" err="1"/>
              <a:t>Sort</a:t>
            </a:r>
            <a:r>
              <a:rPr lang="pt-BR" sz="1800" b="1" dirty="0"/>
              <a:t>?</a:t>
            </a:r>
          </a:p>
          <a:p>
            <a:pPr marL="0" indent="0" algn="just">
              <a:buNone/>
            </a:pPr>
            <a:r>
              <a:rPr lang="pt-BR" sz="1600" dirty="0">
                <a:latin typeface="Book Antiqua" panose="02040602050305030304" pitchFamily="18" charset="0"/>
              </a:rPr>
              <a:t>	O </a:t>
            </a:r>
            <a:r>
              <a:rPr lang="pt-BR" sz="1600" dirty="0" err="1">
                <a:latin typeface="Book Antiqua" panose="02040602050305030304" pitchFamily="18" charset="0"/>
              </a:rPr>
              <a:t>Insertion</a:t>
            </a:r>
            <a:r>
              <a:rPr lang="pt-BR" sz="1600" dirty="0">
                <a:latin typeface="Book Antiqua" panose="02040602050305030304" pitchFamily="18" charset="0"/>
              </a:rPr>
              <a:t> </a:t>
            </a:r>
            <a:r>
              <a:rPr lang="pt-BR" sz="1600" dirty="0" err="1">
                <a:latin typeface="Book Antiqua" panose="02040602050305030304" pitchFamily="18" charset="0"/>
              </a:rPr>
              <a:t>Sort</a:t>
            </a:r>
            <a:r>
              <a:rPr lang="pt-BR" sz="1600" dirty="0">
                <a:latin typeface="Book Antiqua" panose="02040602050305030304" pitchFamily="18" charset="0"/>
              </a:rPr>
              <a:t> (Ordenação por Inserção) é um algoritmo simples e intuitivo, inspirado na forma como organizamos cartas na mão. Esse nome foi escolhido porque o princípio do algoritmo é inserir elementos na posição correta dentro de uma parte já ordenada.</a:t>
            </a: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Book Antiqua" panose="02040602050305030304" pitchFamily="18" charset="0"/>
              </a:rPr>
              <a:t>	A ideia é pegar um elemento por vez e inserir na posição correta dentro da parte do vetor que já está ordenado.</a:t>
            </a: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pt-BR" sz="1800" b="1" dirty="0"/>
              <a:t>Em outras palavras:</a:t>
            </a:r>
            <a:endParaRPr lang="pt-BR" sz="1800" dirty="0"/>
          </a:p>
          <a:p>
            <a:pPr algn="just"/>
            <a:r>
              <a:rPr lang="pt-BR" sz="1600" dirty="0">
                <a:latin typeface="Book Antiqua" panose="02040602050305030304" pitchFamily="18" charset="0"/>
              </a:rPr>
              <a:t>O algoritmo percorre o vetor, separando-o em duas partes: uma parte ordenada (à esquerda) e uma desordenada (à direita).</a:t>
            </a:r>
          </a:p>
          <a:p>
            <a:pPr algn="just"/>
            <a:r>
              <a:rPr lang="pt-BR" sz="1600" dirty="0">
                <a:latin typeface="Book Antiqua" panose="02040602050305030304" pitchFamily="18" charset="0"/>
              </a:rPr>
              <a:t>A cada passo, ele remove um elemento da parte desordenada e o insere na posição correta na parte ordenada.</a:t>
            </a: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8" name="Fluxograma: Preparação 7">
            <a:extLst>
              <a:ext uri="{FF2B5EF4-FFF2-40B4-BE49-F238E27FC236}">
                <a16:creationId xmlns:a16="http://schemas.microsoft.com/office/drawing/2014/main" id="{C43E4F5A-22ED-CD8A-C609-21014EA3746D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Preparação 8">
            <a:extLst>
              <a:ext uri="{FF2B5EF4-FFF2-40B4-BE49-F238E27FC236}">
                <a16:creationId xmlns:a16="http://schemas.microsoft.com/office/drawing/2014/main" id="{65F501C7-BA42-7944-38B7-3EC59BFEFA08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71AACE-3AA2-5207-FEBD-02F670B24CF4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595507-2836-F4EF-A225-01E4F0E334D6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Estrutura de dados e o Insertion Sort | Nerds Attack!">
            <a:extLst>
              <a:ext uri="{FF2B5EF4-FFF2-40B4-BE49-F238E27FC236}">
                <a16:creationId xmlns:a16="http://schemas.microsoft.com/office/drawing/2014/main" id="{CBFB4399-051C-4F08-1CD0-D5764BBD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46" y="1586642"/>
            <a:ext cx="3524250" cy="4171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1B727-BBD5-1A24-6DF9-A6EF4937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6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4DC82CF7-19A6-F169-0802-AFFABAA40885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3DFD29B-2806-0F7F-9A3C-14E173DD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775792"/>
            <a:ext cx="6421788" cy="593680"/>
          </a:xfrm>
        </p:spPr>
        <p:txBody>
          <a:bodyPr>
            <a:noAutofit/>
          </a:bodyPr>
          <a:lstStyle/>
          <a:p>
            <a:r>
              <a:rPr lang="pt-BR" sz="2600" dirty="0">
                <a:latin typeface="Bahnschrift" panose="020B0502040204020203" pitchFamily="34" charset="0"/>
              </a:rPr>
              <a:t>Apresentação Teórica do Método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F3411EB-0B5F-7AEC-0F0F-4E4B0B94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5" y="1803812"/>
            <a:ext cx="2980497" cy="3789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Funcionamento (Resumo):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4" name="Fluxograma: Preparação 13">
            <a:extLst>
              <a:ext uri="{FF2B5EF4-FFF2-40B4-BE49-F238E27FC236}">
                <a16:creationId xmlns:a16="http://schemas.microsoft.com/office/drawing/2014/main" id="{EA0E4BD0-EE9D-763A-3A27-BA13662DEC63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Preparação 14">
            <a:extLst>
              <a:ext uri="{FF2B5EF4-FFF2-40B4-BE49-F238E27FC236}">
                <a16:creationId xmlns:a16="http://schemas.microsoft.com/office/drawing/2014/main" id="{EEEA1D20-57A6-F817-9B5A-FF5C02AF52A2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34C9C99-E1B2-B735-DBE5-268E678AA0D9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975253F-DC46-570E-8DC0-7FDC3DAC87EB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40B9F977-2C71-275E-1AF8-17B7545D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2427195"/>
            <a:ext cx="5106113" cy="1028844"/>
          </a:xfrm>
          <a:prstGeom prst="rect">
            <a:avLst/>
          </a:prstGeom>
        </p:spPr>
      </p:pic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AF2F0DFE-6ED2-3193-F9D1-53353A4B99DB}"/>
              </a:ext>
            </a:extLst>
          </p:cNvPr>
          <p:cNvSpPr txBox="1">
            <a:spLocks/>
          </p:cNvSpPr>
          <p:nvPr/>
        </p:nvSpPr>
        <p:spPr>
          <a:xfrm>
            <a:off x="205155" y="4221479"/>
            <a:ext cx="5439742" cy="2213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1. Começa do segundo elemento (</a:t>
            </a:r>
            <a:r>
              <a:rPr lang="pt-BR" sz="1800" dirty="0">
                <a:solidFill>
                  <a:srgbClr val="FF0000"/>
                </a:solidFill>
                <a:latin typeface="Book Antiqua" panose="02040602050305030304" pitchFamily="18" charset="0"/>
              </a:rPr>
              <a:t>índice 1</a:t>
            </a:r>
            <a:r>
              <a:rPr lang="pt-BR" sz="1800" dirty="0">
                <a:latin typeface="Book Antiqua" panose="0204060205030503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2. Compara o elemento atual com os anteriores.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3. Move os elementos maiores uma posição à frente.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4. Insere o elemento atual na posição correta.</a:t>
            </a:r>
          </a:p>
          <a:p>
            <a:pPr marL="0" indent="0" algn="just">
              <a:buNone/>
            </a:pPr>
            <a:r>
              <a:rPr lang="pt-BR" sz="1800" dirty="0">
                <a:latin typeface="Book Antiqua" panose="02040602050305030304" pitchFamily="18" charset="0"/>
              </a:rPr>
              <a:t>5. Repete até o final do vetor.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61B2C62B-833E-CBBF-A1CC-1C62749B1C56}"/>
              </a:ext>
            </a:extLst>
          </p:cNvPr>
          <p:cNvSpPr txBox="1">
            <a:spLocks/>
          </p:cNvSpPr>
          <p:nvPr/>
        </p:nvSpPr>
        <p:spPr>
          <a:xfrm>
            <a:off x="4609515" y="2111411"/>
            <a:ext cx="953085" cy="315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>
                <a:solidFill>
                  <a:srgbClr val="FF0000"/>
                </a:solidFill>
                <a:latin typeface="Book Antiqua" panose="02040602050305030304" pitchFamily="18" charset="0"/>
              </a:rPr>
              <a:t>Índice 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F9105AF-161C-EC16-014E-FC19DB4135F6}"/>
              </a:ext>
            </a:extLst>
          </p:cNvPr>
          <p:cNvCxnSpPr/>
          <p:nvPr/>
        </p:nvCxnSpPr>
        <p:spPr>
          <a:xfrm>
            <a:off x="4262805" y="3792855"/>
            <a:ext cx="6934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C7FA939-49A5-39CB-891D-6DD6B378577E}"/>
              </a:ext>
            </a:extLst>
          </p:cNvPr>
          <p:cNvCxnSpPr/>
          <p:nvPr/>
        </p:nvCxnSpPr>
        <p:spPr>
          <a:xfrm flipV="1">
            <a:off x="4263390" y="3476625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747C613-4B1D-4BAD-9914-F2D98FA2623C}"/>
              </a:ext>
            </a:extLst>
          </p:cNvPr>
          <p:cNvCxnSpPr/>
          <p:nvPr/>
        </p:nvCxnSpPr>
        <p:spPr>
          <a:xfrm flipV="1">
            <a:off x="4956225" y="3476625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C1CD6A-224E-4231-4961-15147E4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1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36C4211F-FC55-2D10-3C34-D79CA009BE86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808346D9-8A46-6E20-2176-20E6D1033EA7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eparação 5">
            <a:extLst>
              <a:ext uri="{FF2B5EF4-FFF2-40B4-BE49-F238E27FC236}">
                <a16:creationId xmlns:a16="http://schemas.microsoft.com/office/drawing/2014/main" id="{D8318679-3BE0-0CA1-FA10-FADBD68BC31D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7EAF7E-17FB-4C0D-9B6C-3CF8E883FACC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6F2AE8D-581B-D3C7-57D8-7568E466AA3D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A23BFD8-45BD-4B0F-B229-C1C24F07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" y="2295412"/>
            <a:ext cx="10814700" cy="3737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40E6F4AF-7103-C2B8-97DC-F5F2363D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5" y="1803812"/>
            <a:ext cx="2980497" cy="3789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Visão Geral: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C3DE6AF-BB4F-47FC-5955-5FAAB8A2028A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Demonstração da implementação (código)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4A1B09-A853-822D-28C1-55FA88C8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65EE7DA3-927B-09CB-D080-BA31B862870C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eparação 4">
            <a:extLst>
              <a:ext uri="{FF2B5EF4-FFF2-40B4-BE49-F238E27FC236}">
                <a16:creationId xmlns:a16="http://schemas.microsoft.com/office/drawing/2014/main" id="{22283F9F-2F0A-F614-2927-7C897EC6CB24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42267B-EF54-9592-73BB-EF1EBDB47F61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35E81F-7C78-025F-335E-5E7FF84CBAA7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7DBA203-EE83-6028-9259-7DFC154DDD45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96696DC-B81E-5AA9-0BB9-57CDB0715D27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Demonstração da implementação (código)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1FB5528-A1E5-0D75-EB99-CBF1CB1D2FD0}"/>
              </a:ext>
            </a:extLst>
          </p:cNvPr>
          <p:cNvSpPr txBox="1">
            <a:spLocks/>
          </p:cNvSpPr>
          <p:nvPr/>
        </p:nvSpPr>
        <p:spPr>
          <a:xfrm>
            <a:off x="205155" y="1803812"/>
            <a:ext cx="2980497" cy="378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/>
              <a:t>Explicação Passo a Passo: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3D43D2-2C41-66CF-A1E2-E6CEB68C1850}"/>
              </a:ext>
            </a:extLst>
          </p:cNvPr>
          <p:cNvSpPr txBox="1"/>
          <p:nvPr/>
        </p:nvSpPr>
        <p:spPr>
          <a:xfrm>
            <a:off x="507999" y="2726789"/>
            <a:ext cx="1300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 err="1"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pt-BR" dirty="0" err="1">
                <a:solidFill>
                  <a:srgbClr val="BCBEC4"/>
                </a:solidFill>
                <a:effectLst/>
                <a:latin typeface="JetBrains Mono"/>
              </a:rPr>
              <a:t>aux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pt-BR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</a:t>
            </a:r>
            <a:br>
              <a:rPr lang="pt-BR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pt-BR" dirty="0" err="1"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j = </a:t>
            </a:r>
            <a:r>
              <a:rPr lang="pt-BR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77AE0B-3E10-B0A8-4A60-49819EF7FC8D}"/>
              </a:ext>
            </a:extLst>
          </p:cNvPr>
          <p:cNvSpPr txBox="1"/>
          <p:nvPr/>
        </p:nvSpPr>
        <p:spPr>
          <a:xfrm>
            <a:off x="205153" y="2157655"/>
            <a:ext cx="9365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Declaração das variáveis: </a:t>
            </a:r>
            <a:r>
              <a:rPr lang="pt-BR" sz="1600" b="1" dirty="0" err="1">
                <a:latin typeface="Book Antiqua" panose="02040602050305030304" pitchFamily="18" charset="0"/>
              </a:rPr>
              <a:t>aux</a:t>
            </a:r>
            <a:r>
              <a:rPr lang="pt-BR" sz="1600" dirty="0">
                <a:latin typeface="Book Antiqua" panose="02040602050305030304" pitchFamily="18" charset="0"/>
              </a:rPr>
              <a:t> guarda temporariamente o número a ser inserido na posição correta, e </a:t>
            </a:r>
            <a:r>
              <a:rPr lang="pt-BR" sz="1600" b="1" dirty="0">
                <a:latin typeface="Book Antiqua" panose="02040602050305030304" pitchFamily="18" charset="0"/>
              </a:rPr>
              <a:t>j</a:t>
            </a:r>
            <a:r>
              <a:rPr lang="pt-BR" sz="1600" dirty="0">
                <a:latin typeface="Book Antiqua" panose="02040602050305030304" pitchFamily="18" charset="0"/>
              </a:rPr>
              <a:t> controla o índice anterior ao elemento atual.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368D88-6763-0D69-B5F2-CFEC6ECB43E4}"/>
              </a:ext>
            </a:extLst>
          </p:cNvPr>
          <p:cNvSpPr txBox="1"/>
          <p:nvPr/>
        </p:nvSpPr>
        <p:spPr>
          <a:xfrm>
            <a:off x="205153" y="3478888"/>
            <a:ext cx="9365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Laço principal (</a:t>
            </a:r>
            <a:r>
              <a:rPr lang="pt-BR" sz="1600" b="1" dirty="0">
                <a:latin typeface="Book Antiqua" panose="02040602050305030304" pitchFamily="18" charset="0"/>
              </a:rPr>
              <a:t>for</a:t>
            </a:r>
            <a:r>
              <a:rPr lang="pt-BR" sz="1600" dirty="0">
                <a:latin typeface="Book Antiqua" panose="02040602050305030304" pitchFamily="18" charset="0"/>
              </a:rPr>
              <a:t>): Percorre o vetor a partir da posição 1 (pois a posição 0 já está "ordenada").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A83FE4-DFDB-765A-7599-7DA00F567A89}"/>
              </a:ext>
            </a:extLst>
          </p:cNvPr>
          <p:cNvSpPr txBox="1"/>
          <p:nvPr/>
        </p:nvSpPr>
        <p:spPr>
          <a:xfrm>
            <a:off x="508000" y="3817442"/>
            <a:ext cx="6289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lang="pt-BR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i &lt; </a:t>
            </a:r>
            <a:r>
              <a:rPr lang="pt-BR" dirty="0" err="1">
                <a:solidFill>
                  <a:srgbClr val="BCBEC4"/>
                </a:solidFill>
                <a:effectLst/>
                <a:latin typeface="JetBrains Mono"/>
              </a:rPr>
              <a:t>vetor.</a:t>
            </a:r>
            <a:r>
              <a:rPr lang="pt-BR" dirty="0" err="1"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; i++) { ... }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C0245A4-866D-ADB5-BD2D-5557B29BDC97}"/>
              </a:ext>
            </a:extLst>
          </p:cNvPr>
          <p:cNvSpPr txBox="1"/>
          <p:nvPr/>
        </p:nvSpPr>
        <p:spPr>
          <a:xfrm>
            <a:off x="205153" y="4299178"/>
            <a:ext cx="9365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Armazenamento do valor atual: </a:t>
            </a:r>
            <a:r>
              <a:rPr lang="pt-BR" sz="1600" b="1" dirty="0" err="1">
                <a:latin typeface="Book Antiqua" panose="02040602050305030304" pitchFamily="18" charset="0"/>
              </a:rPr>
              <a:t>aux</a:t>
            </a:r>
            <a:r>
              <a:rPr lang="pt-BR" sz="1600" b="1" dirty="0">
                <a:latin typeface="Book Antiqua" panose="02040602050305030304" pitchFamily="18" charset="0"/>
              </a:rPr>
              <a:t> = vetor[i]</a:t>
            </a:r>
            <a:r>
              <a:rPr lang="pt-BR" sz="1600" dirty="0">
                <a:latin typeface="Book Antiqua" panose="02040602050305030304" pitchFamily="18" charset="0"/>
              </a:rPr>
              <a:t> guarda o valor que será comparado e inserido na parte ordenada do vetor.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BAA310-71A1-DBAF-33E9-78F7BBF8C297}"/>
              </a:ext>
            </a:extLst>
          </p:cNvPr>
          <p:cNvSpPr txBox="1"/>
          <p:nvPr/>
        </p:nvSpPr>
        <p:spPr>
          <a:xfrm>
            <a:off x="508000" y="4841289"/>
            <a:ext cx="6289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 err="1">
                <a:solidFill>
                  <a:srgbClr val="BCBEC4"/>
                </a:solidFill>
                <a:latin typeface="JetBrains Mono"/>
              </a:rPr>
              <a:t>aux</a:t>
            </a:r>
            <a:r>
              <a:rPr lang="pt-BR" dirty="0">
                <a:solidFill>
                  <a:srgbClr val="BCBEC4"/>
                </a:solidFill>
                <a:latin typeface="JetBrains Mono"/>
              </a:rPr>
              <a:t> = vetor[i];</a:t>
            </a:r>
          </a:p>
          <a:p>
            <a:pPr>
              <a:buNone/>
            </a:pPr>
            <a:r>
              <a:rPr lang="pt-BR" dirty="0">
                <a:solidFill>
                  <a:srgbClr val="BCBEC4"/>
                </a:solidFill>
                <a:latin typeface="JetBrains Mono"/>
              </a:rPr>
              <a:t>j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 = i -</a:t>
            </a:r>
            <a:r>
              <a:rPr lang="pt-BR" dirty="0">
                <a:solidFill>
                  <a:srgbClr val="2AACB8"/>
                </a:solidFill>
                <a:latin typeface="JetBrains Mono"/>
              </a:rPr>
              <a:t> 1</a:t>
            </a:r>
            <a:r>
              <a:rPr lang="pt-BR" dirty="0">
                <a:solidFill>
                  <a:srgbClr val="BCBEC4"/>
                </a:solidFill>
                <a:latin typeface="JetBrains Mono"/>
              </a:rPr>
              <a:t>;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 // Está se referindo à posição anterior do elemento atual</a:t>
            </a:r>
            <a:endParaRPr lang="pt-BR" dirty="0">
              <a:solidFill>
                <a:schemeClr val="bg1">
                  <a:lumMod val="75000"/>
                </a:schemeClr>
              </a:solidFill>
              <a:effectLst/>
              <a:latin typeface="JetBrains Mono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4D7357-9692-5068-556B-9686839B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1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eparação 1">
            <a:extLst>
              <a:ext uri="{FF2B5EF4-FFF2-40B4-BE49-F238E27FC236}">
                <a16:creationId xmlns:a16="http://schemas.microsoft.com/office/drawing/2014/main" id="{94F17C3D-D7B0-3697-547C-721CA66070C1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F039B439-7F5F-ECC5-9007-E67C01244070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7A0ADE-FD97-5449-EBA7-437E7F008109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4A0569-0D70-416E-08DC-350B68A0B59E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2BCD2F61-E722-4FFA-748F-C428C5F2E96F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5E7A40-2B39-BA3C-41D7-22EDC3BA56A5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Demonstração da implementação (código)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E2EE4E-A449-1E2E-F076-8768CE9F2A0A}"/>
              </a:ext>
            </a:extLst>
          </p:cNvPr>
          <p:cNvSpPr txBox="1">
            <a:spLocks/>
          </p:cNvSpPr>
          <p:nvPr/>
        </p:nvSpPr>
        <p:spPr>
          <a:xfrm>
            <a:off x="205155" y="1803812"/>
            <a:ext cx="2980497" cy="378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/>
              <a:t>Explicação Passo a Passo:</a:t>
            </a:r>
            <a:endParaRPr lang="pt-BR" sz="1600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B39156-BD46-FABF-B05B-420FAF2DB642}"/>
              </a:ext>
            </a:extLst>
          </p:cNvPr>
          <p:cNvSpPr txBox="1"/>
          <p:nvPr/>
        </p:nvSpPr>
        <p:spPr>
          <a:xfrm>
            <a:off x="205153" y="2157655"/>
            <a:ext cx="93655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Busca da posição correta (</a:t>
            </a:r>
            <a:r>
              <a:rPr lang="pt-BR" sz="1600" b="1" dirty="0" err="1">
                <a:latin typeface="Book Antiqua" panose="02040602050305030304" pitchFamily="18" charset="0"/>
              </a:rPr>
              <a:t>while</a:t>
            </a:r>
            <a:r>
              <a:rPr lang="pt-BR" sz="1600" dirty="0">
                <a:latin typeface="Book Antiqua" panose="02040602050305030304" pitchFamily="18" charset="0"/>
              </a:rPr>
              <a:t>): Enquanto houver elementos maiores que </a:t>
            </a:r>
            <a:r>
              <a:rPr lang="pt-BR" sz="1600" b="1" dirty="0" err="1">
                <a:latin typeface="Book Antiqua" panose="02040602050305030304" pitchFamily="18" charset="0"/>
              </a:rPr>
              <a:t>aux</a:t>
            </a:r>
            <a:r>
              <a:rPr lang="pt-BR" sz="1600" dirty="0">
                <a:latin typeface="Book Antiqua" panose="02040602050305030304" pitchFamily="18" charset="0"/>
              </a:rPr>
              <a:t> à esquerda, eles são deslocados uma posição à frente. Em relação à variável </a:t>
            </a:r>
            <a:r>
              <a:rPr lang="pt-BR" sz="1600" b="1" dirty="0">
                <a:latin typeface="Book Antiqua" panose="02040602050305030304" pitchFamily="18" charset="0"/>
              </a:rPr>
              <a:t>j</a:t>
            </a:r>
            <a:r>
              <a:rPr lang="pt-BR" sz="1600" dirty="0">
                <a:latin typeface="Book Antiqua" panose="02040602050305030304" pitchFamily="18" charset="0"/>
              </a:rPr>
              <a:t>, ele descolará toda vez uma posição anterior, ou seja, quando ela chegar na posição </a:t>
            </a:r>
            <a:r>
              <a:rPr lang="pt-BR" sz="1600" b="1" dirty="0">
                <a:latin typeface="Book Antiqua" panose="02040602050305030304" pitchFamily="18" charset="0"/>
              </a:rPr>
              <a:t>-1</a:t>
            </a:r>
            <a:r>
              <a:rPr lang="pt-BR" sz="1600" dirty="0">
                <a:latin typeface="Book Antiqua" panose="02040602050305030304" pitchFamily="18" charset="0"/>
              </a:rPr>
              <a:t>, significa que ele chegou ao início do vetor.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04B06F-08D4-2F2E-6D4A-130BEE9DA31E}"/>
              </a:ext>
            </a:extLst>
          </p:cNvPr>
          <p:cNvSpPr txBox="1"/>
          <p:nvPr/>
        </p:nvSpPr>
        <p:spPr>
          <a:xfrm>
            <a:off x="205317" y="3429000"/>
            <a:ext cx="9365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Deslocar o valor anterior na posição correta: Se o valor da posição anterior for maior que à posição atual, ele deslocará esse mesmo valor para o próximo índice.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BB1463-CAAC-F78B-F38E-1306E3AE7856}"/>
              </a:ext>
            </a:extLst>
          </p:cNvPr>
          <p:cNvSpPr txBox="1"/>
          <p:nvPr/>
        </p:nvSpPr>
        <p:spPr>
          <a:xfrm>
            <a:off x="205154" y="4874012"/>
            <a:ext cx="9365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Book Antiqua" panose="02040602050305030304" pitchFamily="18" charset="0"/>
              </a:rPr>
              <a:t>Inserção do valor: Quando o local correto é encontrado, </a:t>
            </a:r>
            <a:r>
              <a:rPr lang="pt-BR" sz="1600" b="1" dirty="0" err="1">
                <a:latin typeface="Book Antiqua" panose="02040602050305030304" pitchFamily="18" charset="0"/>
              </a:rPr>
              <a:t>aux</a:t>
            </a:r>
            <a:r>
              <a:rPr lang="pt-BR" sz="1600" dirty="0">
                <a:latin typeface="Book Antiqua" panose="02040602050305030304" pitchFamily="18" charset="0"/>
              </a:rPr>
              <a:t> é colocado na posição </a:t>
            </a:r>
            <a:r>
              <a:rPr lang="pt-BR" sz="1600" b="1" dirty="0">
                <a:latin typeface="Book Antiqua" panose="02040602050305030304" pitchFamily="18" charset="0"/>
              </a:rPr>
              <a:t>j + 1</a:t>
            </a:r>
            <a:r>
              <a:rPr lang="pt-BR" sz="1600" dirty="0">
                <a:latin typeface="Book Antiqua" panose="02040602050305030304" pitchFamily="18" charset="0"/>
              </a:rPr>
              <a:t> (</a:t>
            </a:r>
            <a:r>
              <a:rPr lang="pt-BR" sz="1600" b="1" dirty="0">
                <a:latin typeface="Book Antiqua" panose="02040602050305030304" pitchFamily="18" charset="0"/>
              </a:rPr>
              <a:t>posição atual</a:t>
            </a:r>
            <a:r>
              <a:rPr lang="pt-BR" sz="1600" dirty="0">
                <a:latin typeface="Book Antiqua" panose="02040602050305030304" pitchFamily="18" charset="0"/>
              </a:rPr>
              <a:t>), mantendo a ordem crescente.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59528D-3E64-B104-CEF1-C743E765CCD8}"/>
              </a:ext>
            </a:extLst>
          </p:cNvPr>
          <p:cNvSpPr txBox="1"/>
          <p:nvPr/>
        </p:nvSpPr>
        <p:spPr>
          <a:xfrm>
            <a:off x="522067" y="2950511"/>
            <a:ext cx="6289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 err="1"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lang="pt-BR" dirty="0"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(j  &gt;= </a:t>
            </a:r>
            <a:r>
              <a:rPr lang="pt-BR" dirty="0">
                <a:solidFill>
                  <a:srgbClr val="2AACB8"/>
                </a:solidFill>
                <a:latin typeface="JetBrains Mono"/>
              </a:rPr>
              <a:t>0</a:t>
            </a:r>
            <a:r>
              <a:rPr lang="pt-BR" dirty="0">
                <a:solidFill>
                  <a:srgbClr val="BCBEC4"/>
                </a:solidFill>
                <a:latin typeface="JetBrains Mono"/>
              </a:rPr>
              <a:t> &amp;&amp; vetor[j] &gt; </a:t>
            </a:r>
            <a:r>
              <a:rPr lang="pt-BR" dirty="0" err="1">
                <a:solidFill>
                  <a:srgbClr val="BCBEC4"/>
                </a:solidFill>
                <a:latin typeface="JetBrains Mono"/>
              </a:rPr>
              <a:t>aux</a:t>
            </a:r>
            <a:r>
              <a:rPr lang="pt-BR" dirty="0">
                <a:solidFill>
                  <a:srgbClr val="BCBEC4"/>
                </a:solidFill>
                <a:effectLst/>
                <a:latin typeface="JetBrains Mono"/>
              </a:rPr>
              <a:t>) { ... }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68F92A-51F1-77C4-6872-390B478FF393}"/>
              </a:ext>
            </a:extLst>
          </p:cNvPr>
          <p:cNvSpPr txBox="1"/>
          <p:nvPr/>
        </p:nvSpPr>
        <p:spPr>
          <a:xfrm>
            <a:off x="522232" y="3932307"/>
            <a:ext cx="9048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rgbClr val="BCBEC4"/>
                </a:solidFill>
                <a:latin typeface="JetBrains Mono"/>
              </a:rPr>
              <a:t>vetor[j+1] = vetor[j];</a:t>
            </a:r>
          </a:p>
          <a:p>
            <a:pPr>
              <a:buNone/>
            </a:pPr>
            <a:r>
              <a:rPr lang="pt-BR" dirty="0">
                <a:solidFill>
                  <a:srgbClr val="BCBEC4"/>
                </a:solidFill>
                <a:latin typeface="JetBrains Mono"/>
              </a:rPr>
              <a:t>j--;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// Retorna o índice anterior do vetor, até chegar na posição -1 ou no valor que for menor que o valor atual </a:t>
            </a:r>
            <a:endParaRPr lang="pt-BR" dirty="0">
              <a:solidFill>
                <a:schemeClr val="bg1">
                  <a:lumMod val="75000"/>
                </a:schemeClr>
              </a:solidFill>
              <a:effectLst/>
              <a:latin typeface="JetBrains Mono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1A1C1F-7FF6-AD90-38E9-1F88C02DD35E}"/>
              </a:ext>
            </a:extLst>
          </p:cNvPr>
          <p:cNvSpPr txBox="1"/>
          <p:nvPr/>
        </p:nvSpPr>
        <p:spPr>
          <a:xfrm>
            <a:off x="522067" y="5458787"/>
            <a:ext cx="6289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rgbClr val="BCBEC4"/>
                </a:solidFill>
                <a:latin typeface="JetBrains Mono"/>
              </a:rPr>
              <a:t>vetor[j+1] = </a:t>
            </a:r>
            <a:r>
              <a:rPr lang="pt-BR" dirty="0" err="1">
                <a:solidFill>
                  <a:srgbClr val="BCBEC4"/>
                </a:solidFill>
                <a:latin typeface="JetBrains Mono"/>
              </a:rPr>
              <a:t>aux</a:t>
            </a:r>
            <a:r>
              <a:rPr lang="pt-BR" dirty="0">
                <a:solidFill>
                  <a:srgbClr val="BCBEC4"/>
                </a:solidFill>
                <a:latin typeface="JetBrains Mono"/>
              </a:rPr>
              <a:t>;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7465AC3-9DC8-7E31-A014-633F9608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AF8E92-DB16-8E9A-A988-CA0ACE3D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8</a:t>
            </a:fld>
            <a:endParaRPr lang="pt-BR"/>
          </a:p>
        </p:txBody>
      </p: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76693D7F-C26D-E126-FB76-2D2563322952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8F609C68-5BEF-4422-64CB-DA2B8204D87C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BAAD923-1F79-F326-398F-82181F61DD2B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E436C3-FAA2-2E28-DA32-9EC4C38BAED3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174CE2B2-F2D8-85FC-7FB3-2E0C280824E4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FE31B78-9593-F4C0-E786-FE222714B374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Demonstração da implementação (código)</a:t>
            </a:r>
          </a:p>
        </p:txBody>
      </p:sp>
    </p:spTree>
    <p:extLst>
      <p:ext uri="{BB962C8B-B14F-4D97-AF65-F5344CB8AC3E}">
        <p14:creationId xmlns:p14="http://schemas.microsoft.com/office/powerpoint/2010/main" val="4792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E295768-11FE-ABD7-63F4-DEFA9D66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CA19-97DB-4D2D-811E-0B8A28CCB4AF}" type="slidenum">
              <a:rPr lang="pt-BR" smtClean="0"/>
              <a:t>9</a:t>
            </a:fld>
            <a:endParaRPr lang="pt-BR"/>
          </a:p>
        </p:txBody>
      </p: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3F23914B-0B7C-80D4-63BD-5FD136E9E75E}"/>
              </a:ext>
            </a:extLst>
          </p:cNvPr>
          <p:cNvSpPr/>
          <p:nvPr/>
        </p:nvSpPr>
        <p:spPr>
          <a:xfrm rot="737988">
            <a:off x="10269416" y="25349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eparação 3">
            <a:extLst>
              <a:ext uri="{FF2B5EF4-FFF2-40B4-BE49-F238E27FC236}">
                <a16:creationId xmlns:a16="http://schemas.microsoft.com/office/drawing/2014/main" id="{A8AF3540-7075-89FB-31BD-085EEB26CDCD}"/>
              </a:ext>
            </a:extLst>
          </p:cNvPr>
          <p:cNvSpPr/>
          <p:nvPr/>
        </p:nvSpPr>
        <p:spPr>
          <a:xfrm rot="1399103">
            <a:off x="9867481" y="2159375"/>
            <a:ext cx="4309662" cy="4009401"/>
          </a:xfrm>
          <a:prstGeom prst="flowChartPreparation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600184-BF93-6FF1-0031-E54C2BC931E1}"/>
              </a:ext>
            </a:extLst>
          </p:cNvPr>
          <p:cNvSpPr txBox="1">
            <a:spLocks/>
          </p:cNvSpPr>
          <p:nvPr/>
        </p:nvSpPr>
        <p:spPr>
          <a:xfrm>
            <a:off x="3313471" y="6435352"/>
            <a:ext cx="5667270" cy="67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Book Antiqua" panose="02040602050305030304" pitchFamily="18" charset="0"/>
              </a:rPr>
              <a:t>Uni Einstein ∙ Estrutura de Dados ∙ 2ª Avaliação Formativa</a:t>
            </a:r>
          </a:p>
          <a:p>
            <a:endParaRPr lang="pt-BR" sz="2000" dirty="0">
              <a:latin typeface="Book Antiqua" panose="0204060205030503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91DE2F-1DAB-4B74-2061-BC99FF896009}"/>
              </a:ext>
            </a:extLst>
          </p:cNvPr>
          <p:cNvSpPr/>
          <p:nvPr/>
        </p:nvSpPr>
        <p:spPr>
          <a:xfrm>
            <a:off x="3313471" y="6435352"/>
            <a:ext cx="5667270" cy="914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04856EE2-9FDE-44DC-65AA-6621CE40C793}"/>
              </a:ext>
            </a:extLst>
          </p:cNvPr>
          <p:cNvSpPr/>
          <p:nvPr/>
        </p:nvSpPr>
        <p:spPr>
          <a:xfrm>
            <a:off x="0" y="558622"/>
            <a:ext cx="6626942" cy="102802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11273D1-D0B3-9B89-FBAF-B388E357FD65}"/>
              </a:ext>
            </a:extLst>
          </p:cNvPr>
          <p:cNvSpPr txBox="1">
            <a:spLocks/>
          </p:cNvSpPr>
          <p:nvPr/>
        </p:nvSpPr>
        <p:spPr>
          <a:xfrm>
            <a:off x="0" y="852554"/>
            <a:ext cx="6626942" cy="5686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>
                <a:latin typeface="Bahnschrift" panose="020B0502040204020203" pitchFamily="34" charset="0"/>
              </a:rPr>
              <a:t>Análise de Complexidade, Comparação e Uso</a:t>
            </a:r>
          </a:p>
        </p:txBody>
      </p:sp>
    </p:spTree>
    <p:extLst>
      <p:ext uri="{BB962C8B-B14F-4D97-AF65-F5344CB8AC3E}">
        <p14:creationId xmlns:p14="http://schemas.microsoft.com/office/powerpoint/2010/main" val="2798764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888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Bahnschrift</vt:lpstr>
      <vt:lpstr>Book Antiqua</vt:lpstr>
      <vt:lpstr>JetBrains Mono</vt:lpstr>
      <vt:lpstr>Wingdings</vt:lpstr>
      <vt:lpstr>Tema do Office</vt:lpstr>
      <vt:lpstr>Estrutura de Ordenação por Inserção</vt:lpstr>
      <vt:lpstr>Apresentação do PowerPoint</vt:lpstr>
      <vt:lpstr>Apresentação Teórica do Método</vt:lpstr>
      <vt:lpstr>Apresentação Teórica do Método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Santos</dc:creator>
  <cp:lastModifiedBy>eduardo.sinico</cp:lastModifiedBy>
  <cp:revision>24</cp:revision>
  <dcterms:created xsi:type="dcterms:W3CDTF">2025-10-27T22:15:42Z</dcterms:created>
  <dcterms:modified xsi:type="dcterms:W3CDTF">2025-10-28T18:09:25Z</dcterms:modified>
</cp:coreProperties>
</file>