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1B20F-30C1-7931-F223-FC9EEC7F6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E795D-73F4-D5AB-586D-A79AB553A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29212A-EB59-87EF-7CC5-76EDF14E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43F0-E80B-4142-999F-4A4610C354EC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A2FC28-64D2-9C55-8388-EA0E4D18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EFA3A8-79F6-E9E5-EFBE-0278C87A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34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AEBFE-072E-3021-7774-ADC08062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106B5F-9715-BE9A-A6F9-6642FF9B3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447F22-A255-8F0B-331D-A112F2D9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43F0-E80B-4142-999F-4A4610C354EC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15A7FB-87B9-CB88-ED25-A3EC2884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9FCB0-0C6B-9B45-548B-F5B8BC86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83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A3DAC5-52A5-6047-E8E9-C5AED7D6C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2052B5-C405-9070-6B16-2E3E412F8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482992-E3A3-8A6B-EBF1-A5904A93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43F0-E80B-4142-999F-4A4610C354EC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8BCC1D-929D-87C7-8098-F725276B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445D7E-35FD-EB49-CED2-EDB405AF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73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90782-D9F2-CDE6-3C61-921BCAB6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510C35-0BFE-EA1F-3DDD-AF86CE2AB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D40BC5-4B95-12FC-0BAD-84C9F603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43F0-E80B-4142-999F-4A4610C354EC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B2E1FA-2D63-16B1-7224-2EFAED93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70090-82B4-DC71-F5C6-AE5C008A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03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13A6D-D132-1E55-7C97-A971CF52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6AAB91-42D4-E176-809F-7103EFF6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C04C28-08AF-F299-0A3F-5F8973F6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43F0-E80B-4142-999F-4A4610C354EC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9442E-95CE-4FA7-6EC1-42F5642B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54DAFE-36FE-0BC0-7BB1-F4DCFC68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18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AACB5-F5C4-3833-9F0B-86925591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D8007A-8941-9BCC-EDD6-0661CC3B2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D3C0FF-5BBB-D6A7-1923-8A577C8E5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022A63-59F2-4D72-1BCB-809FB8AC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43F0-E80B-4142-999F-4A4610C354EC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EEC57C-2639-C637-FA36-BEDB0A74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66F409-647E-5EF7-245D-1E6CB903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99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5F47-76F2-F739-23A2-C37B12DF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8CCBB3-CF26-322C-DAEE-072E4E7C4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3D493D-AE7C-6806-C577-548F7C185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B1E7BC-69F1-8F96-7028-86CC86D27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B95DB9-F7D4-0B00-1C19-D2ACD086C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31747A-3F6F-457A-11F4-320DEEF8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43F0-E80B-4142-999F-4A4610C354EC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906AE5-A078-CDAE-26D7-AFD5B3CB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3CA86D-D64B-0C3C-08FD-18AF44A3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36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9CFF1-1C43-32C7-88A0-0997953F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BB0D84-1543-41E3-26EE-59716A5A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43F0-E80B-4142-999F-4A4610C354EC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EE461E-D19D-5624-C50F-AA4693ED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C18A11-8463-CDCF-0FEE-9F0BC897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83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3C48AF-D870-C37C-2DC8-6C0607E2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43F0-E80B-4142-999F-4A4610C354EC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BC7575-D353-C7DF-AB66-2B4BAE43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60FF43-8ED8-39C2-3E00-D048A388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77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CB2FC-4215-4A9B-2C91-AE82864D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497EAD-0B7F-65BB-6C30-23AC0E19D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D08054-0CA5-473E-DD3F-259638247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DD8E46-BB1D-E207-FA3B-31D49AFD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43F0-E80B-4142-999F-4A4610C354EC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E097FA-B454-9F2F-9AC7-36E819DE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44E966-0D3E-5113-927E-4DED8105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16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92B5B-9265-69FD-3A63-346AC872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D2463F-D7E9-27B6-F306-A315619CB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289CC3-DD48-92D0-A2C5-634BF458F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3C774F-7EF4-F96F-98E8-54758D12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43F0-E80B-4142-999F-4A4610C354EC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63047D-DDA1-3921-8382-55438902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AA6EE4-0006-B1F7-255B-EB1194BC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4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86743A-8B40-3F85-E695-63796F7C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59D403-4F48-6DBA-268C-F27F056E2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24437C-224A-A9A6-8B8A-C469058D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CF43F0-E80B-4142-999F-4A4610C354EC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490CA0-3670-1CFA-DA70-DC07FD2A0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1DFC6F-49E7-7A09-FF3E-64A7BB32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eparação 5">
            <a:extLst>
              <a:ext uri="{FF2B5EF4-FFF2-40B4-BE49-F238E27FC236}">
                <a16:creationId xmlns:a16="http://schemas.microsoft.com/office/drawing/2014/main" id="{5E9DAA06-3703-CE8E-49C7-5B42B1CB8E6F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luxograma: Preparação 7">
            <a:extLst>
              <a:ext uri="{FF2B5EF4-FFF2-40B4-BE49-F238E27FC236}">
                <a16:creationId xmlns:a16="http://schemas.microsoft.com/office/drawing/2014/main" id="{9DDAA7E0-B471-8AE0-961E-F3F04BB65CBE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B6BDBB6-AF80-6482-16BF-C008D77554A1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74FEF54-03FC-9E32-3A9F-B1EA64F5B9ED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C92491-8A50-3ACA-C2E1-3049AB6BEB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3681846" y="1807183"/>
            <a:ext cx="4828307" cy="43802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luxograma: Processo 2">
            <a:extLst>
              <a:ext uri="{FF2B5EF4-FFF2-40B4-BE49-F238E27FC236}">
                <a16:creationId xmlns:a16="http://schemas.microsoft.com/office/drawing/2014/main" id="{B7F90986-252F-722C-C979-B5AA9124DF53}"/>
              </a:ext>
            </a:extLst>
          </p:cNvPr>
          <p:cNvSpPr/>
          <p:nvPr/>
        </p:nvSpPr>
        <p:spPr>
          <a:xfrm>
            <a:off x="-1" y="558622"/>
            <a:ext cx="7207045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36DC8D-1160-033A-ABBC-386E4EB7D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779163"/>
            <a:ext cx="7207046" cy="586938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latin typeface="Bahnschrift" panose="020B0502040204020203" pitchFamily="34" charset="0"/>
              </a:rPr>
              <a:t>Estrutura de Ordenação por Inserção</a:t>
            </a:r>
          </a:p>
        </p:txBody>
      </p:sp>
    </p:spTree>
    <p:extLst>
      <p:ext uri="{BB962C8B-B14F-4D97-AF65-F5344CB8AC3E}">
        <p14:creationId xmlns:p14="http://schemas.microsoft.com/office/powerpoint/2010/main" val="58378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6FAE76A9-1D94-C61F-9CE6-1C331E07C1FF}"/>
              </a:ext>
            </a:extLst>
          </p:cNvPr>
          <p:cNvSpPr/>
          <p:nvPr/>
        </p:nvSpPr>
        <p:spPr>
          <a:xfrm>
            <a:off x="0" y="558622"/>
            <a:ext cx="6626942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luxograma: Preparação 4">
            <a:extLst>
              <a:ext uri="{FF2B5EF4-FFF2-40B4-BE49-F238E27FC236}">
                <a16:creationId xmlns:a16="http://schemas.microsoft.com/office/drawing/2014/main" id="{84778736-0579-E004-3469-7F4875DB3792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Preparação 5">
            <a:extLst>
              <a:ext uri="{FF2B5EF4-FFF2-40B4-BE49-F238E27FC236}">
                <a16:creationId xmlns:a16="http://schemas.microsoft.com/office/drawing/2014/main" id="{4A7110E5-F243-076E-D0E0-86E2567EBC62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2F3DB52-0872-62B6-BB72-8616719E4936}"/>
              </a:ext>
            </a:extLst>
          </p:cNvPr>
          <p:cNvSpPr txBox="1"/>
          <p:nvPr/>
        </p:nvSpPr>
        <p:spPr>
          <a:xfrm>
            <a:off x="145694" y="811022"/>
            <a:ext cx="51951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latin typeface="Bahnschrift" panose="020B0502040204020203" pitchFamily="34" charset="0"/>
              </a:rPr>
              <a:t>Índices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3A5870C-C7BB-792A-A227-DB8DF35BA648}"/>
              </a:ext>
            </a:extLst>
          </p:cNvPr>
          <p:cNvSpPr txBox="1"/>
          <p:nvPr/>
        </p:nvSpPr>
        <p:spPr>
          <a:xfrm>
            <a:off x="522463" y="2182761"/>
            <a:ext cx="8458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Apresentação Teórica do Método.........................................................................</a:t>
            </a:r>
          </a:p>
          <a:p>
            <a:pPr algn="just"/>
            <a:r>
              <a:rPr lang="pt-BR" dirty="0"/>
              <a:t>Demonstração da Implementação.......................................................................</a:t>
            </a:r>
          </a:p>
          <a:p>
            <a:r>
              <a:rPr lang="pt-BR" dirty="0"/>
              <a:t>Análise de Complexidade, Comparação e Uso  (desempenho/eficiência)..............</a:t>
            </a:r>
          </a:p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0F724D1-35AF-8A57-F12C-F38CA82C1C53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FBD3527-C852-6237-AACF-B877A1726671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06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FA6152D3-1ED5-74BF-30F6-30EDCC5F3D76}"/>
              </a:ext>
            </a:extLst>
          </p:cNvPr>
          <p:cNvSpPr/>
          <p:nvPr/>
        </p:nvSpPr>
        <p:spPr>
          <a:xfrm>
            <a:off x="0" y="558622"/>
            <a:ext cx="6626942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31EA36-04EC-0993-3634-4E62604E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5" y="775792"/>
            <a:ext cx="6421788" cy="593680"/>
          </a:xfrm>
        </p:spPr>
        <p:txBody>
          <a:bodyPr>
            <a:noAutofit/>
          </a:bodyPr>
          <a:lstStyle/>
          <a:p>
            <a:r>
              <a:rPr lang="pt-BR" sz="2600" dirty="0">
                <a:latin typeface="Bahnschrift" panose="020B0502040204020203" pitchFamily="34" charset="0"/>
              </a:rPr>
              <a:t>Apresentação Teórica do Método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BBD02-362B-026F-3FD5-86700FAD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5" y="1803812"/>
            <a:ext cx="7252285" cy="46315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b="1" dirty="0"/>
              <a:t>O que é </a:t>
            </a:r>
            <a:r>
              <a:rPr lang="pt-BR" sz="1800" b="1" dirty="0" err="1"/>
              <a:t>Insertion</a:t>
            </a:r>
            <a:r>
              <a:rPr lang="pt-BR" sz="1800" b="1" dirty="0"/>
              <a:t> </a:t>
            </a:r>
            <a:r>
              <a:rPr lang="pt-BR" sz="1800" b="1" dirty="0" err="1"/>
              <a:t>Sort</a:t>
            </a:r>
            <a:r>
              <a:rPr lang="pt-BR" sz="1800" b="1" dirty="0"/>
              <a:t>?</a:t>
            </a:r>
          </a:p>
          <a:p>
            <a:pPr marL="0" indent="0" algn="just">
              <a:buNone/>
            </a:pPr>
            <a:r>
              <a:rPr lang="pt-BR" sz="1600" dirty="0">
                <a:latin typeface="Book Antiqua" panose="02040602050305030304" pitchFamily="18" charset="0"/>
              </a:rPr>
              <a:t>	O </a:t>
            </a:r>
            <a:r>
              <a:rPr lang="pt-BR" sz="1600" dirty="0" err="1">
                <a:latin typeface="Book Antiqua" panose="02040602050305030304" pitchFamily="18" charset="0"/>
              </a:rPr>
              <a:t>Insertion</a:t>
            </a:r>
            <a:r>
              <a:rPr lang="pt-BR" sz="1600" dirty="0">
                <a:latin typeface="Book Antiqua" panose="02040602050305030304" pitchFamily="18" charset="0"/>
              </a:rPr>
              <a:t> </a:t>
            </a:r>
            <a:r>
              <a:rPr lang="pt-BR" sz="1600" dirty="0" err="1">
                <a:latin typeface="Book Antiqua" panose="02040602050305030304" pitchFamily="18" charset="0"/>
              </a:rPr>
              <a:t>Sort</a:t>
            </a:r>
            <a:r>
              <a:rPr lang="pt-BR" sz="1600" dirty="0">
                <a:latin typeface="Book Antiqua" panose="02040602050305030304" pitchFamily="18" charset="0"/>
              </a:rPr>
              <a:t> (Ordenação por Inserção) é um algoritmo simples e intuitivo, inspirado na forma como organizamos cartas na mão. Esse nome foi escolhido porque o princípio do algoritmo é inserir elementos na posição correta dentro de uma parte já ordenada.</a:t>
            </a:r>
          </a:p>
          <a:p>
            <a:pPr marL="0" indent="0" algn="just">
              <a:buNone/>
            </a:pPr>
            <a:endParaRPr lang="pt-BR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Book Antiqua" panose="02040602050305030304" pitchFamily="18" charset="0"/>
              </a:rPr>
              <a:t>	A ideia é pegar um elemento por vez e inserir na posição correta dentro da parte do vetor que já está ordenado.</a:t>
            </a:r>
          </a:p>
          <a:p>
            <a:pPr marL="0" indent="0" algn="just">
              <a:buNone/>
            </a:pPr>
            <a:endParaRPr lang="pt-BR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pt-BR" sz="1800" b="1" dirty="0"/>
              <a:t>Em outras palavras:</a:t>
            </a:r>
            <a:endParaRPr lang="pt-BR" sz="1800" dirty="0"/>
          </a:p>
          <a:p>
            <a:pPr algn="just"/>
            <a:r>
              <a:rPr lang="pt-BR" sz="1600" dirty="0">
                <a:latin typeface="Book Antiqua" panose="02040602050305030304" pitchFamily="18" charset="0"/>
              </a:rPr>
              <a:t>O algoritmo percorre o vetor, separando-o em duas partes: uma parte ordenada (à esquerda) e uma desordenada (à direita).</a:t>
            </a:r>
          </a:p>
          <a:p>
            <a:pPr algn="just"/>
            <a:r>
              <a:rPr lang="pt-BR" sz="1600" dirty="0">
                <a:latin typeface="Book Antiqua" panose="02040602050305030304" pitchFamily="18" charset="0"/>
              </a:rPr>
              <a:t>A cada passo, ele remove um elemento da parte desordenada e o insere na posição correta na parte ordenada.</a:t>
            </a:r>
          </a:p>
          <a:p>
            <a:pPr marL="0" indent="0" algn="just">
              <a:buNone/>
            </a:pPr>
            <a:endParaRPr lang="pt-BR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Book Antiqua" panose="02040602050305030304" pitchFamily="18" charset="0"/>
            </a:endParaRPr>
          </a:p>
        </p:txBody>
      </p:sp>
      <p:sp>
        <p:nvSpPr>
          <p:cNvPr id="8" name="Fluxograma: Preparação 7">
            <a:extLst>
              <a:ext uri="{FF2B5EF4-FFF2-40B4-BE49-F238E27FC236}">
                <a16:creationId xmlns:a16="http://schemas.microsoft.com/office/drawing/2014/main" id="{C43E4F5A-22ED-CD8A-C609-21014EA3746D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Preparação 8">
            <a:extLst>
              <a:ext uri="{FF2B5EF4-FFF2-40B4-BE49-F238E27FC236}">
                <a16:creationId xmlns:a16="http://schemas.microsoft.com/office/drawing/2014/main" id="{65F501C7-BA42-7944-38B7-3EC59BFEFA08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071AACE-3AA2-5207-FEBD-02F670B24CF4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595507-2836-F4EF-A225-01E4F0E334D6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Estrutura de dados e o Insertion Sort | Nerds Attack!">
            <a:extLst>
              <a:ext uri="{FF2B5EF4-FFF2-40B4-BE49-F238E27FC236}">
                <a16:creationId xmlns:a16="http://schemas.microsoft.com/office/drawing/2014/main" id="{CBFB4399-051C-4F08-1CD0-D5764BBD0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646" y="1586642"/>
            <a:ext cx="3524250" cy="4171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67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4DC82CF7-19A6-F169-0802-AFFABAA40885}"/>
              </a:ext>
            </a:extLst>
          </p:cNvPr>
          <p:cNvSpPr/>
          <p:nvPr/>
        </p:nvSpPr>
        <p:spPr>
          <a:xfrm>
            <a:off x="0" y="558622"/>
            <a:ext cx="6626942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3DFD29B-2806-0F7F-9A3C-14E173DD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5" y="775792"/>
            <a:ext cx="6421788" cy="593680"/>
          </a:xfrm>
        </p:spPr>
        <p:txBody>
          <a:bodyPr>
            <a:noAutofit/>
          </a:bodyPr>
          <a:lstStyle/>
          <a:p>
            <a:r>
              <a:rPr lang="pt-BR" sz="2600" dirty="0">
                <a:latin typeface="Bahnschrift" panose="020B0502040204020203" pitchFamily="34" charset="0"/>
              </a:rPr>
              <a:t>Apresentação Teórica do Método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8F3411EB-0B5F-7AEC-0F0F-4E4B0B940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5" y="1803812"/>
            <a:ext cx="2980497" cy="3789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b="1" dirty="0"/>
              <a:t>Funcionamento (Resumo):</a:t>
            </a:r>
            <a:endParaRPr lang="pt-BR" sz="1600" dirty="0">
              <a:latin typeface="Book Antiqua" panose="02040602050305030304" pitchFamily="18" charset="0"/>
            </a:endParaRPr>
          </a:p>
        </p:txBody>
      </p:sp>
      <p:sp>
        <p:nvSpPr>
          <p:cNvPr id="14" name="Fluxograma: Preparação 13">
            <a:extLst>
              <a:ext uri="{FF2B5EF4-FFF2-40B4-BE49-F238E27FC236}">
                <a16:creationId xmlns:a16="http://schemas.microsoft.com/office/drawing/2014/main" id="{EA0E4BD0-EE9D-763A-3A27-BA13662DEC63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Fluxograma: Preparação 14">
            <a:extLst>
              <a:ext uri="{FF2B5EF4-FFF2-40B4-BE49-F238E27FC236}">
                <a16:creationId xmlns:a16="http://schemas.microsoft.com/office/drawing/2014/main" id="{EEEA1D20-57A6-F817-9B5A-FF5C02AF52A2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34C9C99-E1B2-B735-DBE5-268E678AA0D9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975253F-DC46-570E-8DC0-7FDC3DAC87EB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 descr="Uma imagem contendo Diagrama&#10;&#10;O conteúdo gerado por IA pode estar incorreto.">
            <a:extLst>
              <a:ext uri="{FF2B5EF4-FFF2-40B4-BE49-F238E27FC236}">
                <a16:creationId xmlns:a16="http://schemas.microsoft.com/office/drawing/2014/main" id="{40B9F977-2C71-275E-1AF8-17B7545D3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43" y="2427195"/>
            <a:ext cx="5106113" cy="1028844"/>
          </a:xfrm>
          <a:prstGeom prst="rect">
            <a:avLst/>
          </a:prstGeom>
        </p:spPr>
      </p:pic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AF2F0DFE-6ED2-3193-F9D1-53353A4B99DB}"/>
              </a:ext>
            </a:extLst>
          </p:cNvPr>
          <p:cNvSpPr txBox="1">
            <a:spLocks/>
          </p:cNvSpPr>
          <p:nvPr/>
        </p:nvSpPr>
        <p:spPr>
          <a:xfrm>
            <a:off x="205155" y="4221479"/>
            <a:ext cx="5439742" cy="2213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>
                <a:latin typeface="Book Antiqua" panose="02040602050305030304" pitchFamily="18" charset="0"/>
              </a:rPr>
              <a:t>1. Começa do segundo elemento (</a:t>
            </a:r>
            <a:r>
              <a:rPr lang="pt-BR" sz="1800" dirty="0">
                <a:solidFill>
                  <a:srgbClr val="FF0000"/>
                </a:solidFill>
                <a:latin typeface="Book Antiqua" panose="02040602050305030304" pitchFamily="18" charset="0"/>
              </a:rPr>
              <a:t>índice 1</a:t>
            </a:r>
            <a:r>
              <a:rPr lang="pt-BR" sz="1800" dirty="0">
                <a:latin typeface="Book Antiqua" panose="0204060205030503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1800" dirty="0">
                <a:latin typeface="Book Antiqua" panose="02040602050305030304" pitchFamily="18" charset="0"/>
              </a:rPr>
              <a:t>2. Compara o elemento atual com os anteriores.</a:t>
            </a:r>
          </a:p>
          <a:p>
            <a:pPr marL="0" indent="0" algn="just">
              <a:buNone/>
            </a:pPr>
            <a:r>
              <a:rPr lang="pt-BR" sz="1800" dirty="0">
                <a:latin typeface="Book Antiqua" panose="02040602050305030304" pitchFamily="18" charset="0"/>
              </a:rPr>
              <a:t>3. Move os elementos maiores uma posição à frente.</a:t>
            </a:r>
          </a:p>
          <a:p>
            <a:pPr marL="0" indent="0" algn="just">
              <a:buNone/>
            </a:pPr>
            <a:r>
              <a:rPr lang="pt-BR" sz="1800" dirty="0">
                <a:latin typeface="Book Antiqua" panose="02040602050305030304" pitchFamily="18" charset="0"/>
              </a:rPr>
              <a:t>4. Insere o elemento atual na posição correta.</a:t>
            </a:r>
          </a:p>
          <a:p>
            <a:pPr marL="0" indent="0" algn="just">
              <a:buNone/>
            </a:pPr>
            <a:r>
              <a:rPr lang="pt-BR" sz="1800" dirty="0">
                <a:latin typeface="Book Antiqua" panose="02040602050305030304" pitchFamily="18" charset="0"/>
              </a:rPr>
              <a:t>5. Repete até o final do vetor.</a:t>
            </a: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61B2C62B-833E-CBBF-A1CC-1C62749B1C56}"/>
              </a:ext>
            </a:extLst>
          </p:cNvPr>
          <p:cNvSpPr txBox="1">
            <a:spLocks/>
          </p:cNvSpPr>
          <p:nvPr/>
        </p:nvSpPr>
        <p:spPr>
          <a:xfrm>
            <a:off x="4609515" y="2111411"/>
            <a:ext cx="953085" cy="315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>
                <a:solidFill>
                  <a:srgbClr val="FF0000"/>
                </a:solidFill>
                <a:latin typeface="Book Antiqua" panose="02040602050305030304" pitchFamily="18" charset="0"/>
              </a:rPr>
              <a:t>Índice 1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F9105AF-161C-EC16-014E-FC19DB4135F6}"/>
              </a:ext>
            </a:extLst>
          </p:cNvPr>
          <p:cNvCxnSpPr/>
          <p:nvPr/>
        </p:nvCxnSpPr>
        <p:spPr>
          <a:xfrm>
            <a:off x="4262805" y="3792855"/>
            <a:ext cx="6934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C7FA939-49A5-39CB-891D-6DD6B378577E}"/>
              </a:ext>
            </a:extLst>
          </p:cNvPr>
          <p:cNvCxnSpPr/>
          <p:nvPr/>
        </p:nvCxnSpPr>
        <p:spPr>
          <a:xfrm flipV="1">
            <a:off x="4263390" y="3476625"/>
            <a:ext cx="0" cy="31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D747C613-4B1D-4BAD-9914-F2D98FA2623C}"/>
              </a:ext>
            </a:extLst>
          </p:cNvPr>
          <p:cNvCxnSpPr/>
          <p:nvPr/>
        </p:nvCxnSpPr>
        <p:spPr>
          <a:xfrm flipV="1">
            <a:off x="4956225" y="3476625"/>
            <a:ext cx="0" cy="31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1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36C4211F-FC55-2D10-3C34-D79CA009BE86}"/>
              </a:ext>
            </a:extLst>
          </p:cNvPr>
          <p:cNvSpPr/>
          <p:nvPr/>
        </p:nvSpPr>
        <p:spPr>
          <a:xfrm>
            <a:off x="0" y="558622"/>
            <a:ext cx="6626942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luxograma: Preparação 4">
            <a:extLst>
              <a:ext uri="{FF2B5EF4-FFF2-40B4-BE49-F238E27FC236}">
                <a16:creationId xmlns:a16="http://schemas.microsoft.com/office/drawing/2014/main" id="{808346D9-8A46-6E20-2176-20E6D1033EA7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Preparação 5">
            <a:extLst>
              <a:ext uri="{FF2B5EF4-FFF2-40B4-BE49-F238E27FC236}">
                <a16:creationId xmlns:a16="http://schemas.microsoft.com/office/drawing/2014/main" id="{D8318679-3BE0-0CA1-FA10-FADBD68BC31D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37EAF7E-17FB-4C0D-9B6C-3CF8E883FACC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6F2AE8D-581B-D3C7-57D8-7568E466AA3D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A23BFD8-45BD-4B0F-B229-C1C24F07D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" y="2295412"/>
            <a:ext cx="10814700" cy="3737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40E6F4AF-7103-C2B8-97DC-F5F2363D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5" y="1803812"/>
            <a:ext cx="2980497" cy="3789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b="1" dirty="0"/>
              <a:t>Visão Geral:</a:t>
            </a:r>
            <a:endParaRPr lang="pt-BR" sz="1600" dirty="0">
              <a:latin typeface="Book Antiqua" panose="02040602050305030304" pitchFamily="18" charset="0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C3DE6AF-BB4F-47FC-5955-5FAAB8A2028A}"/>
              </a:ext>
            </a:extLst>
          </p:cNvPr>
          <p:cNvSpPr txBox="1">
            <a:spLocks/>
          </p:cNvSpPr>
          <p:nvPr/>
        </p:nvSpPr>
        <p:spPr>
          <a:xfrm>
            <a:off x="0" y="852554"/>
            <a:ext cx="6626942" cy="5686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600" dirty="0">
                <a:latin typeface="Bahnschrift" panose="020B0502040204020203" pitchFamily="34" charset="0"/>
              </a:rPr>
              <a:t>Demonstração da implementação (código):</a:t>
            </a:r>
          </a:p>
        </p:txBody>
      </p:sp>
    </p:spTree>
    <p:extLst>
      <p:ext uri="{BB962C8B-B14F-4D97-AF65-F5344CB8AC3E}">
        <p14:creationId xmlns:p14="http://schemas.microsoft.com/office/powerpoint/2010/main" val="182863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eparação 3">
            <a:extLst>
              <a:ext uri="{FF2B5EF4-FFF2-40B4-BE49-F238E27FC236}">
                <a16:creationId xmlns:a16="http://schemas.microsoft.com/office/drawing/2014/main" id="{65EE7DA3-927B-09CB-D080-BA31B862870C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luxograma: Preparação 4">
            <a:extLst>
              <a:ext uri="{FF2B5EF4-FFF2-40B4-BE49-F238E27FC236}">
                <a16:creationId xmlns:a16="http://schemas.microsoft.com/office/drawing/2014/main" id="{22283F9F-2F0A-F614-2927-7C897EC6CB24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B42267B-EF54-9592-73BB-EF1EBDB47F61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35E81F-7C78-025F-335E-5E7FF84CBAA7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B7DBA203-EE83-6028-9259-7DFC154DDD45}"/>
              </a:ext>
            </a:extLst>
          </p:cNvPr>
          <p:cNvSpPr/>
          <p:nvPr/>
        </p:nvSpPr>
        <p:spPr>
          <a:xfrm>
            <a:off x="0" y="558622"/>
            <a:ext cx="6626942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96696DC-B81E-5AA9-0BB9-57CDB0715D27}"/>
              </a:ext>
            </a:extLst>
          </p:cNvPr>
          <p:cNvSpPr txBox="1">
            <a:spLocks/>
          </p:cNvSpPr>
          <p:nvPr/>
        </p:nvSpPr>
        <p:spPr>
          <a:xfrm>
            <a:off x="0" y="852554"/>
            <a:ext cx="6626942" cy="5686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600" dirty="0">
                <a:latin typeface="Bahnschrift" panose="020B0502040204020203" pitchFamily="34" charset="0"/>
              </a:rPr>
              <a:t>Demonstração da implementação (código):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01FB5528-A1E5-0D75-EB99-CBF1CB1D2FD0}"/>
              </a:ext>
            </a:extLst>
          </p:cNvPr>
          <p:cNvSpPr txBox="1">
            <a:spLocks/>
          </p:cNvSpPr>
          <p:nvPr/>
        </p:nvSpPr>
        <p:spPr>
          <a:xfrm>
            <a:off x="205155" y="1803812"/>
            <a:ext cx="2980497" cy="3789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1800" b="1" dirty="0"/>
              <a:t>Explicação Passo a Passo:</a:t>
            </a:r>
            <a:endParaRPr lang="pt-BR" sz="1600" dirty="0">
              <a:latin typeface="Book Antiqua" panose="0204060205030503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B3D43D2-2C41-66CF-A1E2-E6CEB68C1850}"/>
              </a:ext>
            </a:extLst>
          </p:cNvPr>
          <p:cNvSpPr txBox="1"/>
          <p:nvPr/>
        </p:nvSpPr>
        <p:spPr>
          <a:xfrm>
            <a:off x="507999" y="2726789"/>
            <a:ext cx="1300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 err="1"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lang="pt-BR" dirty="0"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lang="pt-BR" dirty="0" err="1">
                <a:solidFill>
                  <a:srgbClr val="BCBEC4"/>
                </a:solidFill>
                <a:effectLst/>
                <a:latin typeface="JetBrains Mono"/>
              </a:rPr>
              <a:t>aux</a:t>
            </a:r>
            <a:r>
              <a:rPr lang="pt-BR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pt-BR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pt-BR" dirty="0">
                <a:solidFill>
                  <a:srgbClr val="BCBEC4"/>
                </a:solidFill>
                <a:effectLst/>
                <a:latin typeface="JetBrains Mono"/>
              </a:rPr>
              <a:t>; </a:t>
            </a:r>
            <a:br>
              <a:rPr lang="pt-BR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pt-BR" dirty="0" err="1"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lang="pt-BR" dirty="0"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lang="pt-BR" dirty="0">
                <a:solidFill>
                  <a:srgbClr val="BCBEC4"/>
                </a:solidFill>
                <a:effectLst/>
                <a:latin typeface="JetBrains Mono"/>
              </a:rPr>
              <a:t>j = </a:t>
            </a:r>
            <a:r>
              <a:rPr lang="pt-BR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pt-BR" dirty="0">
                <a:solidFill>
                  <a:srgbClr val="BCBEC4"/>
                </a:solidFill>
                <a:effectLst/>
                <a:latin typeface="JetBrains Mono"/>
              </a:rPr>
              <a:t>;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377AE0B-3E10-B0A8-4A60-49819EF7FC8D}"/>
              </a:ext>
            </a:extLst>
          </p:cNvPr>
          <p:cNvSpPr txBox="1"/>
          <p:nvPr/>
        </p:nvSpPr>
        <p:spPr>
          <a:xfrm>
            <a:off x="205153" y="2157655"/>
            <a:ext cx="93655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ook Antiqua" panose="02040602050305030304" pitchFamily="18" charset="0"/>
              </a:rPr>
              <a:t>Declaração das variáveis: </a:t>
            </a:r>
            <a:r>
              <a:rPr lang="pt-BR" sz="1600" b="1" dirty="0" err="1">
                <a:latin typeface="Book Antiqua" panose="02040602050305030304" pitchFamily="18" charset="0"/>
              </a:rPr>
              <a:t>aux</a:t>
            </a:r>
            <a:r>
              <a:rPr lang="pt-BR" sz="1600" dirty="0">
                <a:latin typeface="Book Antiqua" panose="02040602050305030304" pitchFamily="18" charset="0"/>
              </a:rPr>
              <a:t> guarda temporariamente o número a ser inserido na posição correta, e </a:t>
            </a:r>
            <a:r>
              <a:rPr lang="pt-BR" sz="1600" b="1" dirty="0">
                <a:latin typeface="Book Antiqua" panose="02040602050305030304" pitchFamily="18" charset="0"/>
              </a:rPr>
              <a:t>j</a:t>
            </a:r>
            <a:r>
              <a:rPr lang="pt-BR" sz="1600" dirty="0">
                <a:latin typeface="Book Antiqua" panose="02040602050305030304" pitchFamily="18" charset="0"/>
              </a:rPr>
              <a:t> controla o índice anterior ao elemento atual.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8368D88-6763-0D69-B5F2-CFEC6ECB43E4}"/>
              </a:ext>
            </a:extLst>
          </p:cNvPr>
          <p:cNvSpPr txBox="1"/>
          <p:nvPr/>
        </p:nvSpPr>
        <p:spPr>
          <a:xfrm>
            <a:off x="205152" y="3373120"/>
            <a:ext cx="93655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ook Antiqua" panose="02040602050305030304" pitchFamily="18" charset="0"/>
              </a:rPr>
              <a:t>Laço principal (</a:t>
            </a:r>
            <a:r>
              <a:rPr lang="pt-BR" sz="1600" b="1" dirty="0">
                <a:latin typeface="Book Antiqua" panose="02040602050305030304" pitchFamily="18" charset="0"/>
              </a:rPr>
              <a:t>for</a:t>
            </a:r>
            <a:r>
              <a:rPr lang="pt-BR" sz="1600" dirty="0">
                <a:latin typeface="Book Antiqua" panose="02040602050305030304" pitchFamily="18" charset="0"/>
              </a:rPr>
              <a:t>): Percorre o vetor a partir da posição 1 (pois a posição 0 já está "ordenada").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DA83FE4-DFDB-765A-7599-7DA00F567A89}"/>
              </a:ext>
            </a:extLst>
          </p:cNvPr>
          <p:cNvSpPr txBox="1"/>
          <p:nvPr/>
        </p:nvSpPr>
        <p:spPr>
          <a:xfrm>
            <a:off x="507999" y="3711674"/>
            <a:ext cx="6289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lang="pt-BR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pt-BR" dirty="0" err="1"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lang="pt-BR" dirty="0"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lang="pt-BR" dirty="0">
                <a:solidFill>
                  <a:srgbClr val="BCBEC4"/>
                </a:solidFill>
                <a:effectLst/>
                <a:latin typeface="JetBrains Mono"/>
              </a:rPr>
              <a:t>i = </a:t>
            </a:r>
            <a:r>
              <a:rPr lang="pt-BR" dirty="0"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lang="pt-BR" dirty="0">
                <a:solidFill>
                  <a:srgbClr val="BCBEC4"/>
                </a:solidFill>
                <a:effectLst/>
                <a:latin typeface="JetBrains Mono"/>
              </a:rPr>
              <a:t>; i &lt; </a:t>
            </a:r>
            <a:r>
              <a:rPr lang="pt-BR" dirty="0" err="1">
                <a:solidFill>
                  <a:srgbClr val="BCBEC4"/>
                </a:solidFill>
                <a:effectLst/>
                <a:latin typeface="JetBrains Mono"/>
              </a:rPr>
              <a:t>vetor.</a:t>
            </a:r>
            <a:r>
              <a:rPr lang="pt-BR" dirty="0" err="1"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lang="pt-BR" dirty="0">
                <a:solidFill>
                  <a:srgbClr val="BCBEC4"/>
                </a:solidFill>
                <a:effectLst/>
                <a:latin typeface="JetBrains Mono"/>
              </a:rPr>
              <a:t>; i++) { ...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C0245A4-866D-ADB5-BD2D-5557B29BDC97}"/>
              </a:ext>
            </a:extLst>
          </p:cNvPr>
          <p:cNvSpPr txBox="1"/>
          <p:nvPr/>
        </p:nvSpPr>
        <p:spPr>
          <a:xfrm>
            <a:off x="205152" y="4081006"/>
            <a:ext cx="93655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ook Antiqua" panose="02040602050305030304" pitchFamily="18" charset="0"/>
              </a:rPr>
              <a:t>Armazenamento do valor atual: </a:t>
            </a:r>
            <a:r>
              <a:rPr lang="pt-BR" sz="1600" b="1" dirty="0" err="1">
                <a:latin typeface="Book Antiqua" panose="02040602050305030304" pitchFamily="18" charset="0"/>
              </a:rPr>
              <a:t>aux</a:t>
            </a:r>
            <a:r>
              <a:rPr lang="pt-BR" sz="1600" b="1" dirty="0">
                <a:latin typeface="Book Antiqua" panose="02040602050305030304" pitchFamily="18" charset="0"/>
              </a:rPr>
              <a:t> = vetor[i]</a:t>
            </a:r>
            <a:r>
              <a:rPr lang="pt-BR" sz="1600" dirty="0">
                <a:latin typeface="Book Antiqua" panose="02040602050305030304" pitchFamily="18" charset="0"/>
              </a:rPr>
              <a:t> guarda o valor que será comparado e inserido na parte ordenada do vetor.</a:t>
            </a:r>
          </a:p>
        </p:txBody>
      </p:sp>
    </p:spTree>
    <p:extLst>
      <p:ext uri="{BB962C8B-B14F-4D97-AF65-F5344CB8AC3E}">
        <p14:creationId xmlns:p14="http://schemas.microsoft.com/office/powerpoint/2010/main" val="256571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>
            <a:extLst>
              <a:ext uri="{FF2B5EF4-FFF2-40B4-BE49-F238E27FC236}">
                <a16:creationId xmlns:a16="http://schemas.microsoft.com/office/drawing/2014/main" id="{9C0C5F46-CFF2-29D2-FD0B-F302D8D55A1D}"/>
              </a:ext>
            </a:extLst>
          </p:cNvPr>
          <p:cNvSpPr/>
          <p:nvPr/>
        </p:nvSpPr>
        <p:spPr>
          <a:xfrm>
            <a:off x="0" y="558622"/>
            <a:ext cx="6626942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1D04CAD-D539-ABE4-5DC3-7D5D5775FF24}"/>
              </a:ext>
            </a:extLst>
          </p:cNvPr>
          <p:cNvSpPr txBox="1">
            <a:spLocks/>
          </p:cNvSpPr>
          <p:nvPr/>
        </p:nvSpPr>
        <p:spPr>
          <a:xfrm>
            <a:off x="0" y="832516"/>
            <a:ext cx="7415684" cy="8665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600" dirty="0">
                <a:latin typeface="Book Antiqua" panose="02040602050305030304" pitchFamily="18" charset="0"/>
              </a:rPr>
              <a:t>Analise e Complexidade do Código:</a:t>
            </a:r>
          </a:p>
        </p:txBody>
      </p:sp>
      <p:sp>
        <p:nvSpPr>
          <p:cNvPr id="4" name="Fluxograma: Preparação 3">
            <a:extLst>
              <a:ext uri="{FF2B5EF4-FFF2-40B4-BE49-F238E27FC236}">
                <a16:creationId xmlns:a16="http://schemas.microsoft.com/office/drawing/2014/main" id="{7D618DB7-19F4-58B1-782E-4E0E07946C19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luxograma: Preparação 4">
            <a:extLst>
              <a:ext uri="{FF2B5EF4-FFF2-40B4-BE49-F238E27FC236}">
                <a16:creationId xmlns:a16="http://schemas.microsoft.com/office/drawing/2014/main" id="{71F94081-CE48-E10A-F83F-4A1B580AA3FB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B0EC218-5B98-1FD9-5D51-B881F735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662" y="3011078"/>
            <a:ext cx="2898308" cy="2283898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DC2671E7-2A0E-9F0B-0276-6E2AF1AC6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1218"/>
            <a:ext cx="675476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Insertion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é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mais eficiente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o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Bubble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 maioria dos casos, especialmente quando os dados estão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quase ordenados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Ambos têm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complexidade quadrática (O(n²))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mas o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Insertion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faz menos trocas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 que o torna geralmente mais rápido.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Ambos são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estáveis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in-place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ou seja, não precisam de memória extra significativa.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650AEC0-DFD2-06AA-4FD0-35AC0CD731FD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B33E9FB-3B50-C231-0594-3A165C08514D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87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9B97D85B-644B-0901-F985-07A1011F0885}"/>
              </a:ext>
            </a:extLst>
          </p:cNvPr>
          <p:cNvSpPr/>
          <p:nvPr/>
        </p:nvSpPr>
        <p:spPr>
          <a:xfrm>
            <a:off x="0" y="558622"/>
            <a:ext cx="6626942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luxograma: Preparação 4">
            <a:extLst>
              <a:ext uri="{FF2B5EF4-FFF2-40B4-BE49-F238E27FC236}">
                <a16:creationId xmlns:a16="http://schemas.microsoft.com/office/drawing/2014/main" id="{4C41A37E-4702-CD30-B5D3-941449D5AC3D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Preparação 5">
            <a:extLst>
              <a:ext uri="{FF2B5EF4-FFF2-40B4-BE49-F238E27FC236}">
                <a16:creationId xmlns:a16="http://schemas.microsoft.com/office/drawing/2014/main" id="{B9F12546-18B5-8694-8659-EB0CD2FAAD47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5CBA60-B836-802B-518D-FE6C912D5F13}"/>
              </a:ext>
            </a:extLst>
          </p:cNvPr>
          <p:cNvSpPr txBox="1"/>
          <p:nvPr/>
        </p:nvSpPr>
        <p:spPr>
          <a:xfrm>
            <a:off x="210846" y="718689"/>
            <a:ext cx="5195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Book Antiqua" panose="02040602050305030304" pitchFamily="18" charset="0"/>
              </a:rPr>
              <a:t>Desabafo: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799708-998A-3C56-C9EE-C1E0AC2C955A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C64D8DC-04EF-8679-7042-6DC15B9680FD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02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494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Bahnschrift</vt:lpstr>
      <vt:lpstr>Book Antiqua</vt:lpstr>
      <vt:lpstr>JetBrains Mono</vt:lpstr>
      <vt:lpstr>Tema do Office</vt:lpstr>
      <vt:lpstr>Estrutura de Ordenação por Inserção</vt:lpstr>
      <vt:lpstr>Apresentação do PowerPoint</vt:lpstr>
      <vt:lpstr>Apresentação Teórica do Método</vt:lpstr>
      <vt:lpstr>Apresentação Teórica do Método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Santos</dc:creator>
  <cp:lastModifiedBy>EDUARDO SILVA SINICO</cp:lastModifiedBy>
  <cp:revision>6</cp:revision>
  <dcterms:created xsi:type="dcterms:W3CDTF">2025-10-27T22:15:42Z</dcterms:created>
  <dcterms:modified xsi:type="dcterms:W3CDTF">2025-10-28T03:04:59Z</dcterms:modified>
</cp:coreProperties>
</file>