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8" r:id="rId8"/>
    <p:sldId id="269" r:id="rId9"/>
    <p:sldId id="272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Bazilli" initials="BB" lastIdx="1" clrIdx="0">
    <p:extLst>
      <p:ext uri="{19B8F6BF-5375-455C-9EA6-DF929625EA0E}">
        <p15:presenceInfo xmlns:p15="http://schemas.microsoft.com/office/powerpoint/2012/main" userId="e160941d8f7a38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azilli" userId="e160941d8f7a384d" providerId="LiveId" clId="{D4E703B7-3DB8-409B-A6CB-DDAA037A290E}"/>
    <pc:docChg chg="custSel delSld modSld">
      <pc:chgData name="Bruno Bazilli" userId="e160941d8f7a384d" providerId="LiveId" clId="{D4E703B7-3DB8-409B-A6CB-DDAA037A290E}" dt="2025-05-23T18:16:31.742" v="9" actId="47"/>
      <pc:docMkLst>
        <pc:docMk/>
      </pc:docMkLst>
      <pc:sldChg chg="modSp del mod">
        <pc:chgData name="Bruno Bazilli" userId="e160941d8f7a384d" providerId="LiveId" clId="{D4E703B7-3DB8-409B-A6CB-DDAA037A290E}" dt="2025-05-23T18:16:08.474" v="2" actId="47"/>
        <pc:sldMkLst>
          <pc:docMk/>
          <pc:sldMk cId="49779320" sldId="260"/>
        </pc:sldMkLst>
        <pc:spChg chg="mod">
          <ac:chgData name="Bruno Bazilli" userId="e160941d8f7a384d" providerId="LiveId" clId="{D4E703B7-3DB8-409B-A6CB-DDAA037A290E}" dt="2025-05-23T18:16:06.784" v="1" actId="27636"/>
          <ac:spMkLst>
            <pc:docMk/>
            <pc:sldMk cId="49779320" sldId="260"/>
            <ac:spMk id="3" creationId="{AC501EF8-FD39-498B-8C18-4AD36319882C}"/>
          </ac:spMkLst>
        </pc:spChg>
      </pc:sldChg>
      <pc:sldChg chg="del">
        <pc:chgData name="Bruno Bazilli" userId="e160941d8f7a384d" providerId="LiveId" clId="{D4E703B7-3DB8-409B-A6CB-DDAA037A290E}" dt="2025-05-23T18:16:14.849" v="3" actId="47"/>
        <pc:sldMkLst>
          <pc:docMk/>
          <pc:sldMk cId="3018649511" sldId="262"/>
        </pc:sldMkLst>
      </pc:sldChg>
      <pc:sldChg chg="del">
        <pc:chgData name="Bruno Bazilli" userId="e160941d8f7a384d" providerId="LiveId" clId="{D4E703B7-3DB8-409B-A6CB-DDAA037A290E}" dt="2025-05-23T18:16:16.884" v="4" actId="47"/>
        <pc:sldMkLst>
          <pc:docMk/>
          <pc:sldMk cId="1182178863" sldId="264"/>
        </pc:sldMkLst>
      </pc:sldChg>
      <pc:sldChg chg="del">
        <pc:chgData name="Bruno Bazilli" userId="e160941d8f7a384d" providerId="LiveId" clId="{D4E703B7-3DB8-409B-A6CB-DDAA037A290E}" dt="2025-05-23T18:16:19.130" v="5" actId="47"/>
        <pc:sldMkLst>
          <pc:docMk/>
          <pc:sldMk cId="308870416" sldId="265"/>
        </pc:sldMkLst>
      </pc:sldChg>
      <pc:sldChg chg="del">
        <pc:chgData name="Bruno Bazilli" userId="e160941d8f7a384d" providerId="LiveId" clId="{D4E703B7-3DB8-409B-A6CB-DDAA037A290E}" dt="2025-05-23T18:16:20.500" v="6" actId="47"/>
        <pc:sldMkLst>
          <pc:docMk/>
          <pc:sldMk cId="2797891262" sldId="266"/>
        </pc:sldMkLst>
      </pc:sldChg>
      <pc:sldChg chg="del">
        <pc:chgData name="Bruno Bazilli" userId="e160941d8f7a384d" providerId="LiveId" clId="{D4E703B7-3DB8-409B-A6CB-DDAA037A290E}" dt="2025-05-23T18:16:25.942" v="7" actId="47"/>
        <pc:sldMkLst>
          <pc:docMk/>
          <pc:sldMk cId="983283455" sldId="270"/>
        </pc:sldMkLst>
      </pc:sldChg>
      <pc:sldChg chg="del">
        <pc:chgData name="Bruno Bazilli" userId="e160941d8f7a384d" providerId="LiveId" clId="{D4E703B7-3DB8-409B-A6CB-DDAA037A290E}" dt="2025-05-23T18:16:27.810" v="8" actId="47"/>
        <pc:sldMkLst>
          <pc:docMk/>
          <pc:sldMk cId="2580444768" sldId="271"/>
        </pc:sldMkLst>
      </pc:sldChg>
      <pc:sldChg chg="del">
        <pc:chgData name="Bruno Bazilli" userId="e160941d8f7a384d" providerId="LiveId" clId="{D4E703B7-3DB8-409B-A6CB-DDAA037A290E}" dt="2025-05-23T18:16:31.742" v="9" actId="47"/>
        <pc:sldMkLst>
          <pc:docMk/>
          <pc:sldMk cId="372295475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earth-moon-lua-cheia-wallpaper-yyhk/download/1920x108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public%20domain%20memes?page=1&amp;sort=curated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Edu220011/PIM-2025---Eduardo-Antonio-de-Almeida-Oliveira/blob/8894d7c01ddff67b6228a63c55b626f0ca2a3a3e/PLATAFORMA%20DE%20EDUCA%C3%87%C3%83O%20DIGITAL%20BEGH/PIM%20Explicativo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foto/159299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98638-84DA-4819-8932-223C23F77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261" y="544445"/>
            <a:ext cx="7620001" cy="3855645"/>
          </a:xfrm>
        </p:spPr>
        <p:txBody>
          <a:bodyPr/>
          <a:lstStyle/>
          <a:p>
            <a:pPr algn="ctr"/>
            <a:r>
              <a:rPr lang="pt-BR" dirty="0"/>
              <a:t>PLATAFORMA DE EDUCAÇÃO DIGITAL BEGH</a:t>
            </a:r>
            <a:br>
              <a:rPr lang="pt-BR" dirty="0"/>
            </a:br>
            <a:r>
              <a:rPr lang="pt-BR" sz="2800" dirty="0"/>
              <a:t>PED-BEGH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C50219-532A-4618-A210-6534B60DF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9269" y="4400090"/>
            <a:ext cx="3420855" cy="1913465"/>
          </a:xfrm>
        </p:spPr>
        <p:txBody>
          <a:bodyPr/>
          <a:lstStyle/>
          <a:p>
            <a:pPr algn="l"/>
            <a:r>
              <a:rPr lang="pt-BR" dirty="0"/>
              <a:t>Eduardo Antônio de Almeida Oliveira</a:t>
            </a:r>
          </a:p>
          <a:p>
            <a:pPr algn="l"/>
            <a:r>
              <a:rPr lang="pt-BR" dirty="0"/>
              <a:t>Geovane Sudário Mendes</a:t>
            </a:r>
          </a:p>
          <a:p>
            <a:pPr algn="l"/>
            <a:r>
              <a:rPr lang="pt-BR" dirty="0"/>
              <a:t>Bruno Bazilli Brito </a:t>
            </a:r>
          </a:p>
          <a:p>
            <a:pPr algn="l"/>
            <a:r>
              <a:rPr lang="pt-BR" dirty="0"/>
              <a:t>Henrique Paulo Ávila Santos </a:t>
            </a:r>
          </a:p>
        </p:txBody>
      </p:sp>
    </p:spTree>
    <p:extLst>
      <p:ext uri="{BB962C8B-B14F-4D97-AF65-F5344CB8AC3E}">
        <p14:creationId xmlns:p14="http://schemas.microsoft.com/office/powerpoint/2010/main" val="161233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4C49C-2C76-4726-AAA2-6873DCF5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6164653" cy="887896"/>
          </a:xfrm>
        </p:spPr>
        <p:txBody>
          <a:bodyPr>
            <a:normAutofit fontScale="90000"/>
          </a:bodyPr>
          <a:lstStyle/>
          <a:p>
            <a:r>
              <a:rPr lang="pt-BR" dirty="0"/>
              <a:t>5.2. Limitações e Perspectivas para Futuras Expansões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F1AF3478-11CB-4E89-8FE3-B5A2F6C592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6093" r="26093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EB7A18-68C8-4B70-9032-BD0155D1C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07096"/>
            <a:ext cx="6164653" cy="2693504"/>
          </a:xfrm>
        </p:spPr>
        <p:txBody>
          <a:bodyPr/>
          <a:lstStyle/>
          <a:p>
            <a:r>
              <a:rPr lang="pt-BR" dirty="0"/>
              <a:t>Apesar dos resultados promissores alcançados, o projeto em sua concepção atual possui algumas limitações, que são compreensíveis dado o escopo de um PIM de primeiro semestre e a natureza de um protótipo em modo console.</a:t>
            </a:r>
          </a:p>
        </p:txBody>
      </p:sp>
    </p:spTree>
    <p:extLst>
      <p:ext uri="{BB962C8B-B14F-4D97-AF65-F5344CB8AC3E}">
        <p14:creationId xmlns:p14="http://schemas.microsoft.com/office/powerpoint/2010/main" val="13230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30D8F-7948-456D-BC6F-4DAFA8FC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22" y="185324"/>
            <a:ext cx="10131425" cy="1205948"/>
          </a:xfrm>
        </p:spPr>
        <p:txBody>
          <a:bodyPr/>
          <a:lstStyle/>
          <a:p>
            <a:r>
              <a:rPr lang="pt-BR" dirty="0"/>
              <a:t>6. 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2802E-C084-48F1-88FC-85C4CF64A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-821635" y="1391272"/>
            <a:ext cx="596348" cy="57626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CBF184-9353-43A7-A028-8BA59C1D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253" y="1023582"/>
            <a:ext cx="4996923" cy="5343879"/>
          </a:xfrm>
        </p:spPr>
        <p:txBody>
          <a:bodyPr>
            <a:normAutofit/>
          </a:bodyPr>
          <a:lstStyle/>
          <a:p>
            <a:r>
              <a:rPr lang="pt-BR" dirty="0"/>
              <a:t>ASSOCIAÇÃO BRASILEIRA DE NORMAS TÉCNICAS (ABNT). NBR 6023: Informação e documentação – Referências – Elaboração. Rio de Janeiro, 2018.</a:t>
            </a:r>
          </a:p>
          <a:p>
            <a:r>
              <a:rPr lang="pt-BR" dirty="0"/>
              <a:t>BRASIL. Lei nº 13.709, de 14 de agosto de 2018. Lei Geral de Proteção de Dados Pessoais (LGPD). Diário Oficial da União, Brasília, DF, 15 ago. 2018.</a:t>
            </a:r>
          </a:p>
          <a:p>
            <a:r>
              <a:rPr lang="pt-BR" dirty="0"/>
              <a:t>MENEZES, Pedro. O que é plágio? Disponível em: https://www.significados.com.br/plagio/. Acesso em: 21 mai. 2025.</a:t>
            </a:r>
          </a:p>
          <a:p>
            <a:r>
              <a:rPr lang="pt-BR" dirty="0"/>
              <a:t>MASCARÓ, Alysson Leandro. Direito e Filosofia: Ética, Cidadania e Sustentabilidade. 2. ed. São Paulo: Atlas, 2017.</a:t>
            </a:r>
          </a:p>
          <a:p>
            <a:r>
              <a:rPr lang="pt-BR" dirty="0"/>
              <a:t>TANENBAUM, Andrew S.; WETHERALL, David. Redes de Computadores. 5. ed. Pearson </a:t>
            </a:r>
            <a:r>
              <a:rPr lang="pt-BR" dirty="0" err="1"/>
              <a:t>Education</a:t>
            </a:r>
            <a:r>
              <a:rPr lang="pt-BR" dirty="0"/>
              <a:t> do Brasil, 2012.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446A78-0C49-401F-A727-818E022F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636869" y="1815341"/>
            <a:ext cx="4722813" cy="57626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6FFA48-6BFE-4D02-9644-B47F9E287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447320"/>
            <a:ext cx="4995334" cy="5920141"/>
          </a:xfrm>
        </p:spPr>
        <p:txBody>
          <a:bodyPr>
            <a:normAutofit/>
          </a:bodyPr>
          <a:lstStyle/>
          <a:p>
            <a:r>
              <a:rPr lang="pt-BR" dirty="0"/>
              <a:t>RIBEIRO, André. </a:t>
            </a:r>
            <a:r>
              <a:rPr lang="pt-BR" dirty="0" err="1"/>
              <a:t>Cibersegurança</a:t>
            </a:r>
            <a:r>
              <a:rPr lang="pt-BR" dirty="0"/>
              <a:t>: Fundamentos e Melhores Práticas. São Paulo: Érica, 2021. FORBELLONE, </a:t>
            </a:r>
            <a:r>
              <a:rPr lang="pt-BR" dirty="0" err="1"/>
              <a:t>Antonio</a:t>
            </a:r>
            <a:r>
              <a:rPr lang="pt-BR" dirty="0"/>
              <a:t>. Lógica de Programação: A Construção de Algoritmos e Sistemas. 3. ed. São Paulo: Pearson </a:t>
            </a:r>
            <a:r>
              <a:rPr lang="pt-BR" dirty="0" err="1"/>
              <a:t>Education</a:t>
            </a:r>
            <a:r>
              <a:rPr lang="pt-BR" dirty="0"/>
              <a:t> do Brasil, 2012. BOULOS, Paulo. Matemática Essencial: Ensino Médio Completo. São Paulo: Saraiva, 2013.</a:t>
            </a:r>
          </a:p>
          <a:p>
            <a:r>
              <a:rPr lang="pt-BR" dirty="0"/>
              <a:t>UNIP. Projeto Integrado Multidisciplinar (PIM): Regulamento do Curso CST em Análise e Desenvolvimento de Sistemas. [Arquivo 1.docx]. Universidade Paulista, 2025.</a:t>
            </a:r>
          </a:p>
          <a:p>
            <a:r>
              <a:rPr lang="pt-BR" dirty="0"/>
              <a:t>UNIP. Modelo de Trabalho Acadêmico: Diretrizes para PIM. [Arquivo 2.docx]. Universidade Paulista, 2025.</a:t>
            </a:r>
          </a:p>
        </p:txBody>
      </p:sp>
    </p:spTree>
    <p:extLst>
      <p:ext uri="{BB962C8B-B14F-4D97-AF65-F5344CB8AC3E}">
        <p14:creationId xmlns:p14="http://schemas.microsoft.com/office/powerpoint/2010/main" val="250153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1DDEA-9D49-4849-8AC8-C2DD68AD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-1444487" y="212033"/>
            <a:ext cx="1245704" cy="1388165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27E7080-E76F-4C8F-A207-508FBF0EE1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115" r="14115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A6A757-19CA-4C11-BD20-F654735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270" y="728870"/>
            <a:ext cx="7169426" cy="4757530"/>
          </a:xfrm>
        </p:spPr>
        <p:txBody>
          <a:bodyPr>
            <a:normAutofit/>
          </a:bodyPr>
          <a:lstStyle/>
          <a:p>
            <a:r>
              <a:rPr lang="pt-BR" sz="3200" dirty="0"/>
              <a:t>Para mais detalhes aprofundados sobre o trabalho acesse o link:</a:t>
            </a:r>
          </a:p>
          <a:p>
            <a:r>
              <a:rPr lang="pt-BR" sz="3200" dirty="0">
                <a:hlinkClick r:id="rId4"/>
              </a:rPr>
              <a:t>https://github.com/Edu220011/PIM-2025---Eduardo-Antonio-de-Almeida-Oliveira/blob/8894d7c01ddff67b6228a63c55b626f0ca2a3a3e/PLATAFORMA%20DE%20EDUCA%C3%87%C3%83O%20DIGITAL%20BEGH/PIM%20Explicativo.pdf</a:t>
            </a:r>
            <a:endParaRPr lang="pt-BR" sz="32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677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AD257-6426-4880-A94C-DCD5360A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20B89-AC76-4256-A6B6-0DABF7FD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2041"/>
            <a:ext cx="10485782" cy="42719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Este trabalho apresenta o desenvolvimento e a análise de uma plataforma de educação digital segura, desenvolvida em Python, com foco na inclusão digital e proteção de dados. O projeto, alinhado aos requisitos do Projeto Integrado Multidisciplinar (PIM) do curso de Análise e Desenvolvimento de Sistemas da Universidade Paulista, visa oferecer um ambiente interativo e acessível para comunidades carentes e estudantes de escolas públicas, abordando temas como pensamento lógico computacional, segurança digital e programação básica em Python. A solução implementa conceitos de infraestrutura computacional, </a:t>
            </a:r>
            <a:r>
              <a:rPr lang="pt-BR" dirty="0" err="1"/>
              <a:t>cibersegurança</a:t>
            </a:r>
            <a:r>
              <a:rPr lang="pt-BR" dirty="0"/>
              <a:t> e conformidade com a Lei Geral de Proteção de Dados (LGPD), além de incorporar princípios de ética, cidadania e sustentabilidade. A análise detalhada do código-fonte e dos arquivos de dados (JSON) demonstra a aplicação prática dos conhecimentos adquiridos nas disciplinas de Matemática e Estatística, Pensamento Lógico Computacional com Python, Infraestrutura Computacional, Tecnologia da Informação e Comunicação, </a:t>
            </a:r>
            <a:r>
              <a:rPr lang="pt-BR" dirty="0" err="1"/>
              <a:t>Cibersegurança</a:t>
            </a:r>
            <a:r>
              <a:rPr lang="pt-BR" dirty="0"/>
              <a:t>, LGPD, Ética, Cidadania e Sustentabilidade, e Direitos Humanos. O sistema permite o cadastro de usuários, acesso a conteúdos didáticos, realização de provas e acompanhamento de desempenho, garantindo a segurança e privacidade das informações. </a:t>
            </a:r>
          </a:p>
        </p:txBody>
      </p:sp>
    </p:spTree>
    <p:extLst>
      <p:ext uri="{BB962C8B-B14F-4D97-AF65-F5344CB8AC3E}">
        <p14:creationId xmlns:p14="http://schemas.microsoft.com/office/powerpoint/2010/main" val="6074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A880-2D90-49A9-9A51-0E6FE3CB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65802-6FB9-47D8-90EE-F3C0FB945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781878"/>
            <a:ext cx="4995331" cy="5009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	1.1. Contextualização do PIM e dos Objetivos: </a:t>
            </a:r>
          </a:p>
          <a:p>
            <a:r>
              <a:rPr lang="pt-BR" sz="1900" dirty="0"/>
              <a:t>O tema central deste PIM é "Plataforma de Educação Digital Segura para Inclusão Digital e Proteção de Dados". A escolha deste tema reflete a crescente importância de abordar questões sociais e tecnológicas contemporâneas, como a necessidade de reduzir a lacuna digital e a imperativa proteção da informação em um ambiente cada vez mais interconectado.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F20FFF-C030-4095-B08E-BF8E3E76E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065867"/>
            <a:ext cx="4995332" cy="4295176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/>
              <a:t>O Objetivo Geral do projeto consistiu em realizar o levantamento e a análise de requisitos para o desenvolvimento de uma plataforma digital segura. Esta plataforma seria destinada à educação e inclusão tecnológica, considerando conceitos essenciais de pensamento lógico computacional, infraestrutura de sistemas e </a:t>
            </a:r>
            <a:r>
              <a:rPr lang="pt-BR" sz="2000" dirty="0" err="1"/>
              <a:t>cibersegurança</a:t>
            </a:r>
            <a:r>
              <a:rPr lang="pt-BR" sz="2000" dirty="0"/>
              <a:t>. O sistema proposto deveria ser capaz de permitir que usuários com diferentes níveis de conhecimento acessassem conteúdo interativo sobre tecnologia da informação, programação básica e boas práticas de segurança digital, sempre em estrita conformidade com os preceitos da Lei Geral de Proteção de Dados (LGPD) e com princípios éticos sólidos. </a:t>
            </a:r>
          </a:p>
        </p:txBody>
      </p:sp>
    </p:spTree>
    <p:extLst>
      <p:ext uri="{BB962C8B-B14F-4D97-AF65-F5344CB8AC3E}">
        <p14:creationId xmlns:p14="http://schemas.microsoft.com/office/powerpoint/2010/main" val="398995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C3D8D-596E-47A8-BDAD-3D6246AB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</a:t>
            </a:r>
            <a:r>
              <a:rPr lang="pt-BR" sz="2800" dirty="0"/>
              <a:t>Objetivos Específicos: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71C67-E21B-4932-A37E-5D3FDE16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Aplicar princípios matemáticos e estatísticos para a análise do desempenho dos usuários dentro da plataforma. </a:t>
            </a:r>
          </a:p>
          <a:p>
            <a:r>
              <a:rPr lang="pt-BR" dirty="0"/>
              <a:t> Conceber e estruturar um sistema para o ensino de lógica computacional e programação básica.</a:t>
            </a:r>
          </a:p>
          <a:p>
            <a:r>
              <a:rPr lang="pt-BR" dirty="0"/>
              <a:t> Definir os requisitos de infraestrutura computacional, com atenção especial à performance,   escalabilidade e segurança. </a:t>
            </a:r>
          </a:p>
          <a:p>
            <a:r>
              <a:rPr lang="pt-BR" dirty="0"/>
              <a:t>Assegurar a privacidade e a proteção dos dados dos usuários, em total aderência à LGPD. </a:t>
            </a:r>
          </a:p>
          <a:p>
            <a:r>
              <a:rPr lang="pt-BR" dirty="0"/>
              <a:t>Desenvolver e propor diretrizes de </a:t>
            </a:r>
            <a:r>
              <a:rPr lang="pt-BR" dirty="0" err="1"/>
              <a:t>cibersegurança</a:t>
            </a:r>
            <a:r>
              <a:rPr lang="pt-BR" dirty="0"/>
              <a:t> eficazes para prevenir ataques cibernéticos e vazamentos de dados. </a:t>
            </a:r>
          </a:p>
          <a:p>
            <a:r>
              <a:rPr lang="pt-BR" dirty="0"/>
              <a:t>Incorporar princípios de ética, cidadania e sustentabilidade digital, fomentando um uso consciente e responsável da tecnologia. </a:t>
            </a:r>
          </a:p>
        </p:txBody>
      </p:sp>
    </p:spTree>
    <p:extLst>
      <p:ext uri="{BB962C8B-B14F-4D97-AF65-F5344CB8AC3E}">
        <p14:creationId xmlns:p14="http://schemas.microsoft.com/office/powerpoint/2010/main" val="153296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0BB00-D267-4760-8533-4F00FAE1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3968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2. FUNDAMENTAÇÃO TEÓRICA E DISCIPLINAS CONTEMPLADAS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D4C9A-2EE3-435C-BD5B-D4B94012C5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	2.1. Pensamento Lógico Computacional e 	Desenvolvimento de Sistemas:</a:t>
            </a:r>
          </a:p>
          <a:p>
            <a:r>
              <a:rPr lang="pt-BR" b="1" dirty="0"/>
              <a:t> </a:t>
            </a:r>
            <a:r>
              <a:rPr lang="pt-BR" dirty="0"/>
              <a:t>Esta área do conhecimento foi a espinha dorsal para a criação do programa que controla a plataforma. O pensamento lógico computacional envolve a capacidade de decompor problemas complexos em etapas menores e mais gerenciáveis, e de formular soluções de forma algorítmica. Essa habilidade é indispensável para qualquer profissional de desenvolvimento de sistemas. A disciplina focada na programação com uma linguagem de alto nível, como o Python, permitiu transformar a lógica abstrata em um sistema funcional e interativo.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7BBAE2-A68D-4CC9-B36E-299CB080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1457739"/>
            <a:ext cx="4995332" cy="43334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	2.2. Matemática e Estatística Aplicada:</a:t>
            </a:r>
          </a:p>
          <a:p>
            <a:r>
              <a:rPr lang="pt-BR" b="1" dirty="0"/>
              <a:t> </a:t>
            </a:r>
            <a:r>
              <a:rPr lang="pt-BR" dirty="0"/>
              <a:t>Embora a interface da plataforma não exiba cálculos complexos diretamente, a disciplina de Matemática e Estatística é de extrema relevância para a análise do desempenho dos usuários e para a avaliação da eficácia da plataforma. O regulamento do PIM, conforme o "Arquivo 1.docx", solicita a consideração de análises estatísticas básicas, como o número de acessos, o tempo médio de uso e a idade dos usuários, utilizando conceitos de média, moda e mediana. </a:t>
            </a:r>
          </a:p>
        </p:txBody>
      </p:sp>
    </p:spTree>
    <p:extLst>
      <p:ext uri="{BB962C8B-B14F-4D97-AF65-F5344CB8AC3E}">
        <p14:creationId xmlns:p14="http://schemas.microsoft.com/office/powerpoint/2010/main" val="357411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09484-F577-455A-BE97-584E6095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3. ARQUITETURA E FUNCIONAMENTO DA PLATAFORMA EDUCACIONAL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245214-D960-43AF-9CE2-ED613805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1868557"/>
            <a:ext cx="4996923" cy="925972"/>
          </a:xfrm>
        </p:spPr>
        <p:txBody>
          <a:bodyPr/>
          <a:lstStyle/>
          <a:p>
            <a:r>
              <a:rPr lang="pt-BR" sz="2400" dirty="0"/>
              <a:t>3.1. Visão Geral do Projeto e Contextualização do Cenário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61149E-DFEA-49C1-8C3F-95C81291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8846" y="2870201"/>
            <a:ext cx="4995335" cy="29209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plataforma foi desenvolvida para atender à necessidade de uma Organização Não Governamental (ONG) dedicada à inclusão digital. A iniciativa visa proporcionar um ambiente de aprendizado acessível e interativo para membros de comunidades menos favorecidas e estudantes de escolas públicas. Os cursos básicos oferecidos abrangem áreas essenciais como o pensamento lógico computacional, fundamentos de segurança digital e introdução à programação, com um forte foco na proteção de dados pessoais e na promoção da cidadania digital.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B78A1B-ADB3-4788-BC0C-F40A5EBE8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21895" y="2065867"/>
            <a:ext cx="4996922" cy="737129"/>
          </a:xfrm>
        </p:spPr>
        <p:txBody>
          <a:bodyPr/>
          <a:lstStyle/>
          <a:p>
            <a:r>
              <a:rPr lang="pt-BR" sz="2400" dirty="0"/>
              <a:t>3.2. Gerenciamento e Estrutura dos Dados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C9DA2F-171A-4435-B162-156554C4F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2724" y="2870201"/>
            <a:ext cx="5136093" cy="292099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organização e a gestão dos dados são aspectos cruciais para o funcionamento da plataforma. Para este projeto, optou-se por utilizar um formato de arquivo específico e padronizado para armazenar as informações. Essa escolha permite a facilidade de leitura e escrita dos dados e uma integração eficiente com o programa principal. O sistema utiliza três arquivos distintos para organizar as informações: um para o conteúdo didático, outro para os dados dos usuários e um terceiro para as questões das provas.</a:t>
            </a:r>
          </a:p>
        </p:txBody>
      </p:sp>
    </p:spTree>
    <p:extLst>
      <p:ext uri="{BB962C8B-B14F-4D97-AF65-F5344CB8AC3E}">
        <p14:creationId xmlns:p14="http://schemas.microsoft.com/office/powerpoint/2010/main" val="100865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7000B-7AA3-4991-9BC7-745B8441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15617"/>
            <a:ext cx="3680885" cy="1126435"/>
          </a:xfrm>
        </p:spPr>
        <p:txBody>
          <a:bodyPr>
            <a:normAutofit fontScale="90000"/>
          </a:bodyPr>
          <a:lstStyle/>
          <a:p>
            <a:r>
              <a:rPr lang="pt-BR" dirty="0"/>
              <a:t>3.3. O Programa Central (Pim.py): Funcionalidades e Interação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35074E1-2EC6-4D44-8764-FD025010F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1912" y="609600"/>
            <a:ext cx="5181600" cy="518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4606CE-88FD-4908-9C56-DBA10538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934818"/>
            <a:ext cx="3680885" cy="4704522"/>
          </a:xfrm>
        </p:spPr>
        <p:txBody>
          <a:bodyPr>
            <a:normAutofit/>
          </a:bodyPr>
          <a:lstStyle/>
          <a:p>
            <a:r>
              <a:rPr lang="pt-BR" sz="1800" dirty="0"/>
              <a:t>O programa principal, que chamamos de Pim.py (embora seu nome técnico seja Pim.py), é o cérebro da plataforma. Ele é responsável por orquestrar todas as interações com o usuário e gerenciar o fluxo de informações entre os diferentes arquivos de dados. O sistema é estruturado em várias "funções" ou "módulos", cada um com uma responsabilidade específica, o que torna o </a:t>
            </a:r>
            <a:r>
              <a:rPr lang="pt-BR" sz="2000" dirty="0"/>
              <a:t>programa</a:t>
            </a:r>
            <a:r>
              <a:rPr lang="pt-BR" sz="1800" dirty="0"/>
              <a:t> organizado e fácil de entender e manter. </a:t>
            </a:r>
          </a:p>
        </p:txBody>
      </p:sp>
    </p:spTree>
    <p:extLst>
      <p:ext uri="{BB962C8B-B14F-4D97-AF65-F5344CB8AC3E}">
        <p14:creationId xmlns:p14="http://schemas.microsoft.com/office/powerpoint/2010/main" val="94925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610F0-1A31-40AF-BBD9-89C4D32D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7810"/>
            <a:ext cx="10131425" cy="1708058"/>
          </a:xfrm>
        </p:spPr>
        <p:txBody>
          <a:bodyPr>
            <a:normAutofit/>
          </a:bodyPr>
          <a:lstStyle/>
          <a:p>
            <a:r>
              <a:rPr lang="pt-BR" sz="3200" dirty="0"/>
              <a:t>4. CUMPRIMENTO DAS ATIVIDADES DO PIM E SUAS APLICAÇÕES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6F50A-6701-46B5-B29A-101A0C7CC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4.1. Desenvolvimento do Sistema e Acessibilidade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36542E-2ECD-4F25-8AD3-4EE79E82B5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principal atividade do PIM é o desenvolvimento de um programa que gerencie informações e as armazene de forma estruturada. A plataforma de educação digital cumpre integralmente esse requisito. O sistema centraliza o cadastro de usuários, o acesso a conteúdos didáticos e a realização de avaliações. As informações são organizadas em arquivos de dados específicos, permitindo que sejam facilmente consultadas e analisadas para diversos fins, como o acompanhamento do progresso dos alunos.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79E567-9E48-47B9-AF74-9E5CE2663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2400" dirty="0"/>
              <a:t>4.2. Análise Comparativa de Ambientes Operacionais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A14E59-F706-42E8-ADEE-160C4056D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347759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atividade exige a análise das vantagens e desvantagens de diferentes sistemas operacionais, como Windows e Linux, para justificar uma escolha em um cenário de implantação. Essa reflexão é crucial para o planejamento da infraestrutura de qualquer sistema.</a:t>
            </a:r>
          </a:p>
        </p:txBody>
      </p:sp>
    </p:spTree>
    <p:extLst>
      <p:ext uri="{BB962C8B-B14F-4D97-AF65-F5344CB8AC3E}">
        <p14:creationId xmlns:p14="http://schemas.microsoft.com/office/powerpoint/2010/main" val="374258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12CBA-A91A-4BFC-9E81-C3C31773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5. CONSIDERAÇÕES FINAIS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9B2D10-FB6A-4542-92A1-762FFCA86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5.1. Conclusão do Projeto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05BAF-1F4F-4303-B3F3-D44EDF465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0"/>
            <a:ext cx="4996923" cy="3530599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desenvolvimento da Plataforma de Educação Digital Segura para Inclusão e Proteção de Dados, no contexto do Projeto Integrado Multidisciplinar (PIM) do 1º Semestre, demonstrou a capacidade de integrar conhecimentos complexos de diversas disciplinas para a criação de uma solução funcional e de relevante impacto social. O projeto alcançou seus objetivos ao conceber uma plataforma capaz de oferecer conteúdo educacional em áreas cruciais como lógica de programação, segurança digital e tecnologia da informação, ao mesmo tempo em que prioriza a segurança e a privacidade das informações dos usuários, em estrita conformidade com os princípios da Lei Geral de </a:t>
            </a:r>
            <a:r>
              <a:rPr lang="pt-BR" dirty="0" err="1"/>
              <a:t>Proteitação</a:t>
            </a:r>
            <a:r>
              <a:rPr lang="pt-BR" dirty="0"/>
              <a:t> de Dados (LGPD).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DA8C0-22AB-47DD-95BD-AD316A328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168FB3-3111-4C2A-84FB-967ACCB9A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2723" y="2802996"/>
            <a:ext cx="5136093" cy="405500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 análise funcional do programa central e a descrição da estrutura dos arquivos de dados ilustraram a aplicação prática de conceitos de pensamento lógico computacional, organização de informações e algoritmos de segurança. As atividades específicas exigidas pelo regulamento do PIM foram abordadas de forma contextualizada, desde a escolha de ambientes operacionais para implantação até a formulação de estratégias de sustentabilidade e boas práticas de </a:t>
            </a:r>
            <a:r>
              <a:rPr lang="pt-BR" dirty="0" err="1"/>
              <a:t>cibersegurança</a:t>
            </a:r>
            <a:r>
              <a:rPr lang="pt-BR" dirty="0"/>
              <a:t>, reafirmando a natureza interdisciplinar e prática do curso.</a:t>
            </a:r>
          </a:p>
        </p:txBody>
      </p:sp>
    </p:spTree>
    <p:extLst>
      <p:ext uri="{BB962C8B-B14F-4D97-AF65-F5344CB8AC3E}">
        <p14:creationId xmlns:p14="http://schemas.microsoft.com/office/powerpoint/2010/main" val="2698015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69</TotalTime>
  <Words>1696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PLATAFORMA DE EDUCAÇÃO DIGITAL BEGH PED-BEGH </vt:lpstr>
      <vt:lpstr>.Resumo</vt:lpstr>
      <vt:lpstr>1.Introdução</vt:lpstr>
      <vt:lpstr>.Objetivos Específicos: </vt:lpstr>
      <vt:lpstr>2. FUNDAMENTAÇÃO TEÓRICA E DISCIPLINAS CONTEMPLADAS</vt:lpstr>
      <vt:lpstr>3. ARQUITETURA E FUNCIONAMENTO DA PLATAFORMA EDUCACIONAL </vt:lpstr>
      <vt:lpstr>3.3. O Programa Central (Pim.py): Funcionalidades e Interação</vt:lpstr>
      <vt:lpstr>4. CUMPRIMENTO DAS ATIVIDADES DO PIM E SUAS APLICAÇÕES</vt:lpstr>
      <vt:lpstr>5. CONSIDERAÇÕES FINAIS</vt:lpstr>
      <vt:lpstr>5.2. Limitações e Perspectivas para Futuras Expansões</vt:lpstr>
      <vt:lpstr>6. 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EDUCAÇÃO DIGITAL BEGH PED-BEGH</dc:title>
  <dc:creator>Bruno Bazilli</dc:creator>
  <cp:lastModifiedBy>Bruno Bazilli</cp:lastModifiedBy>
  <cp:revision>1</cp:revision>
  <dcterms:created xsi:type="dcterms:W3CDTF">2025-05-23T17:03:00Z</dcterms:created>
  <dcterms:modified xsi:type="dcterms:W3CDTF">2025-05-23T18:16:45Z</dcterms:modified>
</cp:coreProperties>
</file>