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0522" autoAdjust="0"/>
  </p:normalViewPr>
  <p:slideViewPr>
    <p:cSldViewPr snapToGrid="0">
      <p:cViewPr varScale="1">
        <p:scale>
          <a:sx n="41" d="100"/>
          <a:sy n="41"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22C89-0A2F-49F9-AC60-DBF481D17E57}" type="datetimeFigureOut">
              <a:rPr lang="es-ES" smtClean="0"/>
              <a:t>17/05/2023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D0C06D-409F-4C79-B1BA-FEDE65BF762D}" type="slidenum">
              <a:rPr lang="es-ES" smtClean="0"/>
              <a:t>‹Nº›</a:t>
            </a:fld>
            <a:endParaRPr lang="es-ES"/>
          </a:p>
        </p:txBody>
      </p:sp>
    </p:spTree>
    <p:extLst>
      <p:ext uri="{BB962C8B-B14F-4D97-AF65-F5344CB8AC3E}">
        <p14:creationId xmlns:p14="http://schemas.microsoft.com/office/powerpoint/2010/main" val="115218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El objetivo del Plan de Respuesta a Incidentes de </a:t>
            </a:r>
            <a:r>
              <a:rPr lang="es-ES" dirty="0" err="1"/>
              <a:t>Ransomware</a:t>
            </a:r>
            <a:r>
              <a:rPr lang="es-ES" dirty="0"/>
              <a:t> es que todos los miembros de la organización conozcan y apliquen un procedimiento rápido y eficaz para actuar ante un incidente de </a:t>
            </a:r>
            <a:r>
              <a:rPr lang="es-ES" dirty="0" err="1"/>
              <a:t>Ransomware</a:t>
            </a:r>
            <a:r>
              <a:rPr lang="es-ES" dirty="0"/>
              <a:t>. Este procedimiento incluirá medidas para comunicar de forma correcta los incidentes a quien corresponda tanto dentro como fuera de la organización. También incluirá los mecanismos para registrar los incidentes con sus pruebas y evidencias con objeto de estudiar su origen y evitar que ocurran en un futuro.</a:t>
            </a:r>
          </a:p>
        </p:txBody>
      </p:sp>
      <p:sp>
        <p:nvSpPr>
          <p:cNvPr id="4" name="Marcador de número de diapositiva 3"/>
          <p:cNvSpPr>
            <a:spLocks noGrp="1"/>
          </p:cNvSpPr>
          <p:nvPr>
            <p:ph type="sldNum" sz="quarter" idx="5"/>
          </p:nvPr>
        </p:nvSpPr>
        <p:spPr/>
        <p:txBody>
          <a:bodyPr/>
          <a:lstStyle/>
          <a:p>
            <a:fld id="{FAD0C06D-409F-4C79-B1BA-FEDE65BF762D}" type="slidenum">
              <a:rPr lang="es-ES" smtClean="0"/>
              <a:t>2</a:t>
            </a:fld>
            <a:endParaRPr lang="es-ES"/>
          </a:p>
        </p:txBody>
      </p:sp>
    </p:spTree>
    <p:extLst>
      <p:ext uri="{BB962C8B-B14F-4D97-AF65-F5344CB8AC3E}">
        <p14:creationId xmlns:p14="http://schemas.microsoft.com/office/powerpoint/2010/main" val="1245048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Este plan se aplica a todos los incidentes graves que amenazan con interrumpir cualquier actividad crítica dentro del alcance del Sistema de Gestión de la Seguridad de la Información (SGSI) por un periodo mayor al objetivo de tiempo de recuperación de cada actividad individual. Los usuarios de este documento son todos los miembros de </a:t>
            </a:r>
            <a:r>
              <a:rPr lang="es-ES" dirty="0" err="1"/>
              <a:t>HuescaTelecom</a:t>
            </a:r>
            <a:r>
              <a:rPr lang="es-ES" dirty="0"/>
              <a:t>. Este documento está al alcance de todos los miembros de la organización y es confidencial, ningún miembro podrá distribuirlo a terceras personas sin previa autorización del equipo directivo</a:t>
            </a:r>
          </a:p>
        </p:txBody>
      </p:sp>
      <p:sp>
        <p:nvSpPr>
          <p:cNvPr id="4" name="Marcador de número de diapositiva 3"/>
          <p:cNvSpPr>
            <a:spLocks noGrp="1"/>
          </p:cNvSpPr>
          <p:nvPr>
            <p:ph type="sldNum" sz="quarter" idx="5"/>
          </p:nvPr>
        </p:nvSpPr>
        <p:spPr/>
        <p:txBody>
          <a:bodyPr/>
          <a:lstStyle/>
          <a:p>
            <a:fld id="{FAD0C06D-409F-4C79-B1BA-FEDE65BF762D}" type="slidenum">
              <a:rPr lang="es-ES" smtClean="0"/>
              <a:t>3</a:t>
            </a:fld>
            <a:endParaRPr lang="es-ES"/>
          </a:p>
        </p:txBody>
      </p:sp>
    </p:spTree>
    <p:extLst>
      <p:ext uri="{BB962C8B-B14F-4D97-AF65-F5344CB8AC3E}">
        <p14:creationId xmlns:p14="http://schemas.microsoft.com/office/powerpoint/2010/main" val="4079099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Para actuar de la mejor manera posible ante un incidente, se deben identificar las líneas de actuación que se realizarán por parte de la organización, con el objetivo de sufrir el menor daño posible y conseguir una rápida recuperación. En cada línea de actuación se identificarán los equipos responsables, así como un líder o responsable de los mismos. </a:t>
            </a:r>
          </a:p>
        </p:txBody>
      </p:sp>
      <p:sp>
        <p:nvSpPr>
          <p:cNvPr id="4" name="Marcador de número de diapositiva 3"/>
          <p:cNvSpPr>
            <a:spLocks noGrp="1"/>
          </p:cNvSpPr>
          <p:nvPr>
            <p:ph type="sldNum" sz="quarter" idx="5"/>
          </p:nvPr>
        </p:nvSpPr>
        <p:spPr/>
        <p:txBody>
          <a:bodyPr/>
          <a:lstStyle/>
          <a:p>
            <a:fld id="{FAD0C06D-409F-4C79-B1BA-FEDE65BF762D}" type="slidenum">
              <a:rPr lang="es-ES" smtClean="0"/>
              <a:t>4</a:t>
            </a:fld>
            <a:endParaRPr lang="es-ES"/>
          </a:p>
        </p:txBody>
      </p:sp>
    </p:spTree>
    <p:extLst>
      <p:ext uri="{BB962C8B-B14F-4D97-AF65-F5344CB8AC3E}">
        <p14:creationId xmlns:p14="http://schemas.microsoft.com/office/powerpoint/2010/main" val="2897317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COMUNICACIÓN INTERNA</a:t>
            </a:r>
          </a:p>
          <a:p>
            <a:pPr marL="228600" indent="-228600">
              <a:buAutoNum type="arabicPeriod"/>
            </a:pPr>
            <a:r>
              <a:rPr lang="es-ES" dirty="0"/>
              <a:t>El incidente es detectado por un trabajador de cualquier departamento.</a:t>
            </a:r>
          </a:p>
          <a:p>
            <a:pPr marL="228600" indent="-228600">
              <a:buAutoNum type="arabicPeriod"/>
            </a:pPr>
            <a:r>
              <a:rPr lang="es-ES" dirty="0"/>
              <a:t> 2. El trabajador se pone en contacto inmediatamente con el director del departamento. </a:t>
            </a:r>
          </a:p>
          <a:p>
            <a:pPr marL="228600" indent="-228600">
              <a:buAutoNum type="arabicPeriod"/>
            </a:pPr>
            <a:r>
              <a:rPr lang="es-ES" dirty="0"/>
              <a:t>3. El director de departamento contacta inmediatamente con el responsable de ciberseguridad de la organización. </a:t>
            </a:r>
          </a:p>
          <a:p>
            <a:pPr marL="228600" indent="-228600">
              <a:buAutoNum type="arabicPeriod"/>
            </a:pPr>
            <a:r>
              <a:rPr lang="es-ES" dirty="0"/>
              <a:t>4. El responsable de ciberseguridad, contacta con el Director General de la organización. </a:t>
            </a:r>
          </a:p>
          <a:p>
            <a:pPr marL="228600" indent="-228600">
              <a:buAutoNum type="arabicPeriod"/>
            </a:pPr>
            <a:r>
              <a:rPr lang="es-ES" dirty="0"/>
              <a:t>5. El Director General se comunica con todos los directores de departamento, comunicando el incidente a los mismos. </a:t>
            </a:r>
          </a:p>
          <a:p>
            <a:pPr marL="228600" indent="-228600">
              <a:buAutoNum type="arabicPeriod"/>
            </a:pPr>
            <a:r>
              <a:rPr lang="es-ES" dirty="0"/>
              <a:t>6. A su vez, el director general contacta con el responsable de ciberseguridad y el responsable de seguridad de la organización, para informar de que se va a aplicar el plan de respuesta a incidentes. </a:t>
            </a:r>
          </a:p>
          <a:p>
            <a:pPr marL="228600" indent="-228600">
              <a:buAutoNum type="arabicPeriod"/>
            </a:pPr>
            <a:r>
              <a:rPr lang="es-ES" dirty="0"/>
              <a:t>7. Finalmente, cada director de departamento comunicará a los empleados pertenecientes a su departamento mediante reunión, llamada telefónica o correo electrónico el contexto de la amenaza y cómo deben actuar</a:t>
            </a:r>
          </a:p>
          <a:p>
            <a:pPr marL="0" indent="0">
              <a:buNone/>
            </a:pPr>
            <a:r>
              <a:rPr lang="es-ES" dirty="0"/>
              <a:t>COMUNICACIÓN EXTERNA</a:t>
            </a:r>
          </a:p>
          <a:p>
            <a:pPr marL="0" indent="0">
              <a:buNone/>
            </a:pPr>
            <a:r>
              <a:rPr lang="es-ES" dirty="0"/>
              <a:t>✓ Creación de un comunicado oficial que deberá ser redactado y aprobado en conjunto por todos los directivos de la organización. Este comunicado será compartido en la página web de la organización y en las redes sociales. </a:t>
            </a:r>
          </a:p>
          <a:p>
            <a:pPr marL="0" indent="0">
              <a:buNone/>
            </a:pPr>
            <a:r>
              <a:rPr lang="es-ES" dirty="0"/>
              <a:t>✓ Los responsables de seguridad se pondrán en contacto con las autoridades pertinentes con el objetivo de trabajar conjuntamente para hacer frente al incidente. </a:t>
            </a:r>
          </a:p>
          <a:p>
            <a:pPr marL="0" indent="0">
              <a:buNone/>
            </a:pPr>
            <a:r>
              <a:rPr lang="es-ES" dirty="0"/>
              <a:t>✓ Los responsables de seguridad, en caso de ser necesario, se pondrán en contacto con una empresa externa de asesoramiento, con el objetivo de recibir ayuda para la respuesta al incidente. </a:t>
            </a:r>
          </a:p>
          <a:p>
            <a:pPr marL="0" indent="0">
              <a:buNone/>
            </a:pPr>
            <a:r>
              <a:rPr lang="es-ES" dirty="0"/>
              <a:t>✓ En caso de recibir alguna solicitud de entrevista por parte de algún medio de comunicación, será el director de RR. HH quién responda a las preguntas. </a:t>
            </a:r>
          </a:p>
          <a:p>
            <a:pPr marL="0" indent="0">
              <a:buNone/>
            </a:pPr>
            <a:r>
              <a:rPr lang="es-ES" dirty="0"/>
              <a:t>✓ Se enviará un mensaje (correo electrónico, SMS, etc.) a los clientes afiliados con la empresa, informando sobre el incidente. </a:t>
            </a:r>
          </a:p>
          <a:p>
            <a:pPr marL="0" indent="0">
              <a:buNone/>
            </a:pPr>
            <a:r>
              <a:rPr lang="es-ES" dirty="0"/>
              <a:t>✓ Se contactará con los clientes en caso de ser necesario. </a:t>
            </a:r>
          </a:p>
        </p:txBody>
      </p:sp>
      <p:sp>
        <p:nvSpPr>
          <p:cNvPr id="4" name="Marcador de número de diapositiva 3"/>
          <p:cNvSpPr>
            <a:spLocks noGrp="1"/>
          </p:cNvSpPr>
          <p:nvPr>
            <p:ph type="sldNum" sz="quarter" idx="5"/>
          </p:nvPr>
        </p:nvSpPr>
        <p:spPr/>
        <p:txBody>
          <a:bodyPr/>
          <a:lstStyle/>
          <a:p>
            <a:fld id="{FAD0C06D-409F-4C79-B1BA-FEDE65BF762D}" type="slidenum">
              <a:rPr lang="es-ES" smtClean="0"/>
              <a:t>5</a:t>
            </a:fld>
            <a:endParaRPr lang="es-ES"/>
          </a:p>
        </p:txBody>
      </p:sp>
    </p:spTree>
    <p:extLst>
      <p:ext uri="{BB962C8B-B14F-4D97-AF65-F5344CB8AC3E}">
        <p14:creationId xmlns:p14="http://schemas.microsoft.com/office/powerpoint/2010/main" val="1722406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endParaRPr lang="es-ES" dirty="0"/>
          </a:p>
        </p:txBody>
      </p:sp>
      <p:sp>
        <p:nvSpPr>
          <p:cNvPr id="4" name="Marcador de número de diapositiva 3"/>
          <p:cNvSpPr>
            <a:spLocks noGrp="1"/>
          </p:cNvSpPr>
          <p:nvPr>
            <p:ph type="sldNum" sz="quarter" idx="5"/>
          </p:nvPr>
        </p:nvSpPr>
        <p:spPr/>
        <p:txBody>
          <a:bodyPr/>
          <a:lstStyle/>
          <a:p>
            <a:fld id="{FAD0C06D-409F-4C79-B1BA-FEDE65BF762D}" type="slidenum">
              <a:rPr lang="es-ES" smtClean="0"/>
              <a:t>6</a:t>
            </a:fld>
            <a:endParaRPr lang="es-ES"/>
          </a:p>
        </p:txBody>
      </p:sp>
    </p:spTree>
    <p:extLst>
      <p:ext uri="{BB962C8B-B14F-4D97-AF65-F5344CB8AC3E}">
        <p14:creationId xmlns:p14="http://schemas.microsoft.com/office/powerpoint/2010/main" val="542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endParaRPr lang="es-ES" dirty="0"/>
          </a:p>
        </p:txBody>
      </p:sp>
      <p:sp>
        <p:nvSpPr>
          <p:cNvPr id="4" name="Marcador de número de diapositiva 3"/>
          <p:cNvSpPr>
            <a:spLocks noGrp="1"/>
          </p:cNvSpPr>
          <p:nvPr>
            <p:ph type="sldNum" sz="quarter" idx="5"/>
          </p:nvPr>
        </p:nvSpPr>
        <p:spPr/>
        <p:txBody>
          <a:bodyPr/>
          <a:lstStyle/>
          <a:p>
            <a:fld id="{FAD0C06D-409F-4C79-B1BA-FEDE65BF762D}" type="slidenum">
              <a:rPr lang="es-ES" smtClean="0"/>
              <a:t>7</a:t>
            </a:fld>
            <a:endParaRPr lang="es-ES"/>
          </a:p>
        </p:txBody>
      </p:sp>
    </p:spTree>
    <p:extLst>
      <p:ext uri="{BB962C8B-B14F-4D97-AF65-F5344CB8AC3E}">
        <p14:creationId xmlns:p14="http://schemas.microsoft.com/office/powerpoint/2010/main" val="323071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endParaRPr lang="es-ES" dirty="0"/>
          </a:p>
        </p:txBody>
      </p:sp>
      <p:sp>
        <p:nvSpPr>
          <p:cNvPr id="4" name="Marcador de número de diapositiva 3"/>
          <p:cNvSpPr>
            <a:spLocks noGrp="1"/>
          </p:cNvSpPr>
          <p:nvPr>
            <p:ph type="sldNum" sz="quarter" idx="5"/>
          </p:nvPr>
        </p:nvSpPr>
        <p:spPr/>
        <p:txBody>
          <a:bodyPr/>
          <a:lstStyle/>
          <a:p>
            <a:fld id="{FAD0C06D-409F-4C79-B1BA-FEDE65BF762D}" type="slidenum">
              <a:rPr lang="es-ES" smtClean="0"/>
              <a:t>8</a:t>
            </a:fld>
            <a:endParaRPr lang="es-ES"/>
          </a:p>
        </p:txBody>
      </p:sp>
    </p:spTree>
    <p:extLst>
      <p:ext uri="{BB962C8B-B14F-4D97-AF65-F5344CB8AC3E}">
        <p14:creationId xmlns:p14="http://schemas.microsoft.com/office/powerpoint/2010/main" val="1870673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indent="0">
              <a:buNone/>
            </a:pPr>
            <a:r>
              <a:rPr lang="es-ES" dirty="0"/>
              <a:t>Para finalizar la fase de contención, se desplegará una solución EDR (</a:t>
            </a:r>
            <a:r>
              <a:rPr lang="es-ES" dirty="0" err="1"/>
              <a:t>Endpoint</a:t>
            </a:r>
            <a:r>
              <a:rPr lang="es-ES" dirty="0"/>
              <a:t> </a:t>
            </a:r>
            <a:r>
              <a:rPr lang="es-ES" dirty="0" err="1"/>
              <a:t>Detection</a:t>
            </a:r>
            <a:r>
              <a:rPr lang="es-ES" dirty="0"/>
              <a:t> and response) en los puntos finales, equipos cliente y servidores, mejorando así la capacidad de detección y aislamiento. </a:t>
            </a:r>
            <a:r>
              <a:rPr lang="es-ES" dirty="0" err="1"/>
              <a:t>MicroClaudia</a:t>
            </a:r>
            <a:r>
              <a:rPr lang="es-ES" dirty="0"/>
              <a:t> es una herramienta del CCN-CERT que distribuye vacunas específicas para cada caso de </a:t>
            </a:r>
            <a:r>
              <a:rPr lang="es-ES" dirty="0" err="1"/>
              <a:t>ransomware</a:t>
            </a:r>
            <a:r>
              <a:rPr lang="es-ES" dirty="0"/>
              <a:t>. Esta herramienta genera actuaciones que permite el bloqueo inmediato de cualquier malware relacionado con </a:t>
            </a:r>
            <a:r>
              <a:rPr lang="es-ES" dirty="0" err="1"/>
              <a:t>Emotet,Trickbot</a:t>
            </a:r>
            <a:r>
              <a:rPr lang="es-ES" dirty="0"/>
              <a:t>, </a:t>
            </a:r>
            <a:r>
              <a:rPr lang="es-ES" dirty="0" err="1"/>
              <a:t>Bitpaymer</a:t>
            </a:r>
            <a:r>
              <a:rPr lang="es-ES" dirty="0"/>
              <a:t>, </a:t>
            </a:r>
            <a:r>
              <a:rPr lang="es-ES" dirty="0" err="1"/>
              <a:t>Ryuk</a:t>
            </a:r>
            <a:r>
              <a:rPr lang="es-ES" dirty="0"/>
              <a:t> y </a:t>
            </a:r>
            <a:r>
              <a:rPr lang="es-ES" dirty="0" err="1"/>
              <a:t>Sodinokibi</a:t>
            </a:r>
            <a:r>
              <a:rPr lang="es-ES"/>
              <a:t> entre otros, de forma que se pueda detener la ejecución de los mismos en caso de que los equipos estén infectados o el código dañino intente propagarse.</a:t>
            </a:r>
            <a:endParaRPr lang="es-ES" dirty="0"/>
          </a:p>
        </p:txBody>
      </p:sp>
      <p:sp>
        <p:nvSpPr>
          <p:cNvPr id="4" name="Marcador de número de diapositiva 3"/>
          <p:cNvSpPr>
            <a:spLocks noGrp="1"/>
          </p:cNvSpPr>
          <p:nvPr>
            <p:ph type="sldNum" sz="quarter" idx="5"/>
          </p:nvPr>
        </p:nvSpPr>
        <p:spPr/>
        <p:txBody>
          <a:bodyPr/>
          <a:lstStyle/>
          <a:p>
            <a:fld id="{FAD0C06D-409F-4C79-B1BA-FEDE65BF762D}" type="slidenum">
              <a:rPr lang="es-ES" smtClean="0"/>
              <a:t>10</a:t>
            </a:fld>
            <a:endParaRPr lang="es-ES"/>
          </a:p>
        </p:txBody>
      </p:sp>
    </p:spTree>
    <p:extLst>
      <p:ext uri="{BB962C8B-B14F-4D97-AF65-F5344CB8AC3E}">
        <p14:creationId xmlns:p14="http://schemas.microsoft.com/office/powerpoint/2010/main" val="2207430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F3AA764-0150-425A-8CBD-19347796C82F}" type="datetimeFigureOut">
              <a:rPr lang="es-ES" smtClean="0"/>
              <a:t>17/05/2023</a:t>
            </a:fld>
            <a:endParaRPr lang="es-ES"/>
          </a:p>
        </p:txBody>
      </p:sp>
      <p:sp>
        <p:nvSpPr>
          <p:cNvPr id="5" name="Footer Placeholder 4"/>
          <p:cNvSpPr>
            <a:spLocks noGrp="1"/>
          </p:cNvSpPr>
          <p:nvPr>
            <p:ph type="ftr" sz="quarter" idx="11"/>
          </p:nvPr>
        </p:nvSpPr>
        <p:spPr>
          <a:xfrm>
            <a:off x="1876424" y="5410201"/>
            <a:ext cx="5124886" cy="365125"/>
          </a:xfrm>
        </p:spPr>
        <p:txBody>
          <a:bodyPr/>
          <a:lstStyle/>
          <a:p>
            <a:endParaRPr lang="es-ES"/>
          </a:p>
        </p:txBody>
      </p:sp>
      <p:sp>
        <p:nvSpPr>
          <p:cNvPr id="6" name="Slide Number Placeholder 5"/>
          <p:cNvSpPr>
            <a:spLocks noGrp="1"/>
          </p:cNvSpPr>
          <p:nvPr>
            <p:ph type="sldNum" sz="quarter" idx="12"/>
          </p:nvPr>
        </p:nvSpPr>
        <p:spPr>
          <a:xfrm>
            <a:off x="9896911" y="5410199"/>
            <a:ext cx="771089" cy="365125"/>
          </a:xfrm>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177495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3AA764-0150-425A-8CBD-19347796C82F}" type="datetimeFigureOut">
              <a:rPr lang="es-ES" smtClean="0"/>
              <a:t>17/05/2023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3553172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3AA764-0150-425A-8CBD-19347796C82F}" type="datetimeFigureOut">
              <a:rPr lang="es-ES" smtClean="0"/>
              <a:t>17/05/2023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1660308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3AA764-0150-425A-8CBD-19347796C82F}" type="datetimeFigureOut">
              <a:rPr lang="es-ES" smtClean="0"/>
              <a:t>17/05/2023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C131FC-D3D8-45E3-B15C-D6427310ADCE}" type="slidenum">
              <a:rPr lang="es-ES" smtClean="0"/>
              <a:t>‹Nº›</a:t>
            </a:fld>
            <a:endParaRPr lang="es-E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73138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3AA764-0150-425A-8CBD-19347796C82F}" type="datetimeFigureOut">
              <a:rPr lang="es-ES" smtClean="0"/>
              <a:t>17/05/2023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1663492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F3AA764-0150-425A-8CBD-19347796C82F}" type="datetimeFigureOut">
              <a:rPr lang="es-ES" smtClean="0"/>
              <a:t>17/05/2023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21573409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3F3AA764-0150-425A-8CBD-19347796C82F}" type="datetimeFigureOut">
              <a:rPr lang="es-ES" smtClean="0"/>
              <a:t>17/05/2023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7168049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3AA764-0150-425A-8CBD-19347796C82F}" type="datetimeFigureOut">
              <a:rPr lang="es-ES" smtClean="0"/>
              <a:t>17/05/2023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10557951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3AA764-0150-425A-8CBD-19347796C82F}" type="datetimeFigureOut">
              <a:rPr lang="es-ES" smtClean="0"/>
              <a:t>17/05/2023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2479800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F3AA764-0150-425A-8CBD-19347796C82F}" type="datetimeFigureOut">
              <a:rPr lang="es-ES" smtClean="0"/>
              <a:t>17/05/2023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239251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F3AA764-0150-425A-8CBD-19347796C82F}" type="datetimeFigureOut">
              <a:rPr lang="es-ES" smtClean="0"/>
              <a:t>17/05/2023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1013201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F3AA764-0150-425A-8CBD-19347796C82F}" type="datetimeFigureOut">
              <a:rPr lang="es-ES" smtClean="0"/>
              <a:t>17/05/2023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1674788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F3AA764-0150-425A-8CBD-19347796C82F}" type="datetimeFigureOut">
              <a:rPr lang="es-ES" smtClean="0"/>
              <a:t>17/05/2023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2794884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F3AA764-0150-425A-8CBD-19347796C82F}" type="datetimeFigureOut">
              <a:rPr lang="es-ES" smtClean="0"/>
              <a:t>17/05/2023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14761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AA764-0150-425A-8CBD-19347796C82F}" type="datetimeFigureOut">
              <a:rPr lang="es-ES" smtClean="0"/>
              <a:t>17/05/2023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729490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3AA764-0150-425A-8CBD-19347796C82F}" type="datetimeFigureOut">
              <a:rPr lang="es-ES" smtClean="0"/>
              <a:t>17/05/2023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2852824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3F3AA764-0150-425A-8CBD-19347796C82F}" type="datetimeFigureOut">
              <a:rPr lang="es-ES" smtClean="0"/>
              <a:t>17/05/2023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2C131FC-D3D8-45E3-B15C-D6427310ADCE}" type="slidenum">
              <a:rPr lang="es-ES" smtClean="0"/>
              <a:t>‹Nº›</a:t>
            </a:fld>
            <a:endParaRPr lang="es-ES"/>
          </a:p>
        </p:txBody>
      </p:sp>
    </p:spTree>
    <p:extLst>
      <p:ext uri="{BB962C8B-B14F-4D97-AF65-F5344CB8AC3E}">
        <p14:creationId xmlns:p14="http://schemas.microsoft.com/office/powerpoint/2010/main" val="1273445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F3AA764-0150-425A-8CBD-19347796C82F}" type="datetimeFigureOut">
              <a:rPr lang="es-ES" smtClean="0"/>
              <a:t>17/05/2023</a:t>
            </a:fld>
            <a:endParaRPr lang="es-E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C131FC-D3D8-45E3-B15C-D6427310ADCE}" type="slidenum">
              <a:rPr lang="es-ES" smtClean="0"/>
              <a:t>‹Nº›</a:t>
            </a:fld>
            <a:endParaRPr lang="es-ES"/>
          </a:p>
        </p:txBody>
      </p:sp>
    </p:spTree>
    <p:extLst>
      <p:ext uri="{BB962C8B-B14F-4D97-AF65-F5344CB8AC3E}">
        <p14:creationId xmlns:p14="http://schemas.microsoft.com/office/powerpoint/2010/main" val="269543699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1583DB-4C3A-4800-B36B-593860D7CCC9}"/>
              </a:ext>
            </a:extLst>
          </p:cNvPr>
          <p:cNvSpPr>
            <a:spLocks noGrp="1"/>
          </p:cNvSpPr>
          <p:nvPr>
            <p:ph type="ctrTitle"/>
          </p:nvPr>
        </p:nvSpPr>
        <p:spPr/>
        <p:txBody>
          <a:bodyPr/>
          <a:lstStyle/>
          <a:p>
            <a:pPr algn="ctr"/>
            <a:r>
              <a:rPr lang="es-ES" dirty="0"/>
              <a:t>PLAN DE RESPUESTA A INCIDENTES RANSOMWARE</a:t>
            </a:r>
          </a:p>
        </p:txBody>
      </p:sp>
      <p:sp>
        <p:nvSpPr>
          <p:cNvPr id="3" name="Subtítulo 2">
            <a:extLst>
              <a:ext uri="{FF2B5EF4-FFF2-40B4-BE49-F238E27FC236}">
                <a16:creationId xmlns:a16="http://schemas.microsoft.com/office/drawing/2014/main" id="{95DAE365-E88E-C190-71F6-643510D932BF}"/>
              </a:ext>
            </a:extLst>
          </p:cNvPr>
          <p:cNvSpPr>
            <a:spLocks noGrp="1"/>
          </p:cNvSpPr>
          <p:nvPr>
            <p:ph type="subTitle" idx="1"/>
          </p:nvPr>
        </p:nvSpPr>
        <p:spPr>
          <a:xfrm>
            <a:off x="1876424" y="3602038"/>
            <a:ext cx="8791575" cy="3255962"/>
          </a:xfrm>
        </p:spPr>
        <p:txBody>
          <a:bodyPr>
            <a:normAutofit fontScale="92500" lnSpcReduction="20000"/>
          </a:bodyPr>
          <a:lstStyle/>
          <a:p>
            <a:pPr algn="ctr"/>
            <a:r>
              <a:rPr lang="es-ES" dirty="0"/>
              <a:t>HUESCA TELECOM – 2023</a:t>
            </a:r>
          </a:p>
          <a:p>
            <a:pPr algn="ctr"/>
            <a:endParaRPr lang="es-ES" sz="7400" dirty="0"/>
          </a:p>
          <a:p>
            <a:pPr algn="ctr"/>
            <a:endParaRPr lang="es-ES" dirty="0"/>
          </a:p>
          <a:p>
            <a:pPr algn="ctr"/>
            <a:endParaRPr lang="es-ES" dirty="0"/>
          </a:p>
          <a:p>
            <a:pPr algn="ctr"/>
            <a:endParaRPr lang="es-ES" dirty="0"/>
          </a:p>
          <a:p>
            <a:pPr algn="r"/>
            <a:r>
              <a:rPr lang="es-ES" dirty="0"/>
              <a:t>EDUARDO VILLACAMPA</a:t>
            </a:r>
          </a:p>
        </p:txBody>
      </p:sp>
      <p:pic>
        <p:nvPicPr>
          <p:cNvPr id="5" name="Imagen 4">
            <a:extLst>
              <a:ext uri="{FF2B5EF4-FFF2-40B4-BE49-F238E27FC236}">
                <a16:creationId xmlns:a16="http://schemas.microsoft.com/office/drawing/2014/main" id="{7E5F7964-75E7-754B-3B88-DC525126F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421" y="4062004"/>
            <a:ext cx="3603580" cy="2084262"/>
          </a:xfrm>
          <a:prstGeom prst="rect">
            <a:avLst/>
          </a:prstGeom>
        </p:spPr>
      </p:pic>
    </p:spTree>
    <p:extLst>
      <p:ext uri="{BB962C8B-B14F-4D97-AF65-F5344CB8AC3E}">
        <p14:creationId xmlns:p14="http://schemas.microsoft.com/office/powerpoint/2010/main" val="1667551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1A081-DAF3-7160-B095-C653818B4E17}"/>
              </a:ext>
            </a:extLst>
          </p:cNvPr>
          <p:cNvSpPr>
            <a:spLocks noGrp="1"/>
          </p:cNvSpPr>
          <p:nvPr>
            <p:ph type="title"/>
          </p:nvPr>
        </p:nvSpPr>
        <p:spPr>
          <a:xfrm>
            <a:off x="1141412" y="234177"/>
            <a:ext cx="9905998" cy="1143375"/>
          </a:xfrm>
        </p:spPr>
        <p:txBody>
          <a:bodyPr>
            <a:normAutofit/>
          </a:bodyPr>
          <a:lstStyle/>
          <a:p>
            <a:r>
              <a:rPr lang="es-ES" sz="4400" dirty="0"/>
              <a:t>2. Actuación frente al incidente</a:t>
            </a:r>
          </a:p>
        </p:txBody>
      </p:sp>
      <p:sp>
        <p:nvSpPr>
          <p:cNvPr id="3" name="Marcador de contenido 2">
            <a:extLst>
              <a:ext uri="{FF2B5EF4-FFF2-40B4-BE49-F238E27FC236}">
                <a16:creationId xmlns:a16="http://schemas.microsoft.com/office/drawing/2014/main" id="{87D1E81C-3981-563F-82EE-42022ACD0F7F}"/>
              </a:ext>
            </a:extLst>
          </p:cNvPr>
          <p:cNvSpPr>
            <a:spLocks noGrp="1"/>
          </p:cNvSpPr>
          <p:nvPr>
            <p:ph idx="1"/>
          </p:nvPr>
        </p:nvSpPr>
        <p:spPr>
          <a:xfrm>
            <a:off x="1141411" y="1377552"/>
            <a:ext cx="9905999" cy="5246271"/>
          </a:xfrm>
        </p:spPr>
        <p:txBody>
          <a:bodyPr/>
          <a:lstStyle/>
          <a:p>
            <a:pPr marL="0" indent="0">
              <a:buNone/>
            </a:pPr>
            <a:r>
              <a:rPr lang="es-ES" sz="3200" dirty="0"/>
              <a:t>2.1. Contención de la amenaza</a:t>
            </a:r>
          </a:p>
          <a:p>
            <a:pPr marL="0" indent="0">
              <a:buNone/>
            </a:pPr>
            <a:r>
              <a:rPr lang="es-ES" b="1" dirty="0"/>
              <a:t>DESPLIEGUE </a:t>
            </a:r>
            <a:r>
              <a:rPr lang="es-ES" b="1" dirty="0" err="1"/>
              <a:t>microCLAUDIA</a:t>
            </a:r>
            <a:endParaRPr lang="es-ES" b="1" dirty="0"/>
          </a:p>
          <a:p>
            <a:pPr marL="0" indent="0">
              <a:buNone/>
            </a:pPr>
            <a:endParaRPr lang="es-ES" dirty="0"/>
          </a:p>
        </p:txBody>
      </p:sp>
    </p:spTree>
    <p:extLst>
      <p:ext uri="{BB962C8B-B14F-4D97-AF65-F5344CB8AC3E}">
        <p14:creationId xmlns:p14="http://schemas.microsoft.com/office/powerpoint/2010/main" val="2128733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1A081-DAF3-7160-B095-C653818B4E17}"/>
              </a:ext>
            </a:extLst>
          </p:cNvPr>
          <p:cNvSpPr>
            <a:spLocks noGrp="1"/>
          </p:cNvSpPr>
          <p:nvPr>
            <p:ph type="title"/>
          </p:nvPr>
        </p:nvSpPr>
        <p:spPr>
          <a:xfrm>
            <a:off x="1143000" y="252106"/>
            <a:ext cx="9905998" cy="1143375"/>
          </a:xfrm>
        </p:spPr>
        <p:txBody>
          <a:bodyPr>
            <a:normAutofit/>
          </a:bodyPr>
          <a:lstStyle/>
          <a:p>
            <a:r>
              <a:rPr lang="es-ES" sz="4400" dirty="0"/>
              <a:t>1. INTRODUCCIÓN</a:t>
            </a:r>
          </a:p>
        </p:txBody>
      </p:sp>
      <p:sp>
        <p:nvSpPr>
          <p:cNvPr id="3" name="Marcador de contenido 2">
            <a:extLst>
              <a:ext uri="{FF2B5EF4-FFF2-40B4-BE49-F238E27FC236}">
                <a16:creationId xmlns:a16="http://schemas.microsoft.com/office/drawing/2014/main" id="{87D1E81C-3981-563F-82EE-42022ACD0F7F}"/>
              </a:ext>
            </a:extLst>
          </p:cNvPr>
          <p:cNvSpPr>
            <a:spLocks noGrp="1"/>
          </p:cNvSpPr>
          <p:nvPr>
            <p:ph idx="1"/>
          </p:nvPr>
        </p:nvSpPr>
        <p:spPr>
          <a:xfrm>
            <a:off x="1143000" y="1377552"/>
            <a:ext cx="9905999" cy="4829284"/>
          </a:xfrm>
        </p:spPr>
        <p:txBody>
          <a:bodyPr/>
          <a:lstStyle/>
          <a:p>
            <a:pPr marL="0" indent="0">
              <a:buNone/>
            </a:pPr>
            <a:r>
              <a:rPr lang="es-ES" sz="3200" dirty="0"/>
              <a:t>1.1 Objetivo</a:t>
            </a:r>
          </a:p>
          <a:p>
            <a:pPr marL="0" indent="0">
              <a:buNone/>
            </a:pPr>
            <a:r>
              <a:rPr lang="es-ES" dirty="0"/>
              <a:t>Todos los miembros de la organización conozcan y apliquen un </a:t>
            </a:r>
            <a:r>
              <a:rPr lang="es-ES" b="1" dirty="0"/>
              <a:t>procedimiento rápido y eficaz</a:t>
            </a:r>
            <a:r>
              <a:rPr lang="es-ES" dirty="0"/>
              <a:t> para actuar ante un incidente de </a:t>
            </a:r>
            <a:r>
              <a:rPr lang="es-ES" dirty="0" err="1"/>
              <a:t>ransomware</a:t>
            </a:r>
            <a:r>
              <a:rPr lang="es-ES" dirty="0"/>
              <a:t>.</a:t>
            </a:r>
          </a:p>
          <a:p>
            <a:pPr marL="0" indent="0">
              <a:buNone/>
            </a:pPr>
            <a:r>
              <a:rPr lang="es-ES" dirty="0"/>
              <a:t>Incluirá:</a:t>
            </a:r>
          </a:p>
          <a:p>
            <a:pPr>
              <a:buFont typeface="Wingdings" panose="05000000000000000000" pitchFamily="2" charset="2"/>
              <a:buChar char="§"/>
            </a:pPr>
            <a:r>
              <a:rPr lang="es-ES" dirty="0"/>
              <a:t>Métodos de comunicación.</a:t>
            </a:r>
          </a:p>
          <a:p>
            <a:pPr>
              <a:buFont typeface="Wingdings" panose="05000000000000000000" pitchFamily="2" charset="2"/>
              <a:buChar char="§"/>
            </a:pPr>
            <a:r>
              <a:rPr lang="es-ES" dirty="0"/>
              <a:t>Mecanismos de registro de incidentes.</a:t>
            </a:r>
          </a:p>
          <a:p>
            <a:pPr>
              <a:buFont typeface="Wingdings" panose="05000000000000000000" pitchFamily="2" charset="2"/>
              <a:buChar char="§"/>
            </a:pPr>
            <a:r>
              <a:rPr lang="es-ES" dirty="0"/>
              <a:t>Procedimientos a llevar a cabo.</a:t>
            </a:r>
          </a:p>
          <a:p>
            <a:pPr>
              <a:buFont typeface="Wingdings" panose="05000000000000000000" pitchFamily="2" charset="2"/>
              <a:buChar char="§"/>
            </a:pPr>
            <a:r>
              <a:rPr lang="es-ES" dirty="0"/>
              <a:t>Roles y responsabilidades.</a:t>
            </a:r>
          </a:p>
        </p:txBody>
      </p:sp>
    </p:spTree>
    <p:extLst>
      <p:ext uri="{BB962C8B-B14F-4D97-AF65-F5344CB8AC3E}">
        <p14:creationId xmlns:p14="http://schemas.microsoft.com/office/powerpoint/2010/main" val="11208762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1A081-DAF3-7160-B095-C653818B4E17}"/>
              </a:ext>
            </a:extLst>
          </p:cNvPr>
          <p:cNvSpPr>
            <a:spLocks noGrp="1"/>
          </p:cNvSpPr>
          <p:nvPr>
            <p:ph type="title"/>
          </p:nvPr>
        </p:nvSpPr>
        <p:spPr>
          <a:xfrm>
            <a:off x="1141412" y="234177"/>
            <a:ext cx="9905998" cy="1143375"/>
          </a:xfrm>
        </p:spPr>
        <p:txBody>
          <a:bodyPr>
            <a:normAutofit/>
          </a:bodyPr>
          <a:lstStyle/>
          <a:p>
            <a:r>
              <a:rPr lang="es-ES" sz="4400" dirty="0"/>
              <a:t>1. INTRODUCCIÓN</a:t>
            </a:r>
          </a:p>
        </p:txBody>
      </p:sp>
      <p:sp>
        <p:nvSpPr>
          <p:cNvPr id="3" name="Marcador de contenido 2">
            <a:extLst>
              <a:ext uri="{FF2B5EF4-FFF2-40B4-BE49-F238E27FC236}">
                <a16:creationId xmlns:a16="http://schemas.microsoft.com/office/drawing/2014/main" id="{87D1E81C-3981-563F-82EE-42022ACD0F7F}"/>
              </a:ext>
            </a:extLst>
          </p:cNvPr>
          <p:cNvSpPr>
            <a:spLocks noGrp="1"/>
          </p:cNvSpPr>
          <p:nvPr>
            <p:ph idx="1"/>
          </p:nvPr>
        </p:nvSpPr>
        <p:spPr>
          <a:xfrm>
            <a:off x="1141411" y="1377552"/>
            <a:ext cx="9905999" cy="4861931"/>
          </a:xfrm>
        </p:spPr>
        <p:txBody>
          <a:bodyPr/>
          <a:lstStyle/>
          <a:p>
            <a:pPr marL="0" indent="0">
              <a:buNone/>
            </a:pPr>
            <a:r>
              <a:rPr lang="es-ES" sz="3200" dirty="0"/>
              <a:t>1.1 Alcance y usuarios</a:t>
            </a:r>
          </a:p>
          <a:p>
            <a:pPr marL="0" indent="0" algn="just">
              <a:buNone/>
            </a:pPr>
            <a:r>
              <a:rPr lang="es-ES" dirty="0"/>
              <a:t>Este plan se aplica a todos los </a:t>
            </a:r>
            <a:r>
              <a:rPr lang="es-ES" b="1" dirty="0"/>
              <a:t>incidentes graves que amenazan con interrumpir cualquier actividad crítica dentro del alcance del SGSI </a:t>
            </a:r>
            <a:r>
              <a:rPr lang="es-ES" dirty="0"/>
              <a:t>por un periodo mayor al tiempo de recuperación estimado de cada servicio.</a:t>
            </a:r>
          </a:p>
          <a:p>
            <a:pPr marL="0" indent="0" algn="just">
              <a:buNone/>
            </a:pPr>
            <a:endParaRPr lang="es-ES" dirty="0"/>
          </a:p>
          <a:p>
            <a:pPr marL="0" indent="0" algn="just">
              <a:buNone/>
            </a:pPr>
            <a:r>
              <a:rPr lang="es-ES" dirty="0"/>
              <a:t>Los usuarios de este documento son </a:t>
            </a:r>
            <a:r>
              <a:rPr lang="es-ES" b="1" dirty="0"/>
              <a:t>todos los miembros de la organización</a:t>
            </a:r>
            <a:r>
              <a:rPr lang="es-ES" dirty="0"/>
              <a:t>. Este documento es </a:t>
            </a:r>
            <a:r>
              <a:rPr lang="es-ES" b="1" dirty="0"/>
              <a:t>confidencial</a:t>
            </a:r>
            <a:r>
              <a:rPr lang="es-ES" dirty="0"/>
              <a:t>, no se podrá distribuir sin autorización.</a:t>
            </a:r>
          </a:p>
        </p:txBody>
      </p:sp>
    </p:spTree>
    <p:extLst>
      <p:ext uri="{BB962C8B-B14F-4D97-AF65-F5344CB8AC3E}">
        <p14:creationId xmlns:p14="http://schemas.microsoft.com/office/powerpoint/2010/main" val="369531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1A081-DAF3-7160-B095-C653818B4E17}"/>
              </a:ext>
            </a:extLst>
          </p:cNvPr>
          <p:cNvSpPr>
            <a:spLocks noGrp="1"/>
          </p:cNvSpPr>
          <p:nvPr>
            <p:ph type="title"/>
          </p:nvPr>
        </p:nvSpPr>
        <p:spPr>
          <a:xfrm>
            <a:off x="1141413" y="234177"/>
            <a:ext cx="9905998" cy="1143375"/>
          </a:xfrm>
        </p:spPr>
        <p:txBody>
          <a:bodyPr>
            <a:normAutofit/>
          </a:bodyPr>
          <a:lstStyle/>
          <a:p>
            <a:r>
              <a:rPr lang="es-ES" sz="4400" dirty="0"/>
              <a:t>2. Actuación frente al incidente</a:t>
            </a:r>
          </a:p>
        </p:txBody>
      </p:sp>
      <p:sp>
        <p:nvSpPr>
          <p:cNvPr id="3" name="Marcador de contenido 2">
            <a:extLst>
              <a:ext uri="{FF2B5EF4-FFF2-40B4-BE49-F238E27FC236}">
                <a16:creationId xmlns:a16="http://schemas.microsoft.com/office/drawing/2014/main" id="{87D1E81C-3981-563F-82EE-42022ACD0F7F}"/>
              </a:ext>
            </a:extLst>
          </p:cNvPr>
          <p:cNvSpPr>
            <a:spLocks noGrp="1"/>
          </p:cNvSpPr>
          <p:nvPr>
            <p:ph idx="1"/>
          </p:nvPr>
        </p:nvSpPr>
        <p:spPr>
          <a:xfrm>
            <a:off x="1141412" y="1377552"/>
            <a:ext cx="9905999" cy="4861931"/>
          </a:xfrm>
        </p:spPr>
        <p:txBody>
          <a:bodyPr/>
          <a:lstStyle/>
          <a:p>
            <a:pPr marL="0" indent="0">
              <a:buNone/>
            </a:pPr>
            <a:r>
              <a:rPr lang="es-ES" sz="3200" dirty="0"/>
              <a:t>2.1. Preparación ante el incidente</a:t>
            </a:r>
          </a:p>
          <a:p>
            <a:pPr marL="0" indent="0">
              <a:buNone/>
            </a:pPr>
            <a:r>
              <a:rPr lang="es-ES" sz="3200" dirty="0"/>
              <a:t>2.2. Contención de la amenaza</a:t>
            </a:r>
          </a:p>
          <a:p>
            <a:pPr marL="0" indent="0">
              <a:buNone/>
            </a:pPr>
            <a:r>
              <a:rPr lang="es-ES" sz="3200" dirty="0"/>
              <a:t>2.3. Detección de la amenaza</a:t>
            </a:r>
          </a:p>
          <a:p>
            <a:pPr marL="0" indent="0">
              <a:buNone/>
            </a:pPr>
            <a:r>
              <a:rPr lang="es-ES" sz="3200" dirty="0"/>
              <a:t>2.4. Mitigación de la amenaza</a:t>
            </a:r>
          </a:p>
          <a:p>
            <a:pPr marL="0" indent="0">
              <a:buNone/>
            </a:pPr>
            <a:r>
              <a:rPr lang="es-ES" sz="3200" dirty="0"/>
              <a:t>2.5. Recuperación de la información y servicios</a:t>
            </a:r>
          </a:p>
          <a:p>
            <a:pPr marL="0" indent="0">
              <a:buNone/>
            </a:pPr>
            <a:r>
              <a:rPr lang="es-ES" sz="3200" dirty="0"/>
              <a:t>2.6. Prevención</a:t>
            </a:r>
          </a:p>
        </p:txBody>
      </p:sp>
    </p:spTree>
    <p:extLst>
      <p:ext uri="{BB962C8B-B14F-4D97-AF65-F5344CB8AC3E}">
        <p14:creationId xmlns:p14="http://schemas.microsoft.com/office/powerpoint/2010/main" val="165770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1A081-DAF3-7160-B095-C653818B4E17}"/>
              </a:ext>
            </a:extLst>
          </p:cNvPr>
          <p:cNvSpPr>
            <a:spLocks noGrp="1"/>
          </p:cNvSpPr>
          <p:nvPr>
            <p:ph type="title"/>
          </p:nvPr>
        </p:nvSpPr>
        <p:spPr>
          <a:xfrm>
            <a:off x="1141412" y="234177"/>
            <a:ext cx="9905998" cy="1143375"/>
          </a:xfrm>
        </p:spPr>
        <p:txBody>
          <a:bodyPr>
            <a:normAutofit/>
          </a:bodyPr>
          <a:lstStyle/>
          <a:p>
            <a:r>
              <a:rPr lang="es-ES" sz="4400" dirty="0"/>
              <a:t>2. Actuación frente al incidente</a:t>
            </a:r>
          </a:p>
        </p:txBody>
      </p:sp>
      <p:sp>
        <p:nvSpPr>
          <p:cNvPr id="3" name="Marcador de contenido 2">
            <a:extLst>
              <a:ext uri="{FF2B5EF4-FFF2-40B4-BE49-F238E27FC236}">
                <a16:creationId xmlns:a16="http://schemas.microsoft.com/office/drawing/2014/main" id="{87D1E81C-3981-563F-82EE-42022ACD0F7F}"/>
              </a:ext>
            </a:extLst>
          </p:cNvPr>
          <p:cNvSpPr>
            <a:spLocks noGrp="1"/>
          </p:cNvSpPr>
          <p:nvPr>
            <p:ph idx="1"/>
          </p:nvPr>
        </p:nvSpPr>
        <p:spPr>
          <a:xfrm>
            <a:off x="1141411" y="1377552"/>
            <a:ext cx="9905999" cy="5246271"/>
          </a:xfrm>
        </p:spPr>
        <p:txBody>
          <a:bodyPr/>
          <a:lstStyle/>
          <a:p>
            <a:pPr marL="0" indent="0">
              <a:buNone/>
            </a:pPr>
            <a:r>
              <a:rPr lang="es-ES" sz="3200" dirty="0"/>
              <a:t>2.1. Preparación ante el incidente</a:t>
            </a:r>
          </a:p>
          <a:p>
            <a:pPr>
              <a:buFont typeface="Wingdings" panose="05000000000000000000" pitchFamily="2" charset="2"/>
              <a:buChar char="§"/>
            </a:pPr>
            <a:r>
              <a:rPr lang="es-ES" dirty="0"/>
              <a:t>Concienciación y formación de los empleados.</a:t>
            </a:r>
          </a:p>
          <a:p>
            <a:pPr>
              <a:buFont typeface="Wingdings" panose="05000000000000000000" pitchFamily="2" charset="2"/>
              <a:buChar char="§"/>
            </a:pPr>
            <a:r>
              <a:rPr lang="es-ES" dirty="0"/>
              <a:t>Identificación de activos críticos.</a:t>
            </a:r>
          </a:p>
          <a:p>
            <a:pPr>
              <a:buFont typeface="Wingdings" panose="05000000000000000000" pitchFamily="2" charset="2"/>
              <a:buChar char="§"/>
            </a:pPr>
            <a:r>
              <a:rPr lang="es-ES" dirty="0"/>
              <a:t>Simulaciones.</a:t>
            </a:r>
          </a:p>
          <a:p>
            <a:pPr>
              <a:buFont typeface="Wingdings" panose="05000000000000000000" pitchFamily="2" charset="2"/>
              <a:buChar char="§"/>
            </a:pPr>
            <a:r>
              <a:rPr lang="es-ES" dirty="0"/>
              <a:t>Comunicación del incidente</a:t>
            </a:r>
          </a:p>
          <a:p>
            <a:pPr lvl="1">
              <a:buFont typeface="Wingdings" panose="05000000000000000000" pitchFamily="2" charset="2"/>
              <a:buChar char="§"/>
            </a:pPr>
            <a:r>
              <a:rPr lang="es-ES" dirty="0"/>
              <a:t>Proceso de comunicación interna.</a:t>
            </a:r>
          </a:p>
          <a:p>
            <a:pPr lvl="1">
              <a:buFont typeface="Wingdings" panose="05000000000000000000" pitchFamily="2" charset="2"/>
              <a:buChar char="§"/>
            </a:pPr>
            <a:r>
              <a:rPr lang="es-ES" dirty="0"/>
              <a:t>Proceso de comunicación externa.</a:t>
            </a:r>
          </a:p>
          <a:p>
            <a:pPr>
              <a:buFont typeface="Wingdings" panose="05000000000000000000" pitchFamily="2" charset="2"/>
              <a:buChar char="§"/>
            </a:pPr>
            <a:r>
              <a:rPr lang="es-ES" dirty="0" err="1"/>
              <a:t>Checklist</a:t>
            </a:r>
            <a:r>
              <a:rPr lang="es-ES" dirty="0"/>
              <a:t> para la preparación del incidente.</a:t>
            </a:r>
          </a:p>
          <a:p>
            <a:pPr>
              <a:buFont typeface="Wingdings" panose="05000000000000000000" pitchFamily="2" charset="2"/>
              <a:buChar char="§"/>
            </a:pPr>
            <a:r>
              <a:rPr lang="es-ES" dirty="0"/>
              <a:t>Responsabilidades en la respuesta a incidentes</a:t>
            </a:r>
          </a:p>
          <a:p>
            <a:pPr marL="0" indent="0">
              <a:buNone/>
            </a:pPr>
            <a:endParaRPr lang="es-ES" sz="3200" dirty="0"/>
          </a:p>
        </p:txBody>
      </p:sp>
    </p:spTree>
    <p:extLst>
      <p:ext uri="{BB962C8B-B14F-4D97-AF65-F5344CB8AC3E}">
        <p14:creationId xmlns:p14="http://schemas.microsoft.com/office/powerpoint/2010/main" val="3262118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1A081-DAF3-7160-B095-C653818B4E17}"/>
              </a:ext>
            </a:extLst>
          </p:cNvPr>
          <p:cNvSpPr>
            <a:spLocks noGrp="1"/>
          </p:cNvSpPr>
          <p:nvPr>
            <p:ph type="title"/>
          </p:nvPr>
        </p:nvSpPr>
        <p:spPr>
          <a:xfrm>
            <a:off x="1141412" y="234177"/>
            <a:ext cx="9905998" cy="1143375"/>
          </a:xfrm>
        </p:spPr>
        <p:txBody>
          <a:bodyPr>
            <a:normAutofit/>
          </a:bodyPr>
          <a:lstStyle/>
          <a:p>
            <a:r>
              <a:rPr lang="es-ES" sz="4400" dirty="0"/>
              <a:t>2. Actuación frente al incidente</a:t>
            </a:r>
          </a:p>
        </p:txBody>
      </p:sp>
      <p:sp>
        <p:nvSpPr>
          <p:cNvPr id="3" name="Marcador de contenido 2">
            <a:extLst>
              <a:ext uri="{FF2B5EF4-FFF2-40B4-BE49-F238E27FC236}">
                <a16:creationId xmlns:a16="http://schemas.microsoft.com/office/drawing/2014/main" id="{87D1E81C-3981-563F-82EE-42022ACD0F7F}"/>
              </a:ext>
            </a:extLst>
          </p:cNvPr>
          <p:cNvSpPr>
            <a:spLocks noGrp="1"/>
          </p:cNvSpPr>
          <p:nvPr>
            <p:ph idx="1"/>
          </p:nvPr>
        </p:nvSpPr>
        <p:spPr>
          <a:xfrm>
            <a:off x="1141411" y="1377552"/>
            <a:ext cx="9905999" cy="5246271"/>
          </a:xfrm>
        </p:spPr>
        <p:txBody>
          <a:bodyPr/>
          <a:lstStyle/>
          <a:p>
            <a:pPr marL="0" indent="0">
              <a:buNone/>
            </a:pPr>
            <a:r>
              <a:rPr lang="es-ES" sz="3200" dirty="0"/>
              <a:t>2.2. Contención de la amenaza</a:t>
            </a:r>
          </a:p>
          <a:p>
            <a:pPr marL="0" indent="0">
              <a:buNone/>
            </a:pPr>
            <a:r>
              <a:rPr lang="es-ES" dirty="0"/>
              <a:t>OBJETIVOS:</a:t>
            </a:r>
          </a:p>
          <a:p>
            <a:pPr>
              <a:buFont typeface="Wingdings" panose="05000000000000000000" pitchFamily="2" charset="2"/>
              <a:buChar char="§"/>
            </a:pPr>
            <a:r>
              <a:rPr lang="es-ES" dirty="0"/>
              <a:t>Evitar que el código dañino siga propagándose por la red.</a:t>
            </a:r>
          </a:p>
          <a:p>
            <a:pPr>
              <a:buFont typeface="Wingdings" panose="05000000000000000000" pitchFamily="2" charset="2"/>
              <a:buChar char="§"/>
            </a:pPr>
            <a:r>
              <a:rPr lang="es-ES" dirty="0"/>
              <a:t>Interrumpir la conexión remota del atacante en el caso de que haya conseguido acceso a la red corporativa.</a:t>
            </a:r>
          </a:p>
          <a:p>
            <a:pPr>
              <a:buFont typeface="Wingdings" panose="05000000000000000000" pitchFamily="2" charset="2"/>
              <a:buChar char="§"/>
            </a:pPr>
            <a:endParaRPr lang="es-ES" sz="3200" dirty="0"/>
          </a:p>
        </p:txBody>
      </p:sp>
    </p:spTree>
    <p:extLst>
      <p:ext uri="{BB962C8B-B14F-4D97-AF65-F5344CB8AC3E}">
        <p14:creationId xmlns:p14="http://schemas.microsoft.com/office/powerpoint/2010/main" val="911287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1A081-DAF3-7160-B095-C653818B4E17}"/>
              </a:ext>
            </a:extLst>
          </p:cNvPr>
          <p:cNvSpPr>
            <a:spLocks noGrp="1"/>
          </p:cNvSpPr>
          <p:nvPr>
            <p:ph type="title"/>
          </p:nvPr>
        </p:nvSpPr>
        <p:spPr>
          <a:xfrm>
            <a:off x="1141412" y="234177"/>
            <a:ext cx="9905998" cy="1143375"/>
          </a:xfrm>
        </p:spPr>
        <p:txBody>
          <a:bodyPr>
            <a:normAutofit/>
          </a:bodyPr>
          <a:lstStyle/>
          <a:p>
            <a:r>
              <a:rPr lang="es-ES" sz="4400" dirty="0"/>
              <a:t>2. Actuación frente al incidente</a:t>
            </a:r>
          </a:p>
        </p:txBody>
      </p:sp>
      <p:sp>
        <p:nvSpPr>
          <p:cNvPr id="3" name="Marcador de contenido 2">
            <a:extLst>
              <a:ext uri="{FF2B5EF4-FFF2-40B4-BE49-F238E27FC236}">
                <a16:creationId xmlns:a16="http://schemas.microsoft.com/office/drawing/2014/main" id="{87D1E81C-3981-563F-82EE-42022ACD0F7F}"/>
              </a:ext>
            </a:extLst>
          </p:cNvPr>
          <p:cNvSpPr>
            <a:spLocks noGrp="1"/>
          </p:cNvSpPr>
          <p:nvPr>
            <p:ph idx="1"/>
          </p:nvPr>
        </p:nvSpPr>
        <p:spPr>
          <a:xfrm>
            <a:off x="1141411" y="1377552"/>
            <a:ext cx="9905999" cy="5246271"/>
          </a:xfrm>
        </p:spPr>
        <p:txBody>
          <a:bodyPr/>
          <a:lstStyle/>
          <a:p>
            <a:pPr marL="0" indent="0">
              <a:buNone/>
            </a:pPr>
            <a:r>
              <a:rPr lang="es-ES" sz="3200" dirty="0"/>
              <a:t>2.1. Contención de la amenaza</a:t>
            </a:r>
          </a:p>
          <a:p>
            <a:pPr marL="0" indent="0">
              <a:buNone/>
            </a:pPr>
            <a:r>
              <a:rPr lang="es-ES" b="1" dirty="0"/>
              <a:t>DESCONECTAR LOS EQUIPOS DE LA RED</a:t>
            </a:r>
          </a:p>
          <a:p>
            <a:pPr marL="457200" indent="-457200">
              <a:buFont typeface="+mj-lt"/>
              <a:buAutoNum type="arabicPeriod"/>
            </a:pPr>
            <a:r>
              <a:rPr lang="es-ES" dirty="0"/>
              <a:t>Desconectar las unidades de red (cable, desactivar interfaces de red).</a:t>
            </a:r>
          </a:p>
          <a:p>
            <a:pPr marL="457200" indent="-457200">
              <a:buFont typeface="+mj-lt"/>
              <a:buAutoNum type="arabicPeriod"/>
            </a:pPr>
            <a:r>
              <a:rPr lang="es-ES" dirty="0"/>
              <a:t>Comprobar si el proceso dañino sigue ejecutándose (si se localiza, realizar volcado de memoria del proceso).</a:t>
            </a:r>
          </a:p>
          <a:p>
            <a:pPr marL="457200" indent="-457200">
              <a:buFont typeface="+mj-lt"/>
              <a:buAutoNum type="arabicPeriod"/>
            </a:pPr>
            <a:r>
              <a:rPr lang="es-ES" dirty="0"/>
              <a:t>Finalizar la ejecución del proceso dañino (si no se ha localizado, apagar el equipo).</a:t>
            </a:r>
          </a:p>
          <a:p>
            <a:pPr marL="457200" indent="-457200">
              <a:buFont typeface="+mj-lt"/>
              <a:buAutoNum type="arabicPeriod"/>
            </a:pPr>
            <a:r>
              <a:rPr lang="es-ES" dirty="0"/>
              <a:t>Arrancar el equipo en modo seguro.</a:t>
            </a:r>
          </a:p>
          <a:p>
            <a:pPr marL="457200" indent="-457200">
              <a:buFont typeface="+mj-lt"/>
              <a:buAutoNum type="arabicPeriod"/>
            </a:pPr>
            <a:r>
              <a:rPr lang="es-ES" dirty="0"/>
              <a:t>Realizar una copia de seguridad del equipo.</a:t>
            </a:r>
          </a:p>
        </p:txBody>
      </p:sp>
    </p:spTree>
    <p:extLst>
      <p:ext uri="{BB962C8B-B14F-4D97-AF65-F5344CB8AC3E}">
        <p14:creationId xmlns:p14="http://schemas.microsoft.com/office/powerpoint/2010/main" val="152137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21A081-DAF3-7160-B095-C653818B4E17}"/>
              </a:ext>
            </a:extLst>
          </p:cNvPr>
          <p:cNvSpPr>
            <a:spLocks noGrp="1"/>
          </p:cNvSpPr>
          <p:nvPr>
            <p:ph type="title"/>
          </p:nvPr>
        </p:nvSpPr>
        <p:spPr>
          <a:xfrm>
            <a:off x="1141412" y="234177"/>
            <a:ext cx="9905998" cy="1143375"/>
          </a:xfrm>
        </p:spPr>
        <p:txBody>
          <a:bodyPr>
            <a:normAutofit/>
          </a:bodyPr>
          <a:lstStyle/>
          <a:p>
            <a:r>
              <a:rPr lang="es-ES" sz="4400" dirty="0"/>
              <a:t>2. Actuación frente al incidente</a:t>
            </a:r>
          </a:p>
        </p:txBody>
      </p:sp>
      <p:sp>
        <p:nvSpPr>
          <p:cNvPr id="3" name="Marcador de contenido 2">
            <a:extLst>
              <a:ext uri="{FF2B5EF4-FFF2-40B4-BE49-F238E27FC236}">
                <a16:creationId xmlns:a16="http://schemas.microsoft.com/office/drawing/2014/main" id="{87D1E81C-3981-563F-82EE-42022ACD0F7F}"/>
              </a:ext>
            </a:extLst>
          </p:cNvPr>
          <p:cNvSpPr>
            <a:spLocks noGrp="1"/>
          </p:cNvSpPr>
          <p:nvPr>
            <p:ph idx="1"/>
          </p:nvPr>
        </p:nvSpPr>
        <p:spPr>
          <a:xfrm>
            <a:off x="1141411" y="1377552"/>
            <a:ext cx="9905999" cy="5246271"/>
          </a:xfrm>
        </p:spPr>
        <p:txBody>
          <a:bodyPr/>
          <a:lstStyle/>
          <a:p>
            <a:pPr marL="0" indent="0">
              <a:buNone/>
            </a:pPr>
            <a:r>
              <a:rPr lang="es-ES" sz="3200" dirty="0"/>
              <a:t>2.1. Contención de la amenaza</a:t>
            </a:r>
          </a:p>
          <a:p>
            <a:pPr marL="0" indent="0">
              <a:buNone/>
            </a:pPr>
            <a:r>
              <a:rPr lang="es-ES" b="1" dirty="0"/>
              <a:t>SEGMENTACIÓN DE LA RED</a:t>
            </a:r>
          </a:p>
          <a:p>
            <a:pPr marL="457200" indent="-457200">
              <a:buFont typeface="+mj-lt"/>
              <a:buAutoNum type="arabicPeriod"/>
            </a:pPr>
            <a:r>
              <a:rPr lang="es-ES" dirty="0"/>
              <a:t>Se rediseñará la red corporativa (equipo técnico).</a:t>
            </a:r>
          </a:p>
          <a:p>
            <a:pPr marL="457200" indent="-457200">
              <a:buFont typeface="+mj-lt"/>
              <a:buAutoNum type="arabicPeriod"/>
            </a:pPr>
            <a:r>
              <a:rPr lang="es-ES" dirty="0"/>
              <a:t>Implementación de firewalls.</a:t>
            </a:r>
          </a:p>
          <a:p>
            <a:pPr marL="457200" indent="-457200">
              <a:buFont typeface="+mj-lt"/>
              <a:buAutoNum type="arabicPeriod"/>
            </a:pPr>
            <a:r>
              <a:rPr lang="es-ES" dirty="0"/>
              <a:t>Implementación de </a:t>
            </a:r>
            <a:r>
              <a:rPr lang="es-ES" dirty="0" err="1"/>
              <a:t>IDs</a:t>
            </a:r>
            <a:r>
              <a:rPr lang="es-ES" dirty="0"/>
              <a:t>.</a:t>
            </a:r>
          </a:p>
        </p:txBody>
      </p:sp>
    </p:spTree>
    <p:extLst>
      <p:ext uri="{BB962C8B-B14F-4D97-AF65-F5344CB8AC3E}">
        <p14:creationId xmlns:p14="http://schemas.microsoft.com/office/powerpoint/2010/main" val="2851598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25190E-41A1-400E-1848-CF6A12D6847B}"/>
              </a:ext>
            </a:extLst>
          </p:cNvPr>
          <p:cNvSpPr>
            <a:spLocks noGrp="1"/>
          </p:cNvSpPr>
          <p:nvPr>
            <p:ph type="title"/>
          </p:nvPr>
        </p:nvSpPr>
        <p:spPr/>
        <p:txBody>
          <a:bodyPr/>
          <a:lstStyle/>
          <a:p>
            <a:endParaRPr lang="es-ES"/>
          </a:p>
        </p:txBody>
      </p:sp>
      <p:pic>
        <p:nvPicPr>
          <p:cNvPr id="5" name="Marcador de contenido 4">
            <a:extLst>
              <a:ext uri="{FF2B5EF4-FFF2-40B4-BE49-F238E27FC236}">
                <a16:creationId xmlns:a16="http://schemas.microsoft.com/office/drawing/2014/main" id="{E3A0F8B6-1A3D-CE47-0E59-DAE596319C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034"/>
            <a:ext cx="12192000" cy="6876034"/>
          </a:xfrm>
        </p:spPr>
      </p:pic>
    </p:spTree>
    <p:extLst>
      <p:ext uri="{BB962C8B-B14F-4D97-AF65-F5344CB8AC3E}">
        <p14:creationId xmlns:p14="http://schemas.microsoft.com/office/powerpoint/2010/main" val="22980092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o">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o">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o">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TM04033919[[fn=Circuito]]</Template>
  <TotalTime>44</TotalTime>
  <Words>1064</Words>
  <Application>Microsoft Office PowerPoint</Application>
  <PresentationFormat>Panorámica</PresentationFormat>
  <Paragraphs>86</Paragraphs>
  <Slides>10</Slides>
  <Notes>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Tw Cen MT</vt:lpstr>
      <vt:lpstr>Wingdings</vt:lpstr>
      <vt:lpstr>Circuito</vt:lpstr>
      <vt:lpstr>PLAN DE RESPUESTA A INCIDENTES RANSOMWARE</vt:lpstr>
      <vt:lpstr>1. INTRODUCCIÓN</vt:lpstr>
      <vt:lpstr>1. INTRODUCCIÓN</vt:lpstr>
      <vt:lpstr>2. Actuación frente al incidente</vt:lpstr>
      <vt:lpstr>2. Actuación frente al incidente</vt:lpstr>
      <vt:lpstr>2. Actuación frente al incidente</vt:lpstr>
      <vt:lpstr>2. Actuación frente al incidente</vt:lpstr>
      <vt:lpstr>2. Actuación frente al incidente</vt:lpstr>
      <vt:lpstr>Presentación de PowerPoint</vt:lpstr>
      <vt:lpstr>2. Actuación frente al incidente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RESPUESTA A INCIDENTES RANSOMWARE</dc:title>
  <dc:creator>Nuria Escartin</dc:creator>
  <cp:lastModifiedBy>Nuria Escartin</cp:lastModifiedBy>
  <cp:revision>1</cp:revision>
  <dcterms:created xsi:type="dcterms:W3CDTF">2023-05-17T12:53:59Z</dcterms:created>
  <dcterms:modified xsi:type="dcterms:W3CDTF">2023-05-17T13:38:45Z</dcterms:modified>
</cp:coreProperties>
</file>