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31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997" r:id="rId2"/>
  </p:sldMasterIdLst>
  <p:notesMasterIdLst>
    <p:notesMasterId r:id="rId34"/>
  </p:notesMasterIdLst>
  <p:handoutMasterIdLst>
    <p:handoutMasterId r:id="rId35"/>
  </p:handoutMasterIdLst>
  <p:sldIdLst>
    <p:sldId id="256" r:id="rId3"/>
    <p:sldId id="478" r:id="rId4"/>
    <p:sldId id="470" r:id="rId5"/>
    <p:sldId id="473" r:id="rId6"/>
    <p:sldId id="479" r:id="rId7"/>
    <p:sldId id="472" r:id="rId8"/>
    <p:sldId id="480" r:id="rId9"/>
    <p:sldId id="475" r:id="rId10"/>
    <p:sldId id="476" r:id="rId11"/>
    <p:sldId id="502" r:id="rId12"/>
    <p:sldId id="481" r:id="rId13"/>
    <p:sldId id="482" r:id="rId14"/>
    <p:sldId id="483" r:id="rId15"/>
    <p:sldId id="484" r:id="rId16"/>
    <p:sldId id="485" r:id="rId17"/>
    <p:sldId id="486" r:id="rId18"/>
    <p:sldId id="489" r:id="rId19"/>
    <p:sldId id="487" r:id="rId20"/>
    <p:sldId id="488" r:id="rId21"/>
    <p:sldId id="490" r:id="rId22"/>
    <p:sldId id="494" r:id="rId23"/>
    <p:sldId id="491" r:id="rId24"/>
    <p:sldId id="492" r:id="rId25"/>
    <p:sldId id="495" r:id="rId26"/>
    <p:sldId id="496" r:id="rId27"/>
    <p:sldId id="497" r:id="rId28"/>
    <p:sldId id="498" r:id="rId29"/>
    <p:sldId id="499" r:id="rId30"/>
    <p:sldId id="500" r:id="rId31"/>
    <p:sldId id="501" r:id="rId32"/>
    <p:sldId id="468" r:id="rId3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CC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515" autoAdjust="0"/>
    <p:restoredTop sz="94660"/>
  </p:normalViewPr>
  <p:slideViewPr>
    <p:cSldViewPr>
      <p:cViewPr varScale="1">
        <p:scale>
          <a:sx n="69" d="100"/>
          <a:sy n="69" d="100"/>
        </p:scale>
        <p:origin x="18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"/>
    </p:cViewPr>
  </p:sorterViewPr>
  <p:notesViewPr>
    <p:cSldViewPr>
      <p:cViewPr varScale="1">
        <p:scale>
          <a:sx n="61" d="100"/>
          <a:sy n="61" d="100"/>
        </p:scale>
        <p:origin x="272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42" Type="http://schemas.openxmlformats.org/officeDocument/2006/relationships/customXml" Target="../customXml/item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DB637-67ED-4357-AC6E-7081CDC4EBD1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58F44-87FD-40B6-A2EB-C193009641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489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FB075C-572C-49DB-A6E0-4A4D392C5B8D}" type="datetimeFigureOut">
              <a:rPr lang="pt-BR"/>
              <a:pPr>
                <a:defRPr/>
              </a:pPr>
              <a:t>05/02/2021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7F23B54-2415-459A-9FA4-01793D1159E3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8" name="Espaço Reservado para Cabeçalho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9" name="Espaço Reservado para Anotações 8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547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None/>
            </a:pPr>
            <a:fld id="{3584ACCF-F69B-45DF-A151-CA02561CC18A}" type="slidenum">
              <a:rPr lang="pt-BR" altLang="pt-BR">
                <a:latin typeface="Times New Roman" panose="02020603050405020304" pitchFamily="18" charset="0"/>
              </a:rPr>
              <a:pPr eaLnBrk="1" hangingPunct="1">
                <a:buFont typeface="Times New Roman" panose="02020603050405020304" pitchFamily="18" charset="0"/>
                <a:buNone/>
              </a:pPr>
              <a:t>3</a:t>
            </a:fld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199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None/>
            </a:pPr>
            <a:fld id="{18F0B00A-EC40-4896-8440-EFEC2D6CBCB5}" type="slidenum">
              <a:rPr lang="pt-BR" altLang="pt-BR">
                <a:latin typeface="Times New Roman" panose="02020603050405020304" pitchFamily="18" charset="0"/>
              </a:rPr>
              <a:pPr eaLnBrk="1" hangingPunct="1">
                <a:buFont typeface="Times New Roman" panose="02020603050405020304" pitchFamily="18" charset="0"/>
                <a:buNone/>
              </a:pPr>
              <a:t>12</a:t>
            </a:fld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112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None/>
            </a:pPr>
            <a:fld id="{9ABEBADE-3067-4C54-AF54-EA772B58376F}" type="slidenum">
              <a:rPr lang="pt-BR" altLang="pt-BR">
                <a:latin typeface="Times New Roman" panose="02020603050405020304" pitchFamily="18" charset="0"/>
              </a:rPr>
              <a:pPr eaLnBrk="1" hangingPunct="1">
                <a:buFont typeface="Times New Roman" panose="02020603050405020304" pitchFamily="18" charset="0"/>
                <a:buNone/>
              </a:pPr>
              <a:t>13</a:t>
            </a:fld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46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689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None/>
            </a:pPr>
            <a:fld id="{54AECF5A-6663-4109-803F-DD098AAE1A69}" type="slidenum">
              <a:rPr lang="pt-BR" altLang="pt-BR">
                <a:latin typeface="Times New Roman" panose="02020603050405020304" pitchFamily="18" charset="0"/>
              </a:rPr>
              <a:pPr eaLnBrk="1" hangingPunct="1">
                <a:buFont typeface="Times New Roman" panose="02020603050405020304" pitchFamily="18" charset="0"/>
                <a:buNone/>
              </a:pPr>
              <a:t>14</a:t>
            </a:fld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340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None/>
            </a:pPr>
            <a:fld id="{E601609F-84AF-4A21-BE87-D827E3E746F6}" type="slidenum">
              <a:rPr lang="pt-BR" altLang="pt-BR">
                <a:latin typeface="Times New Roman" panose="02020603050405020304" pitchFamily="18" charset="0"/>
              </a:rPr>
              <a:pPr eaLnBrk="1" hangingPunct="1">
                <a:buFont typeface="Times New Roman" panose="02020603050405020304" pitchFamily="18" charset="0"/>
                <a:buNone/>
              </a:pPr>
              <a:t>15</a:t>
            </a:fld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48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79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None/>
            </a:pPr>
            <a:fld id="{3E6FDE92-DBFA-4FDD-83BC-3398FD88CC6A}" type="slidenum">
              <a:rPr lang="pt-BR" altLang="pt-BR">
                <a:latin typeface="Times New Roman" panose="02020603050405020304" pitchFamily="18" charset="0"/>
              </a:rPr>
              <a:pPr eaLnBrk="1" hangingPunct="1">
                <a:buFont typeface="Times New Roman" panose="02020603050405020304" pitchFamily="18" charset="0"/>
                <a:buNone/>
              </a:pPr>
              <a:t>16</a:t>
            </a:fld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552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None/>
            </a:pPr>
            <a:fld id="{22BC2578-67F2-4E9D-9654-802ED5697610}" type="slidenum">
              <a:rPr lang="pt-BR" altLang="pt-BR">
                <a:latin typeface="Times New Roman" panose="02020603050405020304" pitchFamily="18" charset="0"/>
              </a:rPr>
              <a:pPr eaLnBrk="1" hangingPunct="1">
                <a:buFont typeface="Times New Roman" panose="02020603050405020304" pitchFamily="18" charset="0"/>
                <a:buNone/>
              </a:pPr>
              <a:t>17</a:t>
            </a:fld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501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301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None/>
            </a:pPr>
            <a:fld id="{870E7A90-EA36-4940-94C3-96C880222697}" type="slidenum">
              <a:rPr lang="pt-BR" altLang="pt-BR">
                <a:latin typeface="Times New Roman" panose="02020603050405020304" pitchFamily="18" charset="0"/>
              </a:rPr>
              <a:pPr eaLnBrk="1" hangingPunct="1">
                <a:buFont typeface="Times New Roman" panose="02020603050405020304" pitchFamily="18" charset="0"/>
                <a:buNone/>
              </a:pPr>
              <a:t>18</a:t>
            </a:fld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51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435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None/>
            </a:pPr>
            <a:fld id="{4542C956-7F55-45F9-A3D1-348B68B0AA54}" type="slidenum">
              <a:rPr lang="pt-BR" altLang="pt-BR">
                <a:latin typeface="Times New Roman" panose="02020603050405020304" pitchFamily="18" charset="0"/>
              </a:rPr>
              <a:pPr eaLnBrk="1" hangingPunct="1">
                <a:buFont typeface="Times New Roman" panose="02020603050405020304" pitchFamily="18" charset="0"/>
                <a:buNone/>
              </a:pPr>
              <a:t>19</a:t>
            </a:fld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522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7264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None/>
            </a:pPr>
            <a:fld id="{5E65E0A3-3B4D-40E7-BE7A-79B2B22ED576}" type="slidenum">
              <a:rPr lang="pt-BR" altLang="pt-BR">
                <a:latin typeface="Times New Roman" panose="02020603050405020304" pitchFamily="18" charset="0"/>
              </a:rPr>
              <a:pPr eaLnBrk="1" hangingPunct="1">
                <a:buFont typeface="Times New Roman" panose="02020603050405020304" pitchFamily="18" charset="0"/>
                <a:buNone/>
              </a:pPr>
              <a:t>20</a:t>
            </a:fld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53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4343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None/>
            </a:pPr>
            <a:fld id="{D68FF265-B654-4F17-9123-F9E1F72A9C37}" type="slidenum">
              <a:rPr lang="pt-BR" altLang="pt-BR">
                <a:latin typeface="Times New Roman" panose="02020603050405020304" pitchFamily="18" charset="0"/>
              </a:rPr>
              <a:pPr eaLnBrk="1" hangingPunct="1">
                <a:buFont typeface="Times New Roman" panose="02020603050405020304" pitchFamily="18" charset="0"/>
                <a:buNone/>
              </a:pPr>
              <a:t>21</a:t>
            </a:fld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54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215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None/>
            </a:pPr>
            <a:fld id="{7DFC5993-326A-4972-A02D-65A836451FFD}" type="slidenum">
              <a:rPr lang="pt-BR" altLang="pt-BR">
                <a:latin typeface="Times New Roman" panose="02020603050405020304" pitchFamily="18" charset="0"/>
              </a:rPr>
              <a:pPr eaLnBrk="1" hangingPunct="1">
                <a:buFont typeface="Times New Roman" panose="02020603050405020304" pitchFamily="18" charset="0"/>
                <a:buNone/>
              </a:pPr>
              <a:t>4</a:t>
            </a:fld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9562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None/>
            </a:pPr>
            <a:fld id="{E31327EE-A36F-4205-B70F-A9CCEB1B6F2B}" type="slidenum">
              <a:rPr lang="pt-BR" altLang="pt-BR">
                <a:latin typeface="Times New Roman" panose="02020603050405020304" pitchFamily="18" charset="0"/>
              </a:rPr>
              <a:pPr eaLnBrk="1" hangingPunct="1">
                <a:buFont typeface="Times New Roman" panose="02020603050405020304" pitchFamily="18" charset="0"/>
                <a:buNone/>
              </a:pPr>
              <a:t>22</a:t>
            </a:fld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55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6071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None/>
            </a:pPr>
            <a:fld id="{B7EEC8A0-85AC-4907-B4B7-75E51B9CAD41}" type="slidenum">
              <a:rPr lang="pt-BR" altLang="pt-BR">
                <a:latin typeface="Times New Roman" panose="02020603050405020304" pitchFamily="18" charset="0"/>
              </a:rPr>
              <a:pPr eaLnBrk="1" hangingPunct="1">
                <a:buFont typeface="Times New Roman" panose="02020603050405020304" pitchFamily="18" charset="0"/>
                <a:buNone/>
              </a:pPr>
              <a:t>23</a:t>
            </a:fld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563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9795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None/>
            </a:pPr>
            <a:fld id="{623107D3-CB8A-4CCF-943B-CCF561CBD535}" type="slidenum">
              <a:rPr lang="pt-BR" altLang="pt-BR">
                <a:latin typeface="Times New Roman" panose="02020603050405020304" pitchFamily="18" charset="0"/>
              </a:rPr>
              <a:pPr eaLnBrk="1" hangingPunct="1">
                <a:buFont typeface="Times New Roman" panose="02020603050405020304" pitchFamily="18" charset="0"/>
                <a:buNone/>
              </a:pPr>
              <a:t>24</a:t>
            </a:fld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573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6591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None/>
            </a:pPr>
            <a:fld id="{6FF32D1B-08B2-492F-8329-47DD503D011C}" type="slidenum">
              <a:rPr lang="pt-BR" altLang="pt-BR">
                <a:latin typeface="Times New Roman" panose="02020603050405020304" pitchFamily="18" charset="0"/>
              </a:rPr>
              <a:pPr eaLnBrk="1" hangingPunct="1">
                <a:buFont typeface="Times New Roman" panose="02020603050405020304" pitchFamily="18" charset="0"/>
                <a:buNone/>
              </a:pPr>
              <a:t>25</a:t>
            </a:fld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9978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None/>
            </a:pPr>
            <a:fld id="{6C04132F-7741-408F-9E91-357AF894FC05}" type="slidenum">
              <a:rPr lang="pt-BR" altLang="pt-BR">
                <a:latin typeface="Times New Roman" panose="02020603050405020304" pitchFamily="18" charset="0"/>
              </a:rPr>
              <a:pPr eaLnBrk="1" hangingPunct="1">
                <a:buFont typeface="Times New Roman" panose="02020603050405020304" pitchFamily="18" charset="0"/>
                <a:buNone/>
              </a:pPr>
              <a:t>26</a:t>
            </a:fld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593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1903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None/>
            </a:pPr>
            <a:fld id="{6B6CA66D-8407-4325-84FB-9AFDAE93826C}" type="slidenum">
              <a:rPr lang="pt-BR" altLang="pt-BR">
                <a:latin typeface="Times New Roman" panose="02020603050405020304" pitchFamily="18" charset="0"/>
              </a:rPr>
              <a:pPr eaLnBrk="1" hangingPunct="1">
                <a:buFont typeface="Times New Roman" panose="02020603050405020304" pitchFamily="18" charset="0"/>
                <a:buNone/>
              </a:pPr>
              <a:t>27</a:t>
            </a:fld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604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9357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None/>
            </a:pPr>
            <a:fld id="{A2873F2D-95EE-4BE1-8496-2B31730902C9}" type="slidenum">
              <a:rPr lang="pt-BR" altLang="pt-BR">
                <a:latin typeface="Times New Roman" panose="02020603050405020304" pitchFamily="18" charset="0"/>
              </a:rPr>
              <a:pPr eaLnBrk="1" hangingPunct="1">
                <a:buFont typeface="Times New Roman" panose="02020603050405020304" pitchFamily="18" charset="0"/>
                <a:buNone/>
              </a:pPr>
              <a:t>28</a:t>
            </a:fld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614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6609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None/>
            </a:pPr>
            <a:fld id="{86922374-2AAE-4CFA-A91D-46A73B6DB733}" type="slidenum">
              <a:rPr lang="pt-BR" altLang="pt-BR">
                <a:latin typeface="Times New Roman" panose="02020603050405020304" pitchFamily="18" charset="0"/>
              </a:rPr>
              <a:pPr eaLnBrk="1" hangingPunct="1">
                <a:buFont typeface="Times New Roman" panose="02020603050405020304" pitchFamily="18" charset="0"/>
                <a:buNone/>
              </a:pPr>
              <a:t>29</a:t>
            </a:fld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6583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None/>
            </a:pPr>
            <a:fld id="{95A048F0-6B4E-491E-B687-3B77D6B2BFFC}" type="slidenum">
              <a:rPr lang="pt-BR" altLang="pt-BR">
                <a:latin typeface="Times New Roman" panose="02020603050405020304" pitchFamily="18" charset="0"/>
              </a:rPr>
              <a:pPr eaLnBrk="1" hangingPunct="1">
                <a:buFont typeface="Times New Roman" panose="02020603050405020304" pitchFamily="18" charset="0"/>
                <a:buNone/>
              </a:pPr>
              <a:t>30</a:t>
            </a:fld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2810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None/>
            </a:pPr>
            <a:fld id="{B079C34E-A04F-41A0-9570-F685DEDF51B8}" type="slidenum">
              <a:rPr lang="pt-BR" altLang="pt-BR">
                <a:latin typeface="Times New Roman" panose="02020603050405020304" pitchFamily="18" charset="0"/>
              </a:rPr>
              <a:pPr eaLnBrk="1" hangingPunct="1">
                <a:buFont typeface="Times New Roman" panose="02020603050405020304" pitchFamily="18" charset="0"/>
                <a:buNone/>
              </a:pPr>
              <a:t>31</a:t>
            </a:fld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6451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CBA3F5CA-54A4-4BDE-A344-0C96E294EBE5}" type="slidenum">
              <a:rPr lang="pt-BR" altLang="pt-B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/>
              <a:t>31</a:t>
            </a:fld>
            <a:endParaRPr lang="pt-BR" altLang="pt-B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451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20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None/>
            </a:pPr>
            <a:fld id="{5D255AA3-3E31-4E95-880D-8F2E66341444}" type="slidenum">
              <a:rPr lang="pt-BR" altLang="pt-BR">
                <a:latin typeface="Times New Roman" panose="02020603050405020304" pitchFamily="18" charset="0"/>
              </a:rPr>
              <a:pPr eaLnBrk="1" hangingPunct="1">
                <a:buFont typeface="Times New Roman" panose="02020603050405020304" pitchFamily="18" charset="0"/>
                <a:buNone/>
              </a:pPr>
              <a:t>5</a:t>
            </a:fld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342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None/>
            </a:pPr>
            <a:fld id="{EC19AE09-F626-4197-9EE3-67F332E52BFB}" type="slidenum">
              <a:rPr lang="pt-BR" altLang="pt-BR">
                <a:latin typeface="Times New Roman" panose="02020603050405020304" pitchFamily="18" charset="0"/>
              </a:rPr>
              <a:pPr eaLnBrk="1" hangingPunct="1">
                <a:buFont typeface="Times New Roman" panose="02020603050405020304" pitchFamily="18" charset="0"/>
                <a:buNone/>
              </a:pPr>
              <a:t>6</a:t>
            </a:fld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163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None/>
            </a:pPr>
            <a:fld id="{534463B5-9C14-4862-81BD-106C78E7A524}" type="slidenum">
              <a:rPr lang="pt-BR" altLang="pt-BR">
                <a:latin typeface="Times New Roman" panose="02020603050405020304" pitchFamily="18" charset="0"/>
              </a:rPr>
              <a:pPr eaLnBrk="1" hangingPunct="1">
                <a:buFont typeface="Times New Roman" panose="02020603050405020304" pitchFamily="18" charset="0"/>
                <a:buNone/>
              </a:pPr>
              <a:t>7</a:t>
            </a:fld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161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None/>
            </a:pPr>
            <a:fld id="{81649DF1-A1E3-4B89-ADB8-DBB22A47A6BE}" type="slidenum">
              <a:rPr lang="pt-BR" altLang="pt-BR">
                <a:latin typeface="Times New Roman" panose="02020603050405020304" pitchFamily="18" charset="0"/>
              </a:rPr>
              <a:pPr eaLnBrk="1" hangingPunct="1">
                <a:buFont typeface="Times New Roman" panose="02020603050405020304" pitchFamily="18" charset="0"/>
                <a:buNone/>
              </a:pPr>
              <a:t>8</a:t>
            </a:fld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261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None/>
            </a:pPr>
            <a:fld id="{DB0C1C5F-B3C8-42D6-9FED-27D52000AEA3}" type="slidenum">
              <a:rPr lang="pt-BR" altLang="pt-BR">
                <a:latin typeface="Times New Roman" panose="02020603050405020304" pitchFamily="18" charset="0"/>
              </a:rPr>
              <a:pPr eaLnBrk="1" hangingPunct="1">
                <a:buFont typeface="Times New Roman" panose="02020603050405020304" pitchFamily="18" charset="0"/>
                <a:buNone/>
              </a:pPr>
              <a:t>9</a:t>
            </a:fld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692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None/>
            </a:pPr>
            <a:fld id="{D3D17486-293F-4386-8886-6C22D128BD23}" type="slidenum">
              <a:rPr lang="pt-BR" altLang="pt-BR">
                <a:latin typeface="Times New Roman" panose="02020603050405020304" pitchFamily="18" charset="0"/>
              </a:rPr>
              <a:pPr eaLnBrk="1" hangingPunct="1">
                <a:buFont typeface="Times New Roman" panose="02020603050405020304" pitchFamily="18" charset="0"/>
                <a:buNone/>
              </a:pPr>
              <a:t>10</a:t>
            </a:fld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936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None/>
            </a:pPr>
            <a:fld id="{D37DAAD8-7F06-4325-AC8C-485057C2236F}" type="slidenum">
              <a:rPr lang="pt-BR" altLang="pt-BR">
                <a:latin typeface="Times New Roman" panose="02020603050405020304" pitchFamily="18" charset="0"/>
              </a:rPr>
              <a:pPr eaLnBrk="1" hangingPunct="1">
                <a:buFont typeface="Times New Roman" panose="02020603050405020304" pitchFamily="18" charset="0"/>
                <a:buNone/>
              </a:pPr>
              <a:t>11</a:t>
            </a:fld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495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5"/>
          <p:cNvSpPr>
            <a:spLocks noChangeShapeType="1"/>
          </p:cNvSpPr>
          <p:nvPr/>
        </p:nvSpPr>
        <p:spPr bwMode="auto">
          <a:xfrm>
            <a:off x="0" y="3911600"/>
            <a:ext cx="7812088" cy="0"/>
          </a:xfrm>
          <a:prstGeom prst="line">
            <a:avLst/>
          </a:prstGeom>
          <a:noFill/>
          <a:ln w="12700">
            <a:solidFill>
              <a:srgbClr val="66990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+mn-lt"/>
              <a:cs typeface="+mn-cs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4213" y="2060575"/>
            <a:ext cx="6983412" cy="1728788"/>
          </a:xfrm>
        </p:spPr>
        <p:txBody>
          <a:bodyPr/>
          <a:lstStyle>
            <a:lvl1pPr>
              <a:defRPr sz="4700"/>
            </a:lvl1pPr>
          </a:lstStyle>
          <a:p>
            <a:r>
              <a:rPr lang="pt-BR" altLang="en-US" dirty="0" smtClean="0"/>
              <a:t>Clique para editar o estilo do título mestre</a:t>
            </a:r>
            <a:endParaRPr lang="pt-BR" altLang="en-US" dirty="0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00088" y="4076700"/>
            <a:ext cx="5527675" cy="1296988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pt-BR" altLang="en-US" smtClean="0"/>
              <a:t>Clique para editar o estilo do subtítulo mestre</a:t>
            </a:r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890799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29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32588" y="122238"/>
            <a:ext cx="2160587" cy="64754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0825" y="122238"/>
            <a:ext cx="6329363" cy="64754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799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450" y="122238"/>
            <a:ext cx="7632700" cy="136207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250825" y="1628775"/>
            <a:ext cx="8642350" cy="4968875"/>
          </a:xfrm>
        </p:spPr>
        <p:txBody>
          <a:bodyPr/>
          <a:lstStyle/>
          <a:p>
            <a:pPr lvl="0"/>
            <a:r>
              <a:rPr lang="pt-BR" noProof="0" smtClean="0"/>
              <a:t>Clique no ícone para adicionar tabela</a:t>
            </a:r>
            <a:endParaRPr lang="pt-BR" noProof="0" dirty="0" smtClean="0"/>
          </a:p>
        </p:txBody>
      </p:sp>
    </p:spTree>
    <p:extLst>
      <p:ext uri="{BB962C8B-B14F-4D97-AF65-F5344CB8AC3E}">
        <p14:creationId xmlns:p14="http://schemas.microsoft.com/office/powerpoint/2010/main" val="1842846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396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E4F8-A54F-4745-804F-E9517B6AF80D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6989-2D09-42EB-AFD1-AFEF19D0AC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627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E4F8-A54F-4745-804F-E9517B6AF80D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6989-2D09-42EB-AFD1-AFEF19D0AC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675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E4F8-A54F-4745-804F-E9517B6AF80D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6989-2D09-42EB-AFD1-AFEF19D0AC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697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E4F8-A54F-4745-804F-E9517B6AF80D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6989-2D09-42EB-AFD1-AFEF19D0AC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9972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E4F8-A54F-4745-804F-E9517B6AF80D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6989-2D09-42EB-AFD1-AFEF19D0AC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9186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E4F8-A54F-4745-804F-E9517B6AF80D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6989-2D09-42EB-AFD1-AFEF19D0AC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32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5565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E4F8-A54F-4745-804F-E9517B6AF80D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6989-2D09-42EB-AFD1-AFEF19D0AC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31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E4F8-A54F-4745-804F-E9517B6AF80D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6989-2D09-42EB-AFD1-AFEF19D0AC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347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E4F8-A54F-4745-804F-E9517B6AF80D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6989-2D09-42EB-AFD1-AFEF19D0AC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7187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E4F8-A54F-4745-804F-E9517B6AF80D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6989-2D09-42EB-AFD1-AFEF19D0AC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7742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E4F8-A54F-4745-804F-E9517B6AF80D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6989-2D09-42EB-AFD1-AFEF19D0AC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66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64446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0825" y="1628775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83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769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56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691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73463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6717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38" name="Rectangle 42"/>
          <p:cNvSpPr>
            <a:spLocks noChangeArrowheads="1"/>
          </p:cNvSpPr>
          <p:nvPr/>
        </p:nvSpPr>
        <p:spPr bwMode="auto">
          <a:xfrm>
            <a:off x="107950" y="188913"/>
            <a:ext cx="2592388" cy="10080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+mn-lt"/>
              <a:cs typeface="+mn-cs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122238"/>
            <a:ext cx="76327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 smtClean="0"/>
              <a:t>Clique para editar o estilo do título mestre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628775"/>
            <a:ext cx="8713663" cy="5040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 smtClean="0"/>
              <a:t>Clique para editar os estilos do texto mestre</a:t>
            </a:r>
          </a:p>
          <a:p>
            <a:pPr lvl="1"/>
            <a:r>
              <a:rPr lang="pt-BR" altLang="en-US" smtClean="0"/>
              <a:t>Segundo nível</a:t>
            </a:r>
          </a:p>
          <a:p>
            <a:pPr lvl="2"/>
            <a:r>
              <a:rPr lang="pt-BR" altLang="en-US" smtClean="0"/>
              <a:t>Terceiro nível</a:t>
            </a:r>
          </a:p>
        </p:txBody>
      </p:sp>
      <p:sp>
        <p:nvSpPr>
          <p:cNvPr id="29739" name="Line 43"/>
          <p:cNvSpPr>
            <a:spLocks noChangeShapeType="1"/>
          </p:cNvSpPr>
          <p:nvPr/>
        </p:nvSpPr>
        <p:spPr bwMode="auto">
          <a:xfrm>
            <a:off x="1127125" y="1557338"/>
            <a:ext cx="7993063" cy="0"/>
          </a:xfrm>
          <a:prstGeom prst="line">
            <a:avLst/>
          </a:prstGeom>
          <a:noFill/>
          <a:ln w="12700">
            <a:solidFill>
              <a:srgbClr val="66990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+mn-lt"/>
              <a:cs typeface="+mn-cs"/>
            </a:endParaRPr>
          </a:p>
        </p:txBody>
      </p:sp>
      <p:sp>
        <p:nvSpPr>
          <p:cNvPr id="29742" name="Rectangle 46"/>
          <p:cNvSpPr>
            <a:spLocks noChangeArrowheads="1"/>
          </p:cNvSpPr>
          <p:nvPr/>
        </p:nvSpPr>
        <p:spPr bwMode="auto">
          <a:xfrm>
            <a:off x="0" y="6453188"/>
            <a:ext cx="2987675" cy="4048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  <p:sldLayoutId id="2147483994" r:id="rId12"/>
    <p:sldLayoutId id="2147483996" r:id="rId13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SzPct val="110000"/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6E4F8-A54F-4745-804F-E9517B6AF80D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96989-2D09-42EB-AFD1-AFEF19D0AC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89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1143000" y="2128838"/>
            <a:ext cx="6983413" cy="1728787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dirty="0" smtClean="0">
                <a:latin typeface="Cambria" pitchFamily="18" charset="0"/>
              </a:rPr>
              <a:t>Proposições e Conectivos Lógicos</a:t>
            </a:r>
            <a:endParaRPr lang="pt-BR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220637" y="404664"/>
            <a:ext cx="8501063" cy="1428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 anchorCtr="1"/>
          <a:lstStyle/>
          <a:p>
            <a:pPr algn="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sz="4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cs typeface="+mn-cs"/>
              </a:rPr>
              <a:t>Tabela-Verdade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17663"/>
            <a:ext cx="8229600" cy="1597025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669900"/>
              </a:buClr>
              <a:buSzPct val="70000"/>
              <a:buFont typeface="Wingdings" pitchFamily="2" charset="2"/>
              <a:buChar char="v"/>
              <a:defRPr/>
            </a:pPr>
            <a:r>
              <a:rPr lang="pt-BR" sz="1600" dirty="0">
                <a:latin typeface="Cambria" pitchFamily="18" charset="0"/>
              </a:rPr>
              <a:t>É um instrumento usado para determinar os valores lógicos das proposições compostas, a partir de atribuições de todos os possíveis valores lógicos das proposições simples componentes.</a:t>
            </a:r>
          </a:p>
          <a:p>
            <a:pPr marL="342900" indent="-342900" algn="just">
              <a:spcBef>
                <a:spcPct val="20000"/>
              </a:spcBef>
              <a:buClr>
                <a:srgbClr val="669900"/>
              </a:buClr>
              <a:buSzPct val="70000"/>
              <a:buFont typeface="Wingdings" pitchFamily="2" charset="2"/>
              <a:buChar char="v"/>
              <a:defRPr/>
            </a:pPr>
            <a:r>
              <a:rPr lang="pt-BR" sz="1600" dirty="0">
                <a:latin typeface="Cambria" pitchFamily="18" charset="0"/>
              </a:rPr>
              <a:t>A primeira das tabelas abaixo apresenta duas proposições simples: </a:t>
            </a:r>
            <a:r>
              <a:rPr lang="pt-BR" sz="1600" b="1" dirty="0">
                <a:latin typeface="Cambria" pitchFamily="18" charset="0"/>
              </a:rPr>
              <a:t>p e q</a:t>
            </a:r>
            <a:r>
              <a:rPr lang="pt-BR" sz="1600" dirty="0">
                <a:latin typeface="Cambria" pitchFamily="18" charset="0"/>
              </a:rPr>
              <a:t> e a segunda, três proposições simples: </a:t>
            </a:r>
            <a:r>
              <a:rPr lang="pt-BR" sz="1600" b="1" dirty="0">
                <a:latin typeface="Cambria" pitchFamily="18" charset="0"/>
              </a:rPr>
              <a:t>p, q e </a:t>
            </a:r>
            <a:r>
              <a:rPr lang="pt-BR" sz="1600" b="1" dirty="0" err="1">
                <a:latin typeface="Cambria" pitchFamily="18" charset="0"/>
              </a:rPr>
              <a:t>r</a:t>
            </a:r>
            <a:r>
              <a:rPr lang="pt-BR" sz="1600" dirty="0" err="1">
                <a:latin typeface="Cambria" pitchFamily="18" charset="0"/>
              </a:rPr>
              <a:t>.</a:t>
            </a:r>
            <a:r>
              <a:rPr lang="pt-BR" sz="1600" dirty="0">
                <a:latin typeface="Cambria" pitchFamily="18" charset="0"/>
              </a:rPr>
              <a:t> As células de ambas as tabelas são preenchidas com valores lógicos V e F, de modo a esgotar todas as possíveis combinações. O número de linhas da tabela pode ser previsto efetuando o cálculo: 2 elevado ao número de proposições simples. Nos exemplos abaixo tem-se 2</a:t>
            </a:r>
            <a:r>
              <a:rPr lang="pt-BR" sz="1600" baseline="30000" dirty="0">
                <a:latin typeface="Cambria" pitchFamily="18" charset="0"/>
              </a:rPr>
              <a:t>2 </a:t>
            </a:r>
            <a:r>
              <a:rPr lang="pt-BR" sz="1600" dirty="0">
                <a:latin typeface="Cambria" pitchFamily="18" charset="0"/>
              </a:rPr>
              <a:t>= 4 linhas e 2</a:t>
            </a:r>
            <a:r>
              <a:rPr lang="pt-BR" sz="1600" baseline="30000" dirty="0">
                <a:latin typeface="Cambria" pitchFamily="18" charset="0"/>
              </a:rPr>
              <a:t>3 </a:t>
            </a:r>
            <a:r>
              <a:rPr lang="pt-BR" sz="1600" dirty="0">
                <a:latin typeface="Cambria" pitchFamily="18" charset="0"/>
              </a:rPr>
              <a:t>= 8 linhas.</a:t>
            </a:r>
            <a:endParaRPr lang="pt-BR" sz="2000" kern="0" dirty="0">
              <a:latin typeface="Cambria" pitchFamily="18" charset="0"/>
              <a:cs typeface="+mn-cs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3381375" y="4714875"/>
          <a:ext cx="762000" cy="1752600"/>
        </p:xfrm>
        <a:graphic>
          <a:graphicData uri="http://schemas.openxmlformats.org/drawingml/2006/table">
            <a:tbl>
              <a:tblPr/>
              <a:tblGrid>
                <a:gridCol w="361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Cambria"/>
                          <a:ea typeface="Calibri"/>
                          <a:cs typeface="Times New Roman"/>
                        </a:rPr>
                        <a:t>p</a:t>
                      </a: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37" marR="686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Cambria"/>
                          <a:ea typeface="Calibri"/>
                          <a:cs typeface="Times New Roman"/>
                        </a:rPr>
                        <a:t>q</a:t>
                      </a: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37" marR="686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solidFill>
                            <a:srgbClr val="0070C0"/>
                          </a:solidFill>
                          <a:latin typeface="Cambria"/>
                          <a:ea typeface="Calibri"/>
                          <a:cs typeface="Times New Roman"/>
                        </a:rPr>
                        <a:t>V</a:t>
                      </a: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37" marR="686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>
                          <a:solidFill>
                            <a:srgbClr val="0070C0"/>
                          </a:solidFill>
                          <a:latin typeface="Cambria"/>
                          <a:ea typeface="Calibri"/>
                          <a:cs typeface="Times New Roman"/>
                        </a:rPr>
                        <a:t>V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37" marR="686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>
                          <a:solidFill>
                            <a:srgbClr val="0070C0"/>
                          </a:solidFill>
                          <a:latin typeface="Cambria"/>
                          <a:ea typeface="Calibri"/>
                          <a:cs typeface="Times New Roman"/>
                        </a:rPr>
                        <a:t> V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37" marR="686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>
                          <a:solidFill>
                            <a:srgbClr val="FF0000"/>
                          </a:solidFill>
                          <a:latin typeface="Cambria"/>
                          <a:ea typeface="Calibri"/>
                          <a:cs typeface="Times New Roman"/>
                        </a:rPr>
                        <a:t>F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37" marR="686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>
                          <a:solidFill>
                            <a:srgbClr val="FF0000"/>
                          </a:solidFill>
                          <a:latin typeface="Cambria"/>
                          <a:ea typeface="Calibri"/>
                          <a:cs typeface="Times New Roman"/>
                        </a:rPr>
                        <a:t>F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37" marR="686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>
                          <a:solidFill>
                            <a:srgbClr val="0070C0"/>
                          </a:solidFill>
                          <a:latin typeface="Cambria"/>
                          <a:ea typeface="Calibri"/>
                          <a:cs typeface="Times New Roman"/>
                        </a:rPr>
                        <a:t>V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37" marR="686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>
                          <a:solidFill>
                            <a:srgbClr val="FF0000"/>
                          </a:solidFill>
                          <a:latin typeface="Cambria"/>
                          <a:ea typeface="Calibri"/>
                          <a:cs typeface="Times New Roman"/>
                        </a:rPr>
                        <a:t>F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37" marR="686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solidFill>
                            <a:srgbClr val="FF0000"/>
                          </a:solidFill>
                          <a:latin typeface="Cambria"/>
                          <a:ea typeface="Calibri"/>
                          <a:cs typeface="Times New Roman"/>
                        </a:rPr>
                        <a:t>F</a:t>
                      </a: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37" marR="686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5410200" y="3786188"/>
          <a:ext cx="1162051" cy="2874965"/>
        </p:xfrm>
        <a:graphic>
          <a:graphicData uri="http://schemas.openxmlformats.org/drawingml/2006/table">
            <a:tbl>
              <a:tblPr/>
              <a:tblGrid>
                <a:gridCol w="361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6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Cambria"/>
                          <a:ea typeface="Calibri"/>
                          <a:cs typeface="Times New Roman"/>
                        </a:rPr>
                        <a:t>p</a:t>
                      </a: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17" marR="686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Cambria"/>
                          <a:ea typeface="Calibri"/>
                          <a:cs typeface="Times New Roman"/>
                        </a:rPr>
                        <a:t>q</a:t>
                      </a: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17" marR="686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Cambria"/>
                          <a:ea typeface="Calibri"/>
                          <a:cs typeface="Times New Roman"/>
                        </a:rPr>
                        <a:t>r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17" marR="686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solidFill>
                            <a:srgbClr val="0000FF"/>
                          </a:solidFill>
                          <a:latin typeface="Cambria"/>
                          <a:ea typeface="Calibri"/>
                          <a:cs typeface="Verdana"/>
                        </a:rPr>
                        <a:t>V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17" marR="686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solidFill>
                            <a:srgbClr val="0000FF"/>
                          </a:solidFill>
                          <a:latin typeface="Cambria"/>
                          <a:ea typeface="Calibri"/>
                          <a:cs typeface="Verdana"/>
                        </a:rPr>
                        <a:t>V</a:t>
                      </a: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17" marR="686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solidFill>
                            <a:srgbClr val="0000FF"/>
                          </a:solidFill>
                          <a:latin typeface="Cambria"/>
                          <a:ea typeface="Calibri"/>
                          <a:cs typeface="Verdana"/>
                        </a:rPr>
                        <a:t>V</a:t>
                      </a: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17" marR="686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5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solidFill>
                            <a:srgbClr val="0000FF"/>
                          </a:solidFill>
                          <a:latin typeface="Cambria"/>
                          <a:ea typeface="Calibri"/>
                          <a:cs typeface="Verdana"/>
                        </a:rPr>
                        <a:t>V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17" marR="686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solidFill>
                            <a:srgbClr val="0000FF"/>
                          </a:solidFill>
                          <a:latin typeface="Cambria"/>
                          <a:ea typeface="Calibri"/>
                          <a:cs typeface="Verdana"/>
                        </a:rPr>
                        <a:t>V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17" marR="686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solidFill>
                            <a:srgbClr val="FF0000"/>
                          </a:solidFill>
                          <a:latin typeface="Cambria"/>
                          <a:ea typeface="Calibri"/>
                          <a:cs typeface="Verdana"/>
                        </a:rPr>
                        <a:t>F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17" marR="686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5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solidFill>
                            <a:srgbClr val="0000FF"/>
                          </a:solidFill>
                          <a:latin typeface="Cambria"/>
                          <a:ea typeface="Calibri"/>
                          <a:cs typeface="Verdana"/>
                        </a:rPr>
                        <a:t>V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17" marR="686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solidFill>
                            <a:srgbClr val="FF0000"/>
                          </a:solidFill>
                          <a:latin typeface="Cambria"/>
                          <a:ea typeface="Calibri"/>
                          <a:cs typeface="Verdana"/>
                        </a:rPr>
                        <a:t>F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17" marR="686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solidFill>
                            <a:srgbClr val="0000FF"/>
                          </a:solidFill>
                          <a:latin typeface="Cambria"/>
                          <a:ea typeface="Calibri"/>
                          <a:cs typeface="Verdana"/>
                        </a:rPr>
                        <a:t>V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17" marR="686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5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solidFill>
                            <a:srgbClr val="0000FF"/>
                          </a:solidFill>
                          <a:latin typeface="Cambria"/>
                          <a:ea typeface="Calibri"/>
                          <a:cs typeface="Verdana"/>
                        </a:rPr>
                        <a:t>V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17" marR="686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solidFill>
                            <a:srgbClr val="FF0000"/>
                          </a:solidFill>
                          <a:latin typeface="Cambria"/>
                          <a:ea typeface="Calibri"/>
                          <a:cs typeface="Verdana"/>
                        </a:rPr>
                        <a:t>F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17" marR="686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solidFill>
                            <a:srgbClr val="FF0000"/>
                          </a:solidFill>
                          <a:latin typeface="Cambria"/>
                          <a:ea typeface="Calibri"/>
                          <a:cs typeface="Verdana"/>
                        </a:rPr>
                        <a:t>F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17" marR="686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5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solidFill>
                            <a:srgbClr val="FF0000"/>
                          </a:solidFill>
                          <a:latin typeface="Cambria"/>
                          <a:ea typeface="Calibri"/>
                          <a:cs typeface="Verdana"/>
                        </a:rPr>
                        <a:t>F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17" marR="686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solidFill>
                            <a:srgbClr val="0000FF"/>
                          </a:solidFill>
                          <a:latin typeface="Cambria"/>
                          <a:ea typeface="Calibri"/>
                          <a:cs typeface="Verdana"/>
                        </a:rPr>
                        <a:t>V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17" marR="686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solidFill>
                            <a:srgbClr val="0000FF"/>
                          </a:solidFill>
                          <a:latin typeface="Cambria"/>
                          <a:ea typeface="Calibri"/>
                          <a:cs typeface="Verdana"/>
                        </a:rPr>
                        <a:t>V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17" marR="686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5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solidFill>
                            <a:srgbClr val="FF0000"/>
                          </a:solidFill>
                          <a:latin typeface="Cambria"/>
                          <a:ea typeface="Calibri"/>
                          <a:cs typeface="Verdana"/>
                        </a:rPr>
                        <a:t>F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17" marR="686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solidFill>
                            <a:srgbClr val="0000FF"/>
                          </a:solidFill>
                          <a:latin typeface="Cambria"/>
                          <a:ea typeface="Calibri"/>
                          <a:cs typeface="Verdana"/>
                        </a:rPr>
                        <a:t>V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17" marR="686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solidFill>
                            <a:srgbClr val="FF0000"/>
                          </a:solidFill>
                          <a:latin typeface="Cambria"/>
                          <a:ea typeface="Calibri"/>
                          <a:cs typeface="Verdana"/>
                        </a:rPr>
                        <a:t>F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17" marR="686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5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solidFill>
                            <a:srgbClr val="FF0000"/>
                          </a:solidFill>
                          <a:latin typeface="Cambria"/>
                          <a:ea typeface="Calibri"/>
                          <a:cs typeface="Verdana"/>
                        </a:rPr>
                        <a:t>F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17" marR="686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solidFill>
                            <a:srgbClr val="FF0000"/>
                          </a:solidFill>
                          <a:latin typeface="Cambria"/>
                          <a:ea typeface="Calibri"/>
                          <a:cs typeface="Verdana"/>
                        </a:rPr>
                        <a:t>F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17" marR="686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solidFill>
                            <a:srgbClr val="0000FF"/>
                          </a:solidFill>
                          <a:latin typeface="Cambria"/>
                          <a:ea typeface="Calibri"/>
                          <a:cs typeface="Verdana"/>
                        </a:rPr>
                        <a:t>V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17" marR="686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5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solidFill>
                            <a:srgbClr val="FF0000"/>
                          </a:solidFill>
                          <a:latin typeface="Cambria"/>
                          <a:ea typeface="Calibri"/>
                          <a:cs typeface="Verdana"/>
                        </a:rPr>
                        <a:t>F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17" marR="686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solidFill>
                            <a:srgbClr val="FF0000"/>
                          </a:solidFill>
                          <a:latin typeface="Cambria"/>
                          <a:ea typeface="Calibri"/>
                          <a:cs typeface="Verdana"/>
                        </a:rPr>
                        <a:t>F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17" marR="686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solidFill>
                            <a:srgbClr val="FF0000"/>
                          </a:solidFill>
                          <a:latin typeface="Cambria"/>
                          <a:ea typeface="Calibri"/>
                          <a:cs typeface="Verdana"/>
                        </a:rPr>
                        <a:t>F</a:t>
                      </a: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17" marR="686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427980" y="116632"/>
            <a:ext cx="8501062" cy="1428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 anchorCtr="1"/>
          <a:lstStyle/>
          <a:p>
            <a:pPr algn="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sz="4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cs typeface="+mn-cs"/>
              </a:rPr>
              <a:t>Operações Lógicas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3046413"/>
            <a:ext cx="8229600" cy="1597025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669900"/>
              </a:buClr>
              <a:buSzPct val="70000"/>
              <a:buFont typeface="Wingdings" pitchFamily="2" charset="2"/>
              <a:buChar char="v"/>
              <a:defRPr/>
            </a:pPr>
            <a:r>
              <a:rPr lang="pt-BR" sz="2400" b="1" kern="0" dirty="0">
                <a:latin typeface="Cambria" pitchFamily="18" charset="0"/>
                <a:cs typeface="+mn-cs"/>
              </a:rPr>
              <a:t>Depende de duas coisas:</a:t>
            </a:r>
          </a:p>
          <a:p>
            <a:pPr marL="800100" lvl="1" indent="-342900" algn="just">
              <a:spcBef>
                <a:spcPct val="20000"/>
              </a:spcBef>
              <a:buClr>
                <a:srgbClr val="669900"/>
              </a:buClr>
              <a:buSzPct val="70000"/>
              <a:buFont typeface="Wingdings" pitchFamily="2" charset="2"/>
              <a:buChar char="v"/>
              <a:defRPr/>
            </a:pPr>
            <a:r>
              <a:rPr lang="pt-BR" sz="2400" kern="0" dirty="0">
                <a:latin typeface="Cambria" pitchFamily="18" charset="0"/>
                <a:cs typeface="+mn-cs"/>
              </a:rPr>
              <a:t>Valor lógico das proposições componentes;</a:t>
            </a:r>
          </a:p>
          <a:p>
            <a:pPr marL="800100" lvl="1" indent="-342900" algn="just">
              <a:spcBef>
                <a:spcPct val="20000"/>
              </a:spcBef>
              <a:buClr>
                <a:srgbClr val="669900"/>
              </a:buClr>
              <a:buSzPct val="70000"/>
              <a:buFont typeface="Wingdings" pitchFamily="2" charset="2"/>
              <a:buChar char="v"/>
              <a:defRPr/>
            </a:pPr>
            <a:r>
              <a:rPr lang="pt-BR" sz="2400" kern="0" dirty="0">
                <a:latin typeface="Cambria" pitchFamily="18" charset="0"/>
                <a:cs typeface="+mn-cs"/>
              </a:rPr>
              <a:t>Tipo de conectivo que as une.</a:t>
            </a:r>
            <a:endParaRPr lang="pt-BR" sz="3000" kern="0" dirty="0">
              <a:latin typeface="Cambria" pitchFamily="18" charset="0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435744" y="476672"/>
            <a:ext cx="8229600" cy="847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 anchorCtr="1"/>
          <a:lstStyle/>
          <a:p>
            <a:pPr algn="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sz="4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cs typeface="+mn-cs"/>
              </a:rPr>
              <a:t>Conectivo “e”: </a:t>
            </a:r>
            <a:r>
              <a:rPr lang="pt-BR" sz="4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cs typeface="+mn-cs"/>
              </a:rPr>
              <a:t>Conjunção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785938"/>
            <a:ext cx="8229600" cy="4525962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669900"/>
              </a:buClr>
              <a:buSzPct val="70000"/>
              <a:buFont typeface="Wingdings" pitchFamily="2" charset="2"/>
              <a:buChar char="v"/>
              <a:defRPr/>
            </a:pPr>
            <a:r>
              <a:rPr lang="pt-BR" sz="2000" dirty="0">
                <a:latin typeface="Cambria" pitchFamily="18" charset="0"/>
              </a:rPr>
              <a:t>Proposições compostas em que está presente o conectivo </a:t>
            </a:r>
            <a:r>
              <a:rPr lang="pt-BR" sz="2000" b="1" dirty="0">
                <a:latin typeface="Cambria" pitchFamily="18" charset="0"/>
              </a:rPr>
              <a:t>“e”;</a:t>
            </a:r>
          </a:p>
          <a:p>
            <a:pPr marL="342900" indent="-342900" algn="just">
              <a:spcBef>
                <a:spcPct val="20000"/>
              </a:spcBef>
              <a:buClr>
                <a:srgbClr val="669900"/>
              </a:buClr>
              <a:buSzPct val="70000"/>
              <a:buFont typeface="Wingdings" pitchFamily="2" charset="2"/>
              <a:buChar char="v"/>
              <a:defRPr/>
            </a:pPr>
            <a:r>
              <a:rPr lang="pt-BR" sz="2000" dirty="0">
                <a:latin typeface="Cambria" pitchFamily="18" charset="0"/>
              </a:rPr>
              <a:t>Simbolicamente representado por “</a:t>
            </a:r>
            <a:r>
              <a:rPr lang="pt-BR" sz="2000" b="1" dirty="0">
                <a:latin typeface="Cambria" pitchFamily="18" charset="0"/>
              </a:rPr>
              <a:t>∧</a:t>
            </a:r>
            <a:r>
              <a:rPr lang="pt-BR" sz="2000" dirty="0">
                <a:latin typeface="Cambria" pitchFamily="18" charset="0"/>
              </a:rPr>
              <a:t>”.</a:t>
            </a:r>
          </a:p>
          <a:p>
            <a:pPr marL="342900" indent="-342900" algn="just">
              <a:spcBef>
                <a:spcPct val="20000"/>
              </a:spcBef>
              <a:buClr>
                <a:srgbClr val="669900"/>
              </a:buClr>
              <a:buSzPct val="70000"/>
              <a:buFont typeface="Wingdings" pitchFamily="2" charset="2"/>
              <a:buChar char="v"/>
              <a:defRPr/>
            </a:pPr>
            <a:r>
              <a:rPr lang="pt-BR" sz="2000" kern="0" dirty="0">
                <a:latin typeface="Cambria" pitchFamily="18" charset="0"/>
                <a:cs typeface="+mn-cs"/>
              </a:rPr>
              <a:t>A sentença:</a:t>
            </a:r>
          </a:p>
          <a:p>
            <a:pPr marL="342900" indent="-342900" algn="just">
              <a:spcBef>
                <a:spcPct val="20000"/>
              </a:spcBef>
              <a:buClr>
                <a:srgbClr val="669900"/>
              </a:buClr>
              <a:buSzPct val="70000"/>
              <a:buFont typeface="Wingdings" pitchFamily="2" charset="2"/>
              <a:buChar char="v"/>
              <a:defRPr/>
            </a:pPr>
            <a:endParaRPr lang="pt-BR" sz="2000" kern="0" dirty="0">
              <a:latin typeface="Cambria" pitchFamily="18" charset="0"/>
              <a:cs typeface="+mn-cs"/>
            </a:endParaRPr>
          </a:p>
          <a:p>
            <a:pPr algn="ctr">
              <a:defRPr/>
            </a:pPr>
            <a:r>
              <a:rPr lang="pt-BR" sz="2000" i="1" dirty="0">
                <a:latin typeface="Cambria" pitchFamily="18" charset="0"/>
              </a:rPr>
              <a:t>“Marcos é médico </a:t>
            </a:r>
            <a:r>
              <a:rPr lang="pt-BR" sz="2000" b="1" i="1" dirty="0">
                <a:latin typeface="Cambria" pitchFamily="18" charset="0"/>
              </a:rPr>
              <a:t>e </a:t>
            </a:r>
            <a:r>
              <a:rPr lang="pt-BR" sz="2000" i="1" dirty="0">
                <a:latin typeface="Cambria" pitchFamily="18" charset="0"/>
              </a:rPr>
              <a:t>Maria é estudante”</a:t>
            </a:r>
          </a:p>
          <a:p>
            <a:pPr algn="ctr">
              <a:defRPr/>
            </a:pPr>
            <a:endParaRPr lang="pt-BR" sz="2000" dirty="0">
              <a:latin typeface="Cambria" pitchFamily="18" charset="0"/>
            </a:endParaRPr>
          </a:p>
          <a:p>
            <a:pPr>
              <a:defRPr/>
            </a:pPr>
            <a:r>
              <a:rPr lang="pt-BR" sz="2000" dirty="0">
                <a:latin typeface="Cambria" pitchFamily="18" charset="0"/>
              </a:rPr>
              <a:t>... pode ser representada apenas por: </a:t>
            </a:r>
            <a:r>
              <a:rPr lang="pt-BR" sz="2000" b="1" dirty="0">
                <a:latin typeface="Cambria" pitchFamily="18" charset="0"/>
              </a:rPr>
              <a:t>p </a:t>
            </a:r>
            <a:r>
              <a:rPr lang="pt-BR" sz="2000" dirty="0">
                <a:latin typeface="Cambria" pitchFamily="18" charset="0"/>
              </a:rPr>
              <a:t>∧ </a:t>
            </a:r>
            <a:r>
              <a:rPr lang="pt-BR" sz="2000" b="1" dirty="0">
                <a:latin typeface="Cambria" pitchFamily="18" charset="0"/>
              </a:rPr>
              <a:t>q. </a:t>
            </a:r>
            <a:r>
              <a:rPr lang="pt-BR" sz="2000" dirty="0">
                <a:latin typeface="Cambria" pitchFamily="18" charset="0"/>
              </a:rPr>
              <a:t>Onde: p = </a:t>
            </a:r>
            <a:r>
              <a:rPr lang="pt-BR" sz="2000" i="1" dirty="0">
                <a:latin typeface="Cambria" pitchFamily="18" charset="0"/>
              </a:rPr>
              <a:t>Marcos é médico </a:t>
            </a:r>
            <a:r>
              <a:rPr lang="pt-BR" sz="2000" dirty="0">
                <a:latin typeface="Cambria" pitchFamily="18" charset="0"/>
              </a:rPr>
              <a:t>e q = </a:t>
            </a:r>
            <a:r>
              <a:rPr lang="pt-BR" sz="2000" i="1" dirty="0">
                <a:latin typeface="Cambria" pitchFamily="18" charset="0"/>
              </a:rPr>
              <a:t>Maria é estudante</a:t>
            </a:r>
            <a:r>
              <a:rPr lang="pt-BR" sz="2000" dirty="0">
                <a:latin typeface="Cambria" pitchFamily="18" charset="0"/>
              </a:rPr>
              <a:t>.</a:t>
            </a:r>
          </a:p>
          <a:p>
            <a:pPr marL="342900" indent="-342900" algn="just">
              <a:spcBef>
                <a:spcPct val="20000"/>
              </a:spcBef>
              <a:buClr>
                <a:srgbClr val="669900"/>
              </a:buClr>
              <a:buSzPct val="70000"/>
              <a:defRPr/>
            </a:pPr>
            <a:endParaRPr lang="pt-BR" sz="2000" kern="0" dirty="0">
              <a:latin typeface="Cambria" pitchFamily="18" charset="0"/>
              <a:cs typeface="+mn-cs"/>
            </a:endParaRPr>
          </a:p>
          <a:p>
            <a:pPr marL="342900" indent="-342900" algn="just">
              <a:spcBef>
                <a:spcPct val="20000"/>
              </a:spcBef>
              <a:buClr>
                <a:srgbClr val="669900"/>
              </a:buClr>
              <a:buSzPct val="70000"/>
              <a:buFont typeface="Wingdings" pitchFamily="2" charset="2"/>
              <a:buChar char="v"/>
              <a:defRPr/>
            </a:pPr>
            <a:r>
              <a:rPr lang="pt-BR" sz="2000" dirty="0">
                <a:latin typeface="Cambria" pitchFamily="18" charset="0"/>
              </a:rPr>
              <a:t>Como se revela o </a:t>
            </a:r>
            <a:r>
              <a:rPr lang="pt-BR" sz="2000" b="1" dirty="0">
                <a:latin typeface="Cambria" pitchFamily="18" charset="0"/>
              </a:rPr>
              <a:t>valor lógico </a:t>
            </a:r>
            <a:r>
              <a:rPr lang="pt-BR" sz="2000" dirty="0">
                <a:latin typeface="Cambria" pitchFamily="18" charset="0"/>
              </a:rPr>
              <a:t>de uma </a:t>
            </a:r>
            <a:r>
              <a:rPr lang="pt-BR" sz="2000" i="1" dirty="0">
                <a:latin typeface="Cambria" pitchFamily="18" charset="0"/>
              </a:rPr>
              <a:t>proposição conjuntiva</a:t>
            </a:r>
            <a:r>
              <a:rPr lang="pt-BR" sz="2000" dirty="0">
                <a:latin typeface="Cambria" pitchFamily="18" charset="0"/>
              </a:rPr>
              <a:t>? Da seguinte forma: </a:t>
            </a:r>
            <a:r>
              <a:rPr lang="pt-BR" sz="2000" b="1" dirty="0">
                <a:latin typeface="Cambria" pitchFamily="18" charset="0"/>
              </a:rPr>
              <a:t>uma conjunção só será verdadeira, se ambas as proposições componentes forem também verdadeiras</a:t>
            </a:r>
            <a:r>
              <a:rPr lang="pt-BR" sz="2000" dirty="0">
                <a:latin typeface="Cambria" pitchFamily="18" charset="0"/>
              </a:rPr>
              <a:t>.</a:t>
            </a:r>
            <a:endParaRPr lang="pt-BR" sz="2000" kern="0" dirty="0">
              <a:latin typeface="Cambria" pitchFamily="18" charset="0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251520" y="692696"/>
            <a:ext cx="8229600" cy="847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 anchorCtr="1"/>
          <a:lstStyle/>
          <a:p>
            <a:pPr algn="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sz="4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cs typeface="+mn-cs"/>
              </a:rPr>
              <a:t>Conjunção</a:t>
            </a:r>
          </a:p>
        </p:txBody>
      </p:sp>
      <p:sp>
        <p:nvSpPr>
          <p:cNvPr id="15363" name="Rectangle 3"/>
          <p:cNvSpPr txBox="1">
            <a:spLocks noChangeArrowheads="1"/>
          </p:cNvSpPr>
          <p:nvPr/>
        </p:nvSpPr>
        <p:spPr bwMode="auto">
          <a:xfrm>
            <a:off x="457200" y="17859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>
                <a:srgbClr val="92D050"/>
              </a:buClr>
              <a:buFont typeface="Wingdings" panose="05000000000000000000" pitchFamily="2" charset="2"/>
              <a:buChar char="v"/>
            </a:pPr>
            <a:r>
              <a:rPr lang="pt-BR" altLang="pt-BR" sz="2000">
                <a:latin typeface="Cambria" panose="02040503050406030204" pitchFamily="18" charset="0"/>
              </a:rPr>
              <a:t> Pensando pelo caminho inverso, teremos que basta que uma das proposições componentes seja falsa, e a conjunção será – toda ela – falsa. Obviamente que o resultado </a:t>
            </a:r>
            <a:r>
              <a:rPr lang="pt-BR" altLang="pt-BR" sz="2000" i="1">
                <a:latin typeface="Cambria" panose="02040503050406030204" pitchFamily="18" charset="0"/>
              </a:rPr>
              <a:t>falso </a:t>
            </a:r>
            <a:r>
              <a:rPr lang="pt-BR" altLang="pt-BR" sz="2000">
                <a:latin typeface="Cambria" panose="02040503050406030204" pitchFamily="18" charset="0"/>
              </a:rPr>
              <a:t>também ocorrerá quando ambas as proposições componentes forem falsas.</a:t>
            </a:r>
          </a:p>
          <a:p>
            <a:pPr algn="just" eaLnBrk="1" hangingPunct="1">
              <a:buClr>
                <a:srgbClr val="92D050"/>
              </a:buClr>
              <a:buFont typeface="Wingdings" panose="05000000000000000000" pitchFamily="2" charset="2"/>
              <a:buChar char="v"/>
            </a:pPr>
            <a:endParaRPr lang="pt-BR" altLang="pt-BR" sz="2000">
              <a:latin typeface="Cambria" panose="02040503050406030204" pitchFamily="18" charset="0"/>
            </a:endParaRPr>
          </a:p>
          <a:p>
            <a:pPr algn="just" eaLnBrk="1" hangingPunct="1">
              <a:buClr>
                <a:srgbClr val="92D050"/>
              </a:buClr>
              <a:buFont typeface="Wingdings" panose="05000000000000000000" pitchFamily="2" charset="2"/>
              <a:buChar char="v"/>
            </a:pPr>
            <a:endParaRPr lang="pt-BR" altLang="pt-BR" sz="2000">
              <a:latin typeface="Cambria" panose="02040503050406030204" pitchFamily="18" charset="0"/>
            </a:endParaRPr>
          </a:p>
          <a:p>
            <a:pPr algn="just" eaLnBrk="1" hangingPunct="1">
              <a:buClr>
                <a:srgbClr val="92D050"/>
              </a:buClr>
            </a:pPr>
            <a:endParaRPr lang="pt-BR" altLang="pt-BR" sz="2000">
              <a:latin typeface="Cambria" panose="02040503050406030204" pitchFamily="18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3071813" y="3490913"/>
          <a:ext cx="3357562" cy="2454275"/>
        </p:xfrm>
        <a:graphic>
          <a:graphicData uri="http://schemas.openxmlformats.org/drawingml/2006/table">
            <a:tbl>
              <a:tblPr/>
              <a:tblGrid>
                <a:gridCol w="857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0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8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dirty="0">
                          <a:latin typeface="Cambria"/>
                          <a:ea typeface="Calibri"/>
                          <a:cs typeface="Times New Roman"/>
                        </a:rPr>
                        <a:t>p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>
                          <a:latin typeface="Cambria"/>
                          <a:ea typeface="Calibri"/>
                          <a:cs typeface="Times New Roman"/>
                        </a:rPr>
                        <a:t>q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dirty="0">
                          <a:latin typeface="Cambria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dirty="0">
                          <a:latin typeface="SymbolMT"/>
                          <a:ea typeface="Calibri"/>
                          <a:cs typeface="SymbolMT"/>
                        </a:rPr>
                        <a:t>∧</a:t>
                      </a:r>
                      <a:r>
                        <a:rPr lang="pt-BR" sz="2800" b="1" dirty="0">
                          <a:latin typeface="Cambria"/>
                          <a:ea typeface="SymbolMT"/>
                          <a:cs typeface="SymbolMT"/>
                        </a:rPr>
                        <a:t>q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8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>
                          <a:solidFill>
                            <a:srgbClr val="0070C0"/>
                          </a:solidFill>
                          <a:latin typeface="Cambria"/>
                          <a:ea typeface="Calibri"/>
                          <a:cs typeface="Times New Roman"/>
                        </a:rPr>
                        <a:t>V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>
                          <a:solidFill>
                            <a:srgbClr val="0070C0"/>
                          </a:solidFill>
                          <a:latin typeface="Cambria"/>
                          <a:ea typeface="Calibri"/>
                          <a:cs typeface="Times New Roman"/>
                        </a:rPr>
                        <a:t>V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>
                          <a:solidFill>
                            <a:srgbClr val="0070C0"/>
                          </a:solidFill>
                          <a:latin typeface="Cambria"/>
                          <a:ea typeface="Calibri"/>
                          <a:cs typeface="Times New Roman"/>
                        </a:rPr>
                        <a:t>V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8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>
                          <a:solidFill>
                            <a:srgbClr val="0070C0"/>
                          </a:solidFill>
                          <a:latin typeface="Cambria"/>
                          <a:ea typeface="Calibri"/>
                          <a:cs typeface="Times New Roman"/>
                        </a:rPr>
                        <a:t>V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>
                          <a:solidFill>
                            <a:srgbClr val="FF0000"/>
                          </a:solidFill>
                          <a:latin typeface="Cambria"/>
                          <a:ea typeface="Calibri"/>
                          <a:cs typeface="Times New Roman"/>
                        </a:rPr>
                        <a:t>F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>
                          <a:solidFill>
                            <a:srgbClr val="FF0000"/>
                          </a:solidFill>
                          <a:latin typeface="Cambria"/>
                          <a:ea typeface="Calibri"/>
                          <a:cs typeface="Times New Roman"/>
                        </a:rPr>
                        <a:t>F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8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>
                          <a:solidFill>
                            <a:srgbClr val="FF0000"/>
                          </a:solidFill>
                          <a:latin typeface="Cambria"/>
                          <a:ea typeface="Calibri"/>
                          <a:cs typeface="Times New Roman"/>
                        </a:rPr>
                        <a:t>F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>
                          <a:solidFill>
                            <a:srgbClr val="0070C0"/>
                          </a:solidFill>
                          <a:latin typeface="Cambria"/>
                          <a:ea typeface="Calibri"/>
                          <a:cs typeface="Times New Roman"/>
                        </a:rPr>
                        <a:t>V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>
                          <a:solidFill>
                            <a:srgbClr val="FF0000"/>
                          </a:solidFill>
                          <a:latin typeface="Cambria"/>
                          <a:ea typeface="Calibri"/>
                          <a:cs typeface="Times New Roman"/>
                        </a:rPr>
                        <a:t>F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8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>
                          <a:solidFill>
                            <a:srgbClr val="FF0000"/>
                          </a:solidFill>
                          <a:latin typeface="Cambria"/>
                          <a:ea typeface="Calibri"/>
                          <a:cs typeface="Times New Roman"/>
                        </a:rPr>
                        <a:t>F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>
                          <a:solidFill>
                            <a:srgbClr val="FF0000"/>
                          </a:solidFill>
                          <a:latin typeface="Cambria"/>
                          <a:ea typeface="Calibri"/>
                          <a:cs typeface="Times New Roman"/>
                        </a:rPr>
                        <a:t>F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dirty="0">
                          <a:solidFill>
                            <a:srgbClr val="FF0000"/>
                          </a:solidFill>
                          <a:latin typeface="Cambria"/>
                          <a:ea typeface="Calibri"/>
                          <a:cs typeface="Times New Roman"/>
                        </a:rPr>
                        <a:t>F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2843213" y="795338"/>
            <a:ext cx="8229600" cy="847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 anchorCtr="1"/>
          <a:lstStyle/>
          <a:p>
            <a:pPr algn="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sz="4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cs typeface="+mn-cs"/>
              </a:rPr>
              <a:t>Para assimilar...</a:t>
            </a:r>
          </a:p>
        </p:txBody>
      </p:sp>
      <p:sp>
        <p:nvSpPr>
          <p:cNvPr id="16387" name="Rectangle 3"/>
          <p:cNvSpPr txBox="1">
            <a:spLocks noChangeArrowheads="1"/>
          </p:cNvSpPr>
          <p:nvPr/>
        </p:nvSpPr>
        <p:spPr bwMode="auto">
          <a:xfrm>
            <a:off x="457200" y="2428875"/>
            <a:ext cx="82296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>
                <a:srgbClr val="92D050"/>
              </a:buClr>
              <a:buFont typeface="Wingdings" panose="05000000000000000000" pitchFamily="2" charset="2"/>
              <a:buChar char="v"/>
            </a:pPr>
            <a:r>
              <a:rPr lang="pt-BR" altLang="pt-BR" sz="2000">
                <a:latin typeface="Cambria" panose="02040503050406030204" pitchFamily="18" charset="0"/>
              </a:rPr>
              <a:t> Uma maneira de assimilar bem essa informação seria pensarmos nas sentenças simples como promessas de um pai a um filho: </a:t>
            </a:r>
            <a:r>
              <a:rPr lang="pt-BR" altLang="pt-BR" sz="2000" i="1">
                <a:latin typeface="Cambria" panose="02040503050406030204" pitchFamily="18" charset="0"/>
              </a:rPr>
              <a:t>“</a:t>
            </a:r>
            <a:r>
              <a:rPr lang="pt-BR" altLang="pt-BR" sz="2000" b="1" i="1">
                <a:latin typeface="Cambria" panose="02040503050406030204" pitchFamily="18" charset="0"/>
              </a:rPr>
              <a:t>eu te darei uma bola E te darei uma bicicleta</a:t>
            </a:r>
            <a:r>
              <a:rPr lang="pt-BR" altLang="pt-BR" sz="2000" i="1">
                <a:latin typeface="Cambria" panose="02040503050406030204" pitchFamily="18" charset="0"/>
              </a:rPr>
              <a:t>”</a:t>
            </a:r>
            <a:r>
              <a:rPr lang="pt-BR" altLang="pt-BR" sz="2000">
                <a:latin typeface="Cambria" panose="02040503050406030204" pitchFamily="18" charset="0"/>
              </a:rPr>
              <a:t>. Ora, pergunte a qualquer criança! Ela vai entender que a promessa é para os dois presentes. Caso o pai não dê nenhum presente, ou dê apenas um deles, a promessa não terá sido cumprida. Terá sido falsa! No entanto, a promessa será verdadeira se as duas partes forem também verdadeiras!</a:t>
            </a:r>
          </a:p>
          <a:p>
            <a:pPr algn="just" eaLnBrk="1" hangingPunct="1">
              <a:buClr>
                <a:srgbClr val="92D050"/>
              </a:buClr>
              <a:buFont typeface="Wingdings" panose="05000000000000000000" pitchFamily="2" charset="2"/>
              <a:buChar char="v"/>
            </a:pPr>
            <a:endParaRPr lang="pt-BR" altLang="pt-BR" sz="2000">
              <a:latin typeface="Cambria" panose="02040503050406030204" pitchFamily="18" charset="0"/>
            </a:endParaRPr>
          </a:p>
          <a:p>
            <a:pPr algn="just" eaLnBrk="1" hangingPunct="1">
              <a:buClr>
                <a:srgbClr val="92D050"/>
              </a:buClr>
            </a:pPr>
            <a:endParaRPr lang="pt-BR" altLang="pt-BR" sz="2000">
              <a:latin typeface="Cambria" panose="020405030504060302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357313" y="795338"/>
            <a:ext cx="8229600" cy="847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 anchorCtr="1"/>
          <a:lstStyle/>
          <a:p>
            <a:pPr algn="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sz="4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cs typeface="+mn-cs"/>
              </a:rPr>
              <a:t>Representação Matemática</a:t>
            </a:r>
          </a:p>
        </p:txBody>
      </p:sp>
      <p:sp>
        <p:nvSpPr>
          <p:cNvPr id="17411" name="Rectangle 3"/>
          <p:cNvSpPr txBox="1">
            <a:spLocks noChangeArrowheads="1"/>
          </p:cNvSpPr>
          <p:nvPr/>
        </p:nvSpPr>
        <p:spPr bwMode="auto">
          <a:xfrm>
            <a:off x="457200" y="2428875"/>
            <a:ext cx="82296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>
                <a:srgbClr val="92D050"/>
              </a:buClr>
              <a:buFont typeface="Wingdings" panose="05000000000000000000" pitchFamily="2" charset="2"/>
              <a:buChar char="v"/>
            </a:pPr>
            <a:r>
              <a:rPr lang="pt-BR" altLang="pt-BR" sz="2000">
                <a:latin typeface="Cambria" panose="02040503050406030204" pitchFamily="18" charset="0"/>
              </a:rPr>
              <a:t> Se as proposições </a:t>
            </a:r>
            <a:r>
              <a:rPr lang="pt-BR" altLang="pt-BR" sz="2000" b="1">
                <a:latin typeface="Cambria" panose="02040503050406030204" pitchFamily="18" charset="0"/>
              </a:rPr>
              <a:t>p </a:t>
            </a:r>
            <a:r>
              <a:rPr lang="pt-BR" altLang="pt-BR" sz="2000">
                <a:latin typeface="Cambria" panose="02040503050406030204" pitchFamily="18" charset="0"/>
              </a:rPr>
              <a:t>e </a:t>
            </a:r>
            <a:r>
              <a:rPr lang="pt-BR" altLang="pt-BR" sz="2000" b="1">
                <a:latin typeface="Cambria" panose="02040503050406030204" pitchFamily="18" charset="0"/>
              </a:rPr>
              <a:t>q </a:t>
            </a:r>
            <a:r>
              <a:rPr lang="pt-BR" altLang="pt-BR" sz="2000">
                <a:latin typeface="Cambria" panose="02040503050406030204" pitchFamily="18" charset="0"/>
              </a:rPr>
              <a:t>forem representadas como conjuntos, por meio de um diagrama, a conjunção “</a:t>
            </a:r>
            <a:r>
              <a:rPr lang="pt-BR" altLang="pt-BR" sz="2000" b="1">
                <a:latin typeface="Cambria" panose="02040503050406030204" pitchFamily="18" charset="0"/>
              </a:rPr>
              <a:t>p e q”</a:t>
            </a:r>
            <a:r>
              <a:rPr lang="pt-BR" altLang="pt-BR" sz="2000">
                <a:latin typeface="Cambria" panose="02040503050406030204" pitchFamily="18" charset="0"/>
              </a:rPr>
              <a:t> corresponderá à </a:t>
            </a:r>
            <a:r>
              <a:rPr lang="pt-BR" altLang="pt-BR" sz="2000" b="1">
                <a:latin typeface="Cambria" panose="02040503050406030204" pitchFamily="18" charset="0"/>
              </a:rPr>
              <a:t>interseção </a:t>
            </a:r>
            <a:r>
              <a:rPr lang="pt-BR" altLang="pt-BR" sz="2000">
                <a:latin typeface="Cambria" panose="02040503050406030204" pitchFamily="18" charset="0"/>
              </a:rPr>
              <a:t>do conjunto </a:t>
            </a:r>
            <a:r>
              <a:rPr lang="pt-BR" altLang="pt-BR" sz="2000" b="1">
                <a:latin typeface="Cambria" panose="02040503050406030204" pitchFamily="18" charset="0"/>
              </a:rPr>
              <a:t>p </a:t>
            </a:r>
            <a:r>
              <a:rPr lang="pt-BR" altLang="pt-BR" sz="2000">
                <a:latin typeface="Cambria" panose="02040503050406030204" pitchFamily="18" charset="0"/>
              </a:rPr>
              <a:t>com o conjunto </a:t>
            </a:r>
            <a:r>
              <a:rPr lang="pt-BR" altLang="pt-BR" sz="2000" b="1">
                <a:latin typeface="Cambria" panose="02040503050406030204" pitchFamily="18" charset="0"/>
              </a:rPr>
              <a:t>q</a:t>
            </a:r>
            <a:r>
              <a:rPr lang="pt-BR" altLang="pt-BR" sz="2000">
                <a:latin typeface="Cambria" panose="02040503050406030204" pitchFamily="18" charset="0"/>
              </a:rPr>
              <a:t>. Teremos:</a:t>
            </a:r>
          </a:p>
          <a:p>
            <a:pPr algn="just" eaLnBrk="1" hangingPunct="1"/>
            <a:r>
              <a:rPr lang="pt-BR" altLang="pt-BR" sz="2000">
                <a:latin typeface="Cambria" panose="02040503050406030204" pitchFamily="18" charset="0"/>
              </a:rPr>
              <a:t> </a:t>
            </a:r>
          </a:p>
          <a:p>
            <a:pPr algn="just" eaLnBrk="1" hangingPunct="1">
              <a:buClr>
                <a:srgbClr val="92D050"/>
              </a:buClr>
            </a:pPr>
            <a:endParaRPr lang="pt-BR" altLang="pt-BR" sz="2000">
              <a:latin typeface="Cambria" panose="02040503050406030204" pitchFamily="18" charset="0"/>
            </a:endParaRPr>
          </a:p>
          <a:p>
            <a:pPr algn="just" eaLnBrk="1" hangingPunct="1">
              <a:buClr>
                <a:srgbClr val="92D050"/>
              </a:buClr>
            </a:pPr>
            <a:endParaRPr lang="pt-BR" altLang="pt-BR" sz="2000">
              <a:latin typeface="Cambria" panose="02040503050406030204" pitchFamily="18" charset="0"/>
            </a:endParaRPr>
          </a:p>
        </p:txBody>
      </p:sp>
      <p:pic>
        <p:nvPicPr>
          <p:cNvPr id="17412" name="Imagem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3814763"/>
            <a:ext cx="21717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643063" y="795338"/>
            <a:ext cx="8229600" cy="847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 anchorCtr="1"/>
          <a:lstStyle/>
          <a:p>
            <a:pPr algn="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sz="4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cs typeface="+mn-cs"/>
              </a:rPr>
              <a:t>Conectivo “ou”: </a:t>
            </a:r>
            <a:r>
              <a:rPr lang="pt-BR" sz="4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cs typeface="+mn-cs"/>
              </a:rPr>
              <a:t>Disjunção</a:t>
            </a:r>
            <a:endParaRPr lang="pt-BR" sz="4400" b="1" dirty="0">
              <a:effectLst>
                <a:outerShdw blurRad="38100" dist="38100" dir="2700000" algn="tl">
                  <a:srgbClr val="C0C0C0"/>
                </a:outerShdw>
              </a:effectLst>
              <a:latin typeface="Cambria" pitchFamily="18" charset="0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046288"/>
            <a:ext cx="8229600" cy="4525962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669900"/>
              </a:buClr>
              <a:buSzPct val="70000"/>
              <a:buFont typeface="Wingdings" pitchFamily="2" charset="2"/>
              <a:buChar char="v"/>
              <a:defRPr/>
            </a:pPr>
            <a:r>
              <a:rPr lang="pt-BR" sz="2000" dirty="0">
                <a:latin typeface="Cambria" pitchFamily="18" charset="0"/>
              </a:rPr>
              <a:t>Proposições compostas em que está presente o conectivo </a:t>
            </a:r>
            <a:r>
              <a:rPr lang="pt-BR" sz="2000" b="1" dirty="0">
                <a:latin typeface="Cambria" pitchFamily="18" charset="0"/>
              </a:rPr>
              <a:t>“ou”;</a:t>
            </a:r>
          </a:p>
          <a:p>
            <a:pPr marL="342900" indent="-342900" algn="just">
              <a:spcBef>
                <a:spcPct val="20000"/>
              </a:spcBef>
              <a:buClr>
                <a:srgbClr val="669900"/>
              </a:buClr>
              <a:buSzPct val="70000"/>
              <a:buFont typeface="Wingdings" pitchFamily="2" charset="2"/>
              <a:buChar char="v"/>
              <a:defRPr/>
            </a:pPr>
            <a:r>
              <a:rPr lang="pt-BR" sz="2000" dirty="0">
                <a:latin typeface="Cambria" pitchFamily="18" charset="0"/>
              </a:rPr>
              <a:t>Simbolicamente representado por “</a:t>
            </a:r>
            <a:r>
              <a:rPr lang="pt-BR" sz="2000" b="1" dirty="0">
                <a:latin typeface="Cambria" pitchFamily="18" charset="0"/>
              </a:rPr>
              <a:t>V</a:t>
            </a:r>
            <a:r>
              <a:rPr lang="pt-BR" sz="2000" dirty="0">
                <a:latin typeface="Cambria" pitchFamily="18" charset="0"/>
              </a:rPr>
              <a:t>”.</a:t>
            </a:r>
          </a:p>
          <a:p>
            <a:pPr marL="342900" indent="-342900" algn="just">
              <a:spcBef>
                <a:spcPct val="20000"/>
              </a:spcBef>
              <a:buClr>
                <a:srgbClr val="669900"/>
              </a:buClr>
              <a:buSzPct val="70000"/>
              <a:buFont typeface="Wingdings" pitchFamily="2" charset="2"/>
              <a:buChar char="v"/>
              <a:defRPr/>
            </a:pPr>
            <a:r>
              <a:rPr lang="pt-BR" sz="2000" kern="0" dirty="0">
                <a:latin typeface="Cambria" pitchFamily="18" charset="0"/>
                <a:cs typeface="+mn-cs"/>
              </a:rPr>
              <a:t>A sentença:</a:t>
            </a:r>
          </a:p>
          <a:p>
            <a:pPr marL="342900" indent="-342900" algn="just">
              <a:spcBef>
                <a:spcPct val="20000"/>
              </a:spcBef>
              <a:buClr>
                <a:srgbClr val="669900"/>
              </a:buClr>
              <a:buSzPct val="70000"/>
              <a:buFont typeface="Wingdings" pitchFamily="2" charset="2"/>
              <a:buChar char="v"/>
              <a:defRPr/>
            </a:pPr>
            <a:endParaRPr lang="pt-BR" sz="2000" kern="0" dirty="0">
              <a:latin typeface="Cambria" pitchFamily="18" charset="0"/>
              <a:cs typeface="+mn-cs"/>
            </a:endParaRPr>
          </a:p>
          <a:p>
            <a:pPr algn="ctr">
              <a:defRPr/>
            </a:pPr>
            <a:r>
              <a:rPr lang="pt-BR" sz="2000" i="1" dirty="0">
                <a:latin typeface="Cambria" pitchFamily="18" charset="0"/>
              </a:rPr>
              <a:t>“Marcos é médico </a:t>
            </a:r>
            <a:r>
              <a:rPr lang="pt-BR" sz="2000" b="1" i="1" dirty="0">
                <a:latin typeface="Cambria" pitchFamily="18" charset="0"/>
              </a:rPr>
              <a:t>ou </a:t>
            </a:r>
            <a:r>
              <a:rPr lang="pt-BR" sz="2000" i="1" dirty="0">
                <a:latin typeface="Cambria" pitchFamily="18" charset="0"/>
              </a:rPr>
              <a:t>Maria é estudante”</a:t>
            </a:r>
          </a:p>
          <a:p>
            <a:pPr algn="ctr">
              <a:defRPr/>
            </a:pPr>
            <a:endParaRPr lang="pt-BR" sz="2000" dirty="0">
              <a:latin typeface="Cambria" pitchFamily="18" charset="0"/>
            </a:endParaRPr>
          </a:p>
          <a:p>
            <a:pPr>
              <a:defRPr/>
            </a:pPr>
            <a:r>
              <a:rPr lang="pt-BR" sz="2000" dirty="0">
                <a:latin typeface="Cambria" pitchFamily="18" charset="0"/>
              </a:rPr>
              <a:t>... pode ser representada apenas por: </a:t>
            </a:r>
            <a:r>
              <a:rPr lang="pt-BR" sz="2000" b="1" dirty="0">
                <a:latin typeface="Cambria" pitchFamily="18" charset="0"/>
              </a:rPr>
              <a:t>p V</a:t>
            </a:r>
            <a:r>
              <a:rPr lang="pt-BR" sz="2000" dirty="0">
                <a:latin typeface="Cambria" pitchFamily="18" charset="0"/>
              </a:rPr>
              <a:t> </a:t>
            </a:r>
            <a:r>
              <a:rPr lang="pt-BR" sz="2000" b="1" dirty="0">
                <a:latin typeface="Cambria" pitchFamily="18" charset="0"/>
              </a:rPr>
              <a:t>q. </a:t>
            </a:r>
            <a:r>
              <a:rPr lang="pt-BR" sz="2000" dirty="0">
                <a:latin typeface="Cambria" pitchFamily="18" charset="0"/>
              </a:rPr>
              <a:t>Onde: p = </a:t>
            </a:r>
            <a:r>
              <a:rPr lang="pt-BR" sz="2000" i="1" dirty="0">
                <a:latin typeface="Cambria" pitchFamily="18" charset="0"/>
              </a:rPr>
              <a:t>Marcos é médico </a:t>
            </a:r>
            <a:r>
              <a:rPr lang="pt-BR" sz="2000" dirty="0">
                <a:latin typeface="Cambria" pitchFamily="18" charset="0"/>
              </a:rPr>
              <a:t>e q = </a:t>
            </a:r>
            <a:r>
              <a:rPr lang="pt-BR" sz="2000" i="1" dirty="0">
                <a:latin typeface="Cambria" pitchFamily="18" charset="0"/>
              </a:rPr>
              <a:t>Maria é estudante</a:t>
            </a:r>
            <a:r>
              <a:rPr lang="pt-BR" sz="2000" dirty="0">
                <a:latin typeface="Cambria" pitchFamily="18" charset="0"/>
              </a:rPr>
              <a:t>.</a:t>
            </a:r>
          </a:p>
          <a:p>
            <a:pPr marL="342900" indent="-342900" algn="just">
              <a:spcBef>
                <a:spcPct val="20000"/>
              </a:spcBef>
              <a:buClr>
                <a:srgbClr val="669900"/>
              </a:buClr>
              <a:buSzPct val="70000"/>
              <a:defRPr/>
            </a:pPr>
            <a:endParaRPr lang="pt-BR" sz="2000" kern="0" dirty="0">
              <a:latin typeface="Cambria" pitchFamily="18" charset="0"/>
              <a:cs typeface="+mn-cs"/>
            </a:endParaRPr>
          </a:p>
          <a:p>
            <a:pPr marL="342900" indent="-342900" algn="just">
              <a:spcBef>
                <a:spcPct val="20000"/>
              </a:spcBef>
              <a:buClr>
                <a:srgbClr val="669900"/>
              </a:buClr>
              <a:buSzPct val="70000"/>
              <a:buFont typeface="Wingdings" pitchFamily="2" charset="2"/>
              <a:buChar char="v"/>
              <a:defRPr/>
            </a:pPr>
            <a:r>
              <a:rPr lang="pt-BR" sz="2000" dirty="0">
                <a:latin typeface="Cambria" pitchFamily="18" charset="0"/>
              </a:rPr>
              <a:t>Como se revela o </a:t>
            </a:r>
            <a:r>
              <a:rPr lang="pt-BR" sz="2000" b="1" dirty="0">
                <a:latin typeface="Cambria" pitchFamily="18" charset="0"/>
              </a:rPr>
              <a:t>valor lógico </a:t>
            </a:r>
            <a:r>
              <a:rPr lang="pt-BR" sz="2000" dirty="0">
                <a:latin typeface="Cambria" pitchFamily="18" charset="0"/>
              </a:rPr>
              <a:t>de uma </a:t>
            </a:r>
            <a:r>
              <a:rPr lang="pt-BR" sz="2000" i="1" dirty="0">
                <a:latin typeface="Cambria" pitchFamily="18" charset="0"/>
              </a:rPr>
              <a:t>proposição disjuntiva</a:t>
            </a:r>
            <a:r>
              <a:rPr lang="pt-BR" sz="2000" dirty="0">
                <a:latin typeface="Cambria" pitchFamily="18" charset="0"/>
              </a:rPr>
              <a:t>? </a:t>
            </a:r>
            <a:endParaRPr lang="pt-BR" sz="2000" kern="0" dirty="0">
              <a:latin typeface="Cambria" pitchFamily="18" charset="0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3271838" y="795338"/>
            <a:ext cx="8229600" cy="847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 anchorCtr="1"/>
          <a:lstStyle/>
          <a:p>
            <a:pPr algn="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sz="4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cs typeface="+mn-cs"/>
              </a:rPr>
              <a:t>Disjunção</a:t>
            </a:r>
          </a:p>
        </p:txBody>
      </p:sp>
      <p:sp>
        <p:nvSpPr>
          <p:cNvPr id="19459" name="Rectangle 3"/>
          <p:cNvSpPr txBox="1">
            <a:spLocks noChangeArrowheads="1"/>
          </p:cNvSpPr>
          <p:nvPr/>
        </p:nvSpPr>
        <p:spPr bwMode="auto">
          <a:xfrm>
            <a:off x="457200" y="17859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>
                <a:srgbClr val="92D050"/>
              </a:buClr>
              <a:buFont typeface="Wingdings" panose="05000000000000000000" pitchFamily="2" charset="2"/>
              <a:buChar char="v"/>
            </a:pPr>
            <a:r>
              <a:rPr lang="pt-BR" altLang="pt-BR" sz="2000">
                <a:latin typeface="Cambria" panose="02040503050406030204" pitchFamily="18" charset="0"/>
              </a:rPr>
              <a:t> </a:t>
            </a:r>
            <a:r>
              <a:rPr lang="pt-BR" altLang="pt-BR" sz="2400" b="1">
                <a:latin typeface="Cambria" panose="02040503050406030204" pitchFamily="18" charset="0"/>
              </a:rPr>
              <a:t>Uma disjunção será falsa quando as duas partes que a compõem forem ambas falsas! E nos demais casos, a disjunção será verdadeira!</a:t>
            </a:r>
            <a:endParaRPr lang="pt-BR" altLang="pt-BR" sz="2400">
              <a:latin typeface="Cambria" panose="02040503050406030204" pitchFamily="18" charset="0"/>
            </a:endParaRPr>
          </a:p>
          <a:p>
            <a:pPr algn="just" eaLnBrk="1" hangingPunct="1">
              <a:buClr>
                <a:srgbClr val="92D050"/>
              </a:buClr>
              <a:buFont typeface="Wingdings" panose="05000000000000000000" pitchFamily="2" charset="2"/>
              <a:buChar char="v"/>
            </a:pPr>
            <a:endParaRPr lang="pt-BR" altLang="pt-BR" sz="2000">
              <a:latin typeface="Cambria" panose="02040503050406030204" pitchFamily="18" charset="0"/>
            </a:endParaRPr>
          </a:p>
          <a:p>
            <a:pPr algn="just" eaLnBrk="1" hangingPunct="1">
              <a:buClr>
                <a:srgbClr val="92D050"/>
              </a:buClr>
            </a:pPr>
            <a:endParaRPr lang="pt-BR" altLang="pt-BR" sz="2000">
              <a:latin typeface="Cambria" panose="02040503050406030204" pitchFamily="18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3071813" y="3490913"/>
          <a:ext cx="3357562" cy="2454275"/>
        </p:xfrm>
        <a:graphic>
          <a:graphicData uri="http://schemas.openxmlformats.org/drawingml/2006/table">
            <a:tbl>
              <a:tblPr/>
              <a:tblGrid>
                <a:gridCol w="857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0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8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dirty="0">
                          <a:latin typeface="Cambria"/>
                          <a:ea typeface="Calibri"/>
                          <a:cs typeface="Times New Roman"/>
                        </a:rPr>
                        <a:t>p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>
                          <a:latin typeface="Cambria"/>
                          <a:ea typeface="Calibri"/>
                          <a:cs typeface="Times New Roman"/>
                        </a:rPr>
                        <a:t>q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dirty="0" smtClean="0">
                          <a:latin typeface="Cambria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1" dirty="0" smtClean="0">
                          <a:latin typeface="SymbolMT"/>
                          <a:ea typeface="Calibri"/>
                          <a:cs typeface="Times New Roman"/>
                        </a:rPr>
                        <a:t>V</a:t>
                      </a:r>
                      <a:r>
                        <a:rPr lang="pt-BR" sz="2800" b="1" dirty="0" smtClean="0">
                          <a:latin typeface="Cambria"/>
                          <a:ea typeface="SymbolMT"/>
                          <a:cs typeface="SymbolMT"/>
                        </a:rPr>
                        <a:t>q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8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>
                          <a:solidFill>
                            <a:srgbClr val="0070C0"/>
                          </a:solidFill>
                          <a:latin typeface="Cambria"/>
                          <a:ea typeface="Calibri"/>
                          <a:cs typeface="Times New Roman"/>
                        </a:rPr>
                        <a:t>V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>
                          <a:solidFill>
                            <a:srgbClr val="0070C0"/>
                          </a:solidFill>
                          <a:latin typeface="Cambria"/>
                          <a:ea typeface="Calibri"/>
                          <a:cs typeface="Times New Roman"/>
                        </a:rPr>
                        <a:t>V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dirty="0">
                          <a:solidFill>
                            <a:srgbClr val="0070C0"/>
                          </a:solidFill>
                          <a:latin typeface="Cambria"/>
                          <a:ea typeface="Calibri"/>
                          <a:cs typeface="Times New Roman"/>
                        </a:rPr>
                        <a:t>V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8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>
                          <a:solidFill>
                            <a:srgbClr val="0070C0"/>
                          </a:solidFill>
                          <a:latin typeface="Cambria"/>
                          <a:ea typeface="Calibri"/>
                          <a:cs typeface="Times New Roman"/>
                        </a:rPr>
                        <a:t>V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>
                          <a:solidFill>
                            <a:srgbClr val="FF0000"/>
                          </a:solidFill>
                          <a:latin typeface="Cambria"/>
                          <a:ea typeface="Calibri"/>
                          <a:cs typeface="Times New Roman"/>
                        </a:rPr>
                        <a:t>F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rgbClr val="0070C0"/>
                          </a:solidFill>
                          <a:latin typeface="Cambria"/>
                          <a:ea typeface="Calibri"/>
                          <a:cs typeface="Times New Roman"/>
                        </a:rPr>
                        <a:t>V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8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>
                          <a:solidFill>
                            <a:srgbClr val="FF0000"/>
                          </a:solidFill>
                          <a:latin typeface="Cambria"/>
                          <a:ea typeface="Calibri"/>
                          <a:cs typeface="Times New Roman"/>
                        </a:rPr>
                        <a:t>F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>
                          <a:solidFill>
                            <a:srgbClr val="0070C0"/>
                          </a:solidFill>
                          <a:latin typeface="Cambria"/>
                          <a:ea typeface="Calibri"/>
                          <a:cs typeface="Times New Roman"/>
                        </a:rPr>
                        <a:t>V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rgbClr val="0070C0"/>
                          </a:solidFill>
                          <a:latin typeface="Cambria"/>
                          <a:ea typeface="Calibri"/>
                          <a:cs typeface="Times New Roman"/>
                        </a:rPr>
                        <a:t>V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8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>
                          <a:solidFill>
                            <a:srgbClr val="FF0000"/>
                          </a:solidFill>
                          <a:latin typeface="Cambria"/>
                          <a:ea typeface="Calibri"/>
                          <a:cs typeface="Times New Roman"/>
                        </a:rPr>
                        <a:t>F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>
                          <a:solidFill>
                            <a:srgbClr val="FF0000"/>
                          </a:solidFill>
                          <a:latin typeface="Cambria"/>
                          <a:ea typeface="Calibri"/>
                          <a:cs typeface="Times New Roman"/>
                        </a:rPr>
                        <a:t>F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dirty="0">
                          <a:solidFill>
                            <a:srgbClr val="FF0000"/>
                          </a:solidFill>
                          <a:latin typeface="Cambria"/>
                          <a:ea typeface="Calibri"/>
                          <a:cs typeface="Times New Roman"/>
                        </a:rPr>
                        <a:t>F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2843213" y="795338"/>
            <a:ext cx="8229600" cy="847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 anchorCtr="1"/>
          <a:lstStyle/>
          <a:p>
            <a:pPr algn="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sz="4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cs typeface="+mn-cs"/>
              </a:rPr>
              <a:t>Para assimilar...</a:t>
            </a:r>
          </a:p>
        </p:txBody>
      </p:sp>
      <p:sp>
        <p:nvSpPr>
          <p:cNvPr id="20483" name="Rectangle 3"/>
          <p:cNvSpPr txBox="1">
            <a:spLocks noChangeArrowheads="1"/>
          </p:cNvSpPr>
          <p:nvPr/>
        </p:nvSpPr>
        <p:spPr bwMode="auto">
          <a:xfrm>
            <a:off x="457200" y="2428875"/>
            <a:ext cx="82296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>
                <a:srgbClr val="92D050"/>
              </a:buClr>
              <a:buFont typeface="Wingdings" panose="05000000000000000000" pitchFamily="2" charset="2"/>
              <a:buChar char="v"/>
            </a:pPr>
            <a:r>
              <a:rPr lang="pt-BR" altLang="pt-BR" sz="2000">
                <a:latin typeface="Cambria" panose="02040503050406030204" pitchFamily="18" charset="0"/>
              </a:rPr>
              <a:t> Lembremos da promessa de um pai a um filho: </a:t>
            </a:r>
            <a:r>
              <a:rPr lang="pt-BR" altLang="pt-BR" sz="2000" i="1">
                <a:latin typeface="Cambria" panose="02040503050406030204" pitchFamily="18" charset="0"/>
              </a:rPr>
              <a:t>“</a:t>
            </a:r>
            <a:r>
              <a:rPr lang="pt-BR" altLang="pt-BR" sz="2000" b="1" i="1">
                <a:latin typeface="Cambria" panose="02040503050406030204" pitchFamily="18" charset="0"/>
              </a:rPr>
              <a:t>eu te darei uma bola OU te darei uma bicicleta</a:t>
            </a:r>
            <a:r>
              <a:rPr lang="pt-BR" altLang="pt-BR" sz="2000" i="1">
                <a:latin typeface="Cambria" panose="02040503050406030204" pitchFamily="18" charset="0"/>
              </a:rPr>
              <a:t>”</a:t>
            </a:r>
            <a:r>
              <a:rPr lang="pt-BR" altLang="pt-BR" sz="2000">
                <a:latin typeface="Cambria" panose="02040503050406030204" pitchFamily="18" charset="0"/>
              </a:rPr>
              <a:t>. Neste caso, a criança já sabe, de antemão, que a promessa é por apenas um dos presentes! Bola </a:t>
            </a:r>
            <a:r>
              <a:rPr lang="pt-BR" altLang="pt-BR" sz="2000" b="1">
                <a:latin typeface="Cambria" panose="02040503050406030204" pitchFamily="18" charset="0"/>
              </a:rPr>
              <a:t>ou </a:t>
            </a:r>
            <a:r>
              <a:rPr lang="pt-BR" altLang="pt-BR" sz="2000">
                <a:latin typeface="Cambria" panose="02040503050406030204" pitchFamily="18" charset="0"/>
              </a:rPr>
              <a:t>bicicleta! Ganhando de presente apenas um deles, a promessa do pai </a:t>
            </a:r>
            <a:r>
              <a:rPr lang="pt-BR" altLang="pt-BR" sz="2000" i="1">
                <a:latin typeface="Cambria" panose="02040503050406030204" pitchFamily="18" charset="0"/>
              </a:rPr>
              <a:t>já valeu</a:t>
            </a:r>
            <a:r>
              <a:rPr lang="pt-BR" altLang="pt-BR" sz="2000">
                <a:latin typeface="Cambria" panose="02040503050406030204" pitchFamily="18" charset="0"/>
              </a:rPr>
              <a:t>! Já foi verdadeira! E se o pai for </a:t>
            </a:r>
            <a:r>
              <a:rPr lang="pt-BR" altLang="pt-BR" sz="2000" i="1">
                <a:latin typeface="Cambria" panose="02040503050406030204" pitchFamily="18" charset="0"/>
              </a:rPr>
              <a:t>abastado </a:t>
            </a:r>
            <a:r>
              <a:rPr lang="pt-BR" altLang="pt-BR" sz="2000">
                <a:latin typeface="Cambria" panose="02040503050406030204" pitchFamily="18" charset="0"/>
              </a:rPr>
              <a:t>e resolver dar os dois presentes? Pense na cara do menino! Feliz ou triste? Felicíssimo! A promessa foi mais do que cumprida. Só haverá um caso, todavia, em que a bendita promessa não se cumprirá: se o pai esquecer o presente, e não der nem a bola e nem a bicicleta. Terá sido falsa toda a </a:t>
            </a:r>
            <a:r>
              <a:rPr lang="pt-BR" altLang="pt-BR" sz="2000" i="1">
                <a:latin typeface="Cambria" panose="02040503050406030204" pitchFamily="18" charset="0"/>
              </a:rPr>
              <a:t>disjunção</a:t>
            </a:r>
            <a:r>
              <a:rPr lang="pt-BR" altLang="pt-BR" sz="2000">
                <a:latin typeface="Cambria" panose="02040503050406030204" pitchFamily="18" charset="0"/>
              </a:rPr>
              <a:t>.</a:t>
            </a:r>
          </a:p>
          <a:p>
            <a:pPr algn="just" eaLnBrk="1" hangingPunct="1">
              <a:buClr>
                <a:srgbClr val="92D050"/>
              </a:buClr>
            </a:pPr>
            <a:endParaRPr lang="pt-BR" altLang="pt-BR" sz="1400">
              <a:latin typeface="Cambria" panose="020405030504060302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357313" y="795338"/>
            <a:ext cx="8229600" cy="847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 anchorCtr="1"/>
          <a:lstStyle/>
          <a:p>
            <a:pPr algn="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sz="4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cs typeface="+mn-cs"/>
              </a:rPr>
              <a:t>Representação Matemática</a:t>
            </a:r>
          </a:p>
        </p:txBody>
      </p:sp>
      <p:sp>
        <p:nvSpPr>
          <p:cNvPr id="21507" name="Rectangle 3"/>
          <p:cNvSpPr txBox="1">
            <a:spLocks noChangeArrowheads="1"/>
          </p:cNvSpPr>
          <p:nvPr/>
        </p:nvSpPr>
        <p:spPr bwMode="auto">
          <a:xfrm>
            <a:off x="457200" y="2428875"/>
            <a:ext cx="82296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>
                <a:srgbClr val="92D050"/>
              </a:buClr>
              <a:buFont typeface="Wingdings" panose="05000000000000000000" pitchFamily="2" charset="2"/>
              <a:buChar char="v"/>
            </a:pPr>
            <a:r>
              <a:rPr lang="pt-BR" altLang="pt-BR" sz="2000">
                <a:latin typeface="Cambria" panose="02040503050406030204" pitchFamily="18" charset="0"/>
              </a:rPr>
              <a:t> Se as proposições </a:t>
            </a:r>
            <a:r>
              <a:rPr lang="pt-BR" altLang="pt-BR" sz="2000" b="1">
                <a:latin typeface="Cambria" panose="02040503050406030204" pitchFamily="18" charset="0"/>
              </a:rPr>
              <a:t>p </a:t>
            </a:r>
            <a:r>
              <a:rPr lang="pt-BR" altLang="pt-BR" sz="2000">
                <a:latin typeface="Cambria" panose="02040503050406030204" pitchFamily="18" charset="0"/>
              </a:rPr>
              <a:t>e </a:t>
            </a:r>
            <a:r>
              <a:rPr lang="pt-BR" altLang="pt-BR" sz="2000" b="1">
                <a:latin typeface="Cambria" panose="02040503050406030204" pitchFamily="18" charset="0"/>
              </a:rPr>
              <a:t>q </a:t>
            </a:r>
            <a:r>
              <a:rPr lang="pt-BR" altLang="pt-BR" sz="2000">
                <a:latin typeface="Cambria" panose="02040503050406030204" pitchFamily="18" charset="0"/>
              </a:rPr>
              <a:t>forem representadas como conjuntos, por meio de um diagrama, a disjunção “</a:t>
            </a:r>
            <a:r>
              <a:rPr lang="pt-BR" altLang="pt-BR" sz="2000" b="1">
                <a:latin typeface="Cambria" panose="02040503050406030204" pitchFamily="18" charset="0"/>
              </a:rPr>
              <a:t>p ou q”</a:t>
            </a:r>
            <a:r>
              <a:rPr lang="pt-BR" altLang="pt-BR" sz="2000">
                <a:latin typeface="Cambria" panose="02040503050406030204" pitchFamily="18" charset="0"/>
              </a:rPr>
              <a:t> corresponderá à </a:t>
            </a:r>
            <a:r>
              <a:rPr lang="pt-BR" altLang="pt-BR" sz="2000" b="1">
                <a:latin typeface="Cambria" panose="02040503050406030204" pitchFamily="18" charset="0"/>
              </a:rPr>
              <a:t>união </a:t>
            </a:r>
            <a:r>
              <a:rPr lang="pt-BR" altLang="pt-BR" sz="2000">
                <a:latin typeface="Cambria" panose="02040503050406030204" pitchFamily="18" charset="0"/>
              </a:rPr>
              <a:t>do conjunto </a:t>
            </a:r>
            <a:r>
              <a:rPr lang="pt-BR" altLang="pt-BR" sz="2000" b="1">
                <a:latin typeface="Cambria" panose="02040503050406030204" pitchFamily="18" charset="0"/>
              </a:rPr>
              <a:t>p </a:t>
            </a:r>
            <a:r>
              <a:rPr lang="pt-BR" altLang="pt-BR" sz="2000">
                <a:latin typeface="Cambria" panose="02040503050406030204" pitchFamily="18" charset="0"/>
              </a:rPr>
              <a:t>com o conjunto </a:t>
            </a:r>
            <a:r>
              <a:rPr lang="pt-BR" altLang="pt-BR" sz="2000" b="1">
                <a:latin typeface="Cambria" panose="02040503050406030204" pitchFamily="18" charset="0"/>
              </a:rPr>
              <a:t>q</a:t>
            </a:r>
            <a:r>
              <a:rPr lang="pt-BR" altLang="pt-BR" sz="2000">
                <a:latin typeface="Cambria" panose="02040503050406030204" pitchFamily="18" charset="0"/>
              </a:rPr>
              <a:t>. Teremos:</a:t>
            </a:r>
          </a:p>
          <a:p>
            <a:pPr algn="just" eaLnBrk="1" hangingPunct="1"/>
            <a:r>
              <a:rPr lang="pt-BR" altLang="pt-BR" sz="2000">
                <a:latin typeface="Cambria" panose="02040503050406030204" pitchFamily="18" charset="0"/>
              </a:rPr>
              <a:t> </a:t>
            </a:r>
          </a:p>
          <a:p>
            <a:pPr algn="just" eaLnBrk="1" hangingPunct="1">
              <a:buClr>
                <a:srgbClr val="92D050"/>
              </a:buClr>
            </a:pPr>
            <a:endParaRPr lang="pt-BR" altLang="pt-BR" sz="2000">
              <a:latin typeface="Cambria" panose="02040503050406030204" pitchFamily="18" charset="0"/>
            </a:endParaRPr>
          </a:p>
          <a:p>
            <a:pPr algn="just" eaLnBrk="1" hangingPunct="1">
              <a:buClr>
                <a:srgbClr val="92D050"/>
              </a:buClr>
            </a:pPr>
            <a:endParaRPr lang="pt-BR" altLang="pt-BR" sz="2000">
              <a:latin typeface="Cambria" panose="02040503050406030204" pitchFamily="18" charset="0"/>
            </a:endParaRPr>
          </a:p>
        </p:txBody>
      </p:sp>
      <p:pic>
        <p:nvPicPr>
          <p:cNvPr id="2150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3862388"/>
            <a:ext cx="242887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719931" y="548680"/>
            <a:ext cx="7632700" cy="714474"/>
          </a:xfrm>
        </p:spPr>
        <p:txBody>
          <a:bodyPr/>
          <a:lstStyle/>
          <a:p>
            <a:pPr eaLnBrk="1" hangingPunct="1">
              <a:defRPr/>
            </a:pPr>
            <a:r>
              <a:rPr lang="pt-BR" sz="4400" dirty="0" smtClean="0">
                <a:latin typeface="Cambria" pitchFamily="18" charset="0"/>
              </a:rPr>
              <a:t>Lógica – Conceitos Básicos</a:t>
            </a:r>
            <a:endParaRPr lang="pt-BR" sz="4400" dirty="0">
              <a:latin typeface="Cambria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85750" y="1928813"/>
            <a:ext cx="8501063" cy="42465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buClr>
                <a:srgbClr val="92D050"/>
              </a:buClr>
              <a:buFont typeface="Wingdings" pitchFamily="2" charset="2"/>
              <a:buChar char="v"/>
              <a:defRPr/>
            </a:pPr>
            <a:r>
              <a:rPr lang="pt-BR" b="1" dirty="0">
                <a:latin typeface="Arial" charset="0"/>
                <a:cs typeface="Arial" charset="0"/>
              </a:rPr>
              <a:t>Aristóteles se preocupava com as formas de raciocínio que, a partir de conhecimentos considerados verdadeiros, permitiam obter novos conhecimentos.</a:t>
            </a:r>
          </a:p>
          <a:p>
            <a:pPr algn="just">
              <a:buClr>
                <a:srgbClr val="92D050"/>
              </a:buClr>
              <a:buFont typeface="Wingdings" pitchFamily="2" charset="2"/>
              <a:buChar char="v"/>
              <a:defRPr/>
            </a:pPr>
            <a:endParaRPr lang="pt-BR" b="1" dirty="0">
              <a:latin typeface="Arial" charset="0"/>
              <a:cs typeface="Arial" charset="0"/>
            </a:endParaRPr>
          </a:p>
          <a:p>
            <a:pPr algn="just">
              <a:buClr>
                <a:srgbClr val="92D050"/>
              </a:buClr>
              <a:buFont typeface="Wingdings" pitchFamily="2" charset="2"/>
              <a:buChar char="v"/>
              <a:defRPr/>
            </a:pPr>
            <a:r>
              <a:rPr lang="pt-BR" b="1" dirty="0">
                <a:latin typeface="Arial" charset="0"/>
                <a:cs typeface="Arial" charset="0"/>
              </a:rPr>
              <a:t>A partir dos conhecimentos tidos como verdadeiros</a:t>
            </a:r>
            <a:r>
              <a:rPr lang="pt-BR" dirty="0">
                <a:latin typeface="Arial" charset="0"/>
                <a:cs typeface="Arial" charset="0"/>
              </a:rPr>
              <a:t>, caberia à Lógica a formulação de leis gerais de encadeamentos de conceitos e juízos que levariam à </a:t>
            </a:r>
            <a:r>
              <a:rPr lang="pt-BR" b="1" dirty="0">
                <a:latin typeface="Arial" charset="0"/>
                <a:cs typeface="Arial" charset="0"/>
              </a:rPr>
              <a:t>descoberta de novas verdades</a:t>
            </a:r>
            <a:r>
              <a:rPr lang="pt-BR" dirty="0">
                <a:latin typeface="Arial" charset="0"/>
                <a:cs typeface="Arial" charset="0"/>
              </a:rPr>
              <a:t>. Essa forma de encadeamento é chamada, em Lógica, de </a:t>
            </a:r>
            <a:r>
              <a:rPr lang="pt-BR" b="1" u="sng" dirty="0">
                <a:solidFill>
                  <a:srgbClr val="FF0000"/>
                </a:solidFill>
                <a:latin typeface="Arial" charset="0"/>
                <a:cs typeface="Arial" charset="0"/>
              </a:rPr>
              <a:t>argumento</a:t>
            </a:r>
            <a:r>
              <a:rPr lang="pt-BR" dirty="0">
                <a:latin typeface="Arial" charset="0"/>
                <a:cs typeface="Arial" charset="0"/>
              </a:rPr>
              <a:t>.</a:t>
            </a:r>
          </a:p>
          <a:p>
            <a:pPr algn="just">
              <a:buClr>
                <a:srgbClr val="92D050"/>
              </a:buClr>
              <a:buFont typeface="Wingdings" pitchFamily="2" charset="2"/>
              <a:buChar char="v"/>
              <a:defRPr/>
            </a:pPr>
            <a:endParaRPr lang="pt-BR" dirty="0">
              <a:solidFill>
                <a:schemeClr val="accent2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algn="just">
              <a:buClr>
                <a:srgbClr val="92D050"/>
              </a:buClr>
              <a:buFont typeface="Wingdings" pitchFamily="2" charset="2"/>
              <a:buChar char="v"/>
              <a:defRPr/>
            </a:pPr>
            <a:r>
              <a:rPr lang="pt-BR" b="1" dirty="0">
                <a:latin typeface="Arial" charset="0"/>
                <a:cs typeface="Arial" charset="0"/>
              </a:rPr>
              <a:t>Um argumento é uma seqüência de </a:t>
            </a:r>
            <a:r>
              <a:rPr lang="pt-BR" b="1" dirty="0">
                <a:solidFill>
                  <a:srgbClr val="FF0000"/>
                </a:solidFill>
                <a:latin typeface="Arial" charset="0"/>
                <a:cs typeface="Arial" charset="0"/>
              </a:rPr>
              <a:t>proposições </a:t>
            </a:r>
            <a:r>
              <a:rPr lang="pt-BR" b="1" dirty="0">
                <a:latin typeface="Arial" charset="0"/>
                <a:cs typeface="Arial" charset="0"/>
              </a:rPr>
              <a:t>(afirmações) na qual uma delas é a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Arial" charset="0"/>
                <a:cs typeface="Arial" charset="0"/>
              </a:rPr>
              <a:t>conclusão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pt-BR" b="1" dirty="0">
                <a:latin typeface="Arial" charset="0"/>
                <a:cs typeface="Arial" charset="0"/>
              </a:rPr>
              <a:t>e as demais são </a:t>
            </a:r>
            <a:r>
              <a:rPr lang="pt-BR" b="1" dirty="0">
                <a:solidFill>
                  <a:srgbClr val="FF0000"/>
                </a:solidFill>
                <a:latin typeface="Arial" charset="0"/>
                <a:cs typeface="Arial" charset="0"/>
              </a:rPr>
              <a:t>premissas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.</a:t>
            </a:r>
          </a:p>
          <a:p>
            <a:pPr algn="just">
              <a:buClr>
                <a:srgbClr val="92D050"/>
              </a:buClr>
              <a:defRPr/>
            </a:pPr>
            <a:endParaRPr lang="pt-BR" b="1" dirty="0">
              <a:solidFill>
                <a:schemeClr val="accent2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algn="just">
              <a:buClr>
                <a:srgbClr val="92D050"/>
              </a:buClr>
              <a:buFont typeface="Wingdings" pitchFamily="2" charset="2"/>
              <a:buChar char="v"/>
              <a:defRPr/>
            </a:pPr>
            <a:r>
              <a:rPr lang="pt-BR" b="1" dirty="0">
                <a:latin typeface="Arial" charset="0"/>
                <a:cs typeface="Arial" charset="0"/>
              </a:rPr>
              <a:t>O objeto de estudo da lógica é determinar se  a conclusão de um argumento é ou não uma conseqüência lógica das premissas.</a:t>
            </a:r>
          </a:p>
          <a:p>
            <a:pPr algn="just">
              <a:buClr>
                <a:srgbClr val="92D050"/>
              </a:buClr>
              <a:buFont typeface="Wingdings" pitchFamily="2" charset="2"/>
              <a:buChar char="v"/>
              <a:defRPr/>
            </a:pPr>
            <a:endParaRPr lang="pt-BR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914525" y="795338"/>
            <a:ext cx="8229600" cy="847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 anchorCtr="1"/>
          <a:lstStyle/>
          <a:p>
            <a:pPr algn="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sz="4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cs typeface="+mn-cs"/>
              </a:rPr>
              <a:t>      Disjunção Exclusiva</a:t>
            </a:r>
            <a:endParaRPr lang="pt-BR" sz="4400" b="1" dirty="0">
              <a:effectLst>
                <a:outerShdw blurRad="38100" dist="38100" dir="2700000" algn="tl">
                  <a:srgbClr val="C0C0C0"/>
                </a:outerShdw>
              </a:effectLst>
              <a:latin typeface="Cambria" pitchFamily="18" charset="0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928813"/>
            <a:ext cx="8229600" cy="4525962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69900"/>
              </a:buClr>
              <a:buSzPct val="70000"/>
              <a:buFont typeface="Wingdings" pitchFamily="2" charset="2"/>
              <a:buChar char="v"/>
              <a:defRPr/>
            </a:pPr>
            <a:r>
              <a:rPr lang="pt-BR" sz="2400" b="1" dirty="0">
                <a:latin typeface="Cambria" pitchFamily="18" charset="0"/>
              </a:rPr>
              <a:t>Vejamos:</a:t>
            </a:r>
          </a:p>
          <a:p>
            <a:pPr marL="342900" indent="-342900">
              <a:spcBef>
                <a:spcPct val="20000"/>
              </a:spcBef>
              <a:buClr>
                <a:srgbClr val="669900"/>
              </a:buClr>
              <a:buSzPct val="70000"/>
              <a:buFont typeface="Wingdings" pitchFamily="2" charset="2"/>
              <a:buChar char="v"/>
              <a:defRPr/>
            </a:pPr>
            <a:endParaRPr lang="pt-BR" sz="2000" dirty="0">
              <a:latin typeface="Cambria" pitchFamily="18" charset="0"/>
            </a:endParaRPr>
          </a:p>
          <a:p>
            <a:pPr marL="800100" lvl="1" indent="-342900" algn="ctr">
              <a:spcBef>
                <a:spcPct val="20000"/>
              </a:spcBef>
              <a:buClr>
                <a:srgbClr val="669900"/>
              </a:buClr>
              <a:buSzPct val="70000"/>
              <a:defRPr/>
            </a:pPr>
            <a:r>
              <a:rPr lang="pt-BR" sz="2000" i="1" dirty="0">
                <a:latin typeface="Cambria" pitchFamily="18" charset="0"/>
              </a:rPr>
              <a:t>Te darei uma bola</a:t>
            </a:r>
            <a:r>
              <a:rPr lang="pt-BR" sz="2000" b="1" i="1" dirty="0">
                <a:latin typeface="Cambria" pitchFamily="18" charset="0"/>
              </a:rPr>
              <a:t> OU </a:t>
            </a:r>
            <a:r>
              <a:rPr lang="pt-BR" sz="2000" i="1" dirty="0">
                <a:latin typeface="Cambria" pitchFamily="18" charset="0"/>
              </a:rPr>
              <a:t>uma bicicleta.</a:t>
            </a:r>
          </a:p>
          <a:p>
            <a:pPr marL="800100" lvl="1" indent="-342900" algn="ctr">
              <a:spcBef>
                <a:spcPct val="20000"/>
              </a:spcBef>
              <a:buClr>
                <a:srgbClr val="669900"/>
              </a:buClr>
              <a:buSzPct val="70000"/>
              <a:defRPr/>
            </a:pPr>
            <a:r>
              <a:rPr lang="pt-BR" sz="2000" b="1" i="1" dirty="0">
                <a:latin typeface="Cambria" pitchFamily="18" charset="0"/>
              </a:rPr>
              <a:t>OU </a:t>
            </a:r>
            <a:r>
              <a:rPr lang="pt-BR" sz="2000" i="1" dirty="0">
                <a:latin typeface="Cambria" pitchFamily="18" charset="0"/>
              </a:rPr>
              <a:t>te darei uma bola</a:t>
            </a:r>
            <a:r>
              <a:rPr lang="pt-BR" sz="2000" b="1" i="1" dirty="0">
                <a:latin typeface="Cambria" pitchFamily="18" charset="0"/>
              </a:rPr>
              <a:t> OU </a:t>
            </a:r>
            <a:r>
              <a:rPr lang="pt-BR" sz="2000" i="1" dirty="0">
                <a:latin typeface="Cambria" pitchFamily="18" charset="0"/>
              </a:rPr>
              <a:t>te darei uma bicicleta.</a:t>
            </a:r>
          </a:p>
          <a:p>
            <a:pPr marL="800100" lvl="1" indent="-342900" algn="ctr">
              <a:spcBef>
                <a:spcPct val="20000"/>
              </a:spcBef>
              <a:buClr>
                <a:srgbClr val="669900"/>
              </a:buClr>
              <a:buSzPct val="70000"/>
              <a:defRPr/>
            </a:pPr>
            <a:endParaRPr lang="pt-BR" sz="2000" i="1" dirty="0">
              <a:latin typeface="Cambria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rgbClr val="669900"/>
              </a:buClr>
              <a:buSzPct val="70000"/>
              <a:buFont typeface="Wingdings" pitchFamily="2" charset="2"/>
              <a:buChar char="v"/>
              <a:defRPr/>
            </a:pPr>
            <a:r>
              <a:rPr lang="pt-BR" sz="2400" b="1" dirty="0">
                <a:latin typeface="Cambria" pitchFamily="18" charset="0"/>
              </a:rPr>
              <a:t>Qual a diferença?</a:t>
            </a:r>
            <a:r>
              <a:rPr lang="pt-BR" sz="2000" dirty="0">
                <a:latin typeface="Cambria" pitchFamily="18" charset="0"/>
              </a:rPr>
              <a:t> </a:t>
            </a:r>
          </a:p>
          <a:p>
            <a:pPr marL="800100" lvl="1" indent="-342900" algn="just">
              <a:spcBef>
                <a:spcPct val="20000"/>
              </a:spcBef>
              <a:buClr>
                <a:srgbClr val="669900"/>
              </a:buClr>
              <a:buSzPct val="70000"/>
              <a:buFont typeface="Wingdings" pitchFamily="2" charset="2"/>
              <a:buChar char="v"/>
              <a:defRPr/>
            </a:pPr>
            <a:r>
              <a:rPr lang="pt-BR" sz="2000" dirty="0">
                <a:latin typeface="Cambria" pitchFamily="18" charset="0"/>
              </a:rPr>
              <a:t>A segunda estrutura apresenta duas </a:t>
            </a:r>
            <a:r>
              <a:rPr lang="pt-BR" sz="2000" b="1" i="1" dirty="0">
                <a:latin typeface="Cambria" pitchFamily="18" charset="0"/>
              </a:rPr>
              <a:t>situações mutuamente excludentes</a:t>
            </a:r>
            <a:r>
              <a:rPr lang="pt-BR" sz="2000" dirty="0">
                <a:latin typeface="Cambria" pitchFamily="18" charset="0"/>
              </a:rPr>
              <a:t>, de sorte que apenas uma delas pode ser verdadeira, e a restante será necessariamente falsa. Ambas nunca poderão ser, ao mesmo tempo, verdadeiras; ambas nunca poderão ser, ao mesmo tempo, falsas.</a:t>
            </a:r>
          </a:p>
          <a:p>
            <a:pPr marL="800100" lvl="1" indent="-342900">
              <a:spcBef>
                <a:spcPct val="20000"/>
              </a:spcBef>
              <a:buClr>
                <a:srgbClr val="669900"/>
              </a:buClr>
              <a:buSzPct val="70000"/>
              <a:defRPr/>
            </a:pPr>
            <a:endParaRPr lang="pt-BR" sz="2000" kern="0" dirty="0">
              <a:latin typeface="Cambria" pitchFamily="18" charset="0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046288"/>
            <a:ext cx="8229600" cy="4525962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ct val="20000"/>
              </a:spcBef>
              <a:spcAft>
                <a:spcPts val="1200"/>
              </a:spcAft>
              <a:buClr>
                <a:srgbClr val="669900"/>
              </a:buClr>
              <a:buSzPct val="70000"/>
              <a:buFont typeface="Wingdings" pitchFamily="2" charset="2"/>
              <a:buChar char="v"/>
              <a:defRPr/>
            </a:pPr>
            <a:r>
              <a:rPr lang="pt-BR" sz="2400" dirty="0">
                <a:latin typeface="Cambria" pitchFamily="18" charset="0"/>
              </a:rPr>
              <a:t>Proposições compostas em que está presente o conectivo </a:t>
            </a:r>
            <a:r>
              <a:rPr lang="pt-BR" sz="2400" b="1" dirty="0">
                <a:latin typeface="Cambria" pitchFamily="18" charset="0"/>
              </a:rPr>
              <a:t>“Ou ... ou ...”;</a:t>
            </a:r>
          </a:p>
          <a:p>
            <a:pPr marL="342900" indent="-342900" algn="just">
              <a:spcBef>
                <a:spcPct val="20000"/>
              </a:spcBef>
              <a:spcAft>
                <a:spcPts val="1200"/>
              </a:spcAft>
              <a:buClr>
                <a:srgbClr val="669900"/>
              </a:buClr>
              <a:buSzPct val="70000"/>
              <a:buFont typeface="Wingdings" pitchFamily="2" charset="2"/>
              <a:buChar char="v"/>
              <a:defRPr/>
            </a:pPr>
            <a:r>
              <a:rPr lang="pt-BR" sz="2400" dirty="0">
                <a:latin typeface="Cambria" pitchFamily="18" charset="0"/>
              </a:rPr>
              <a:t>Simbolicamente representado por “</a:t>
            </a:r>
            <a:r>
              <a:rPr lang="pt-BR" sz="2400" b="1" u="sng" dirty="0">
                <a:latin typeface="Cambria" pitchFamily="18" charset="0"/>
              </a:rPr>
              <a:t>V</a:t>
            </a:r>
            <a:r>
              <a:rPr lang="pt-BR" sz="2400" dirty="0">
                <a:latin typeface="Cambria" pitchFamily="18" charset="0"/>
              </a:rPr>
              <a:t>”.</a:t>
            </a:r>
            <a:endParaRPr lang="pt-BR" sz="2400" kern="0" dirty="0">
              <a:latin typeface="Cambria" pitchFamily="18" charset="0"/>
              <a:cs typeface="+mn-cs"/>
            </a:endParaRPr>
          </a:p>
          <a:p>
            <a:pPr marL="342900" indent="-342900" algn="just">
              <a:spcBef>
                <a:spcPct val="20000"/>
              </a:spcBef>
              <a:spcAft>
                <a:spcPts val="1200"/>
              </a:spcAft>
              <a:buClr>
                <a:srgbClr val="669900"/>
              </a:buClr>
              <a:buSzPct val="70000"/>
              <a:buFont typeface="Wingdings" pitchFamily="2" charset="2"/>
              <a:buChar char="v"/>
              <a:defRPr/>
            </a:pPr>
            <a:r>
              <a:rPr lang="pt-BR" sz="2400" dirty="0">
                <a:latin typeface="Cambria" pitchFamily="18" charset="0"/>
              </a:rPr>
              <a:t>Como se revela o </a:t>
            </a:r>
            <a:r>
              <a:rPr lang="pt-BR" sz="2400" b="1" dirty="0">
                <a:latin typeface="Cambria" pitchFamily="18" charset="0"/>
              </a:rPr>
              <a:t>valor lógico </a:t>
            </a:r>
            <a:r>
              <a:rPr lang="pt-BR" sz="2400" dirty="0">
                <a:latin typeface="Cambria" pitchFamily="18" charset="0"/>
              </a:rPr>
              <a:t>de uma </a:t>
            </a:r>
            <a:r>
              <a:rPr lang="pt-BR" sz="2400" i="1" dirty="0">
                <a:latin typeface="Cambria" pitchFamily="18" charset="0"/>
              </a:rPr>
              <a:t>disjunção exclusiva</a:t>
            </a:r>
            <a:r>
              <a:rPr lang="pt-BR" sz="2400" dirty="0">
                <a:latin typeface="Cambria" pitchFamily="18" charset="0"/>
              </a:rPr>
              <a:t>? </a:t>
            </a:r>
          </a:p>
          <a:p>
            <a:pPr marL="800100" lvl="1" indent="-342900" algn="just">
              <a:spcBef>
                <a:spcPct val="20000"/>
              </a:spcBef>
              <a:spcAft>
                <a:spcPts val="1200"/>
              </a:spcAft>
              <a:buClr>
                <a:srgbClr val="669900"/>
              </a:buClr>
              <a:buSzPct val="70000"/>
              <a:buFont typeface="Wingdings" pitchFamily="2" charset="2"/>
              <a:buChar char="v"/>
              <a:defRPr/>
            </a:pPr>
            <a:r>
              <a:rPr lang="pt-BR" sz="2000" dirty="0">
                <a:latin typeface="Cambria" pitchFamily="18" charset="0"/>
              </a:rPr>
              <a:t>Uma </a:t>
            </a:r>
            <a:r>
              <a:rPr lang="pt-BR" sz="2000" i="1" dirty="0">
                <a:latin typeface="Cambria" pitchFamily="18" charset="0"/>
              </a:rPr>
              <a:t>disjunção exclusiva </a:t>
            </a:r>
            <a:r>
              <a:rPr lang="pt-BR" sz="2000" dirty="0">
                <a:latin typeface="Cambria" pitchFamily="18" charset="0"/>
              </a:rPr>
              <a:t>só será verdadeira se obedecer à mútua exclusão das sentenças. Falando mais fácil: </a:t>
            </a:r>
            <a:r>
              <a:rPr lang="pt-BR" sz="2000" b="1" dirty="0">
                <a:latin typeface="Cambria" pitchFamily="18" charset="0"/>
              </a:rPr>
              <a:t>só será verdadeira se houver uma das sentenças verdadeira e a outra falsa. Nos demais casos, a </a:t>
            </a:r>
            <a:r>
              <a:rPr lang="pt-BR" sz="2000" b="1" i="1" dirty="0">
                <a:latin typeface="Cambria" pitchFamily="18" charset="0"/>
              </a:rPr>
              <a:t>disjunção exclusiva </a:t>
            </a:r>
            <a:r>
              <a:rPr lang="pt-BR" sz="2000" b="1" dirty="0">
                <a:latin typeface="Cambria" pitchFamily="18" charset="0"/>
              </a:rPr>
              <a:t>será falsa.</a:t>
            </a:r>
            <a:endParaRPr lang="pt-BR" sz="2000" kern="0" dirty="0">
              <a:latin typeface="Cambria" pitchFamily="18" charset="0"/>
              <a:cs typeface="+mn-cs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43088" y="428625"/>
            <a:ext cx="8229600" cy="847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 anchorCtr="1"/>
          <a:lstStyle/>
          <a:p>
            <a:pPr algn="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sz="4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cs typeface="+mn-cs"/>
              </a:rPr>
              <a:t>Conectivo “Ou ... ou ...”: </a:t>
            </a:r>
            <a:r>
              <a:rPr lang="pt-BR" sz="4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cs typeface="+mn-cs"/>
              </a:rPr>
              <a:t>Disjunção Exclusiva</a:t>
            </a:r>
            <a:endParaRPr lang="pt-BR" sz="4400" b="1" dirty="0">
              <a:effectLst>
                <a:outerShdw blurRad="38100" dist="38100" dir="2700000" algn="tl">
                  <a:srgbClr val="C0C0C0"/>
                </a:outerShdw>
              </a:effectLst>
              <a:latin typeface="Cambria" pitchFamily="18" charset="0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2286000" y="795338"/>
            <a:ext cx="8229600" cy="847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 anchorCtr="1"/>
          <a:lstStyle/>
          <a:p>
            <a:pPr algn="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sz="4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cs typeface="+mn-cs"/>
              </a:rPr>
              <a:t>Disjunção Exclusiva</a:t>
            </a:r>
          </a:p>
        </p:txBody>
      </p:sp>
      <p:sp>
        <p:nvSpPr>
          <p:cNvPr id="24579" name="Rectangle 3"/>
          <p:cNvSpPr txBox="1">
            <a:spLocks noChangeArrowheads="1"/>
          </p:cNvSpPr>
          <p:nvPr/>
        </p:nvSpPr>
        <p:spPr bwMode="auto">
          <a:xfrm>
            <a:off x="457200" y="17859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>
                <a:srgbClr val="92D050"/>
              </a:buClr>
              <a:buFont typeface="Wingdings" panose="05000000000000000000" pitchFamily="2" charset="2"/>
              <a:buChar char="v"/>
            </a:pPr>
            <a:r>
              <a:rPr lang="pt-BR" altLang="pt-BR" sz="2000">
                <a:latin typeface="Cambria" panose="02040503050406030204" pitchFamily="18" charset="0"/>
              </a:rPr>
              <a:t> </a:t>
            </a:r>
            <a:r>
              <a:rPr lang="pt-BR" altLang="pt-BR" sz="2800" b="1">
                <a:latin typeface="Cambria" panose="02040503050406030204" pitchFamily="18" charset="0"/>
              </a:rPr>
              <a:t>Vejamos a tabela-verdade de uma disjunção exclusiva.</a:t>
            </a:r>
            <a:endParaRPr lang="pt-BR" altLang="pt-BR" sz="3200" b="1">
              <a:latin typeface="Cambria" panose="02040503050406030204" pitchFamily="18" charset="0"/>
            </a:endParaRPr>
          </a:p>
          <a:p>
            <a:pPr algn="just" eaLnBrk="1" hangingPunct="1">
              <a:buClr>
                <a:srgbClr val="92D050"/>
              </a:buClr>
              <a:buFont typeface="Wingdings" panose="05000000000000000000" pitchFamily="2" charset="2"/>
              <a:buChar char="v"/>
            </a:pPr>
            <a:endParaRPr lang="pt-BR" altLang="pt-BR" sz="2000">
              <a:latin typeface="Cambria" panose="02040503050406030204" pitchFamily="18" charset="0"/>
            </a:endParaRPr>
          </a:p>
          <a:p>
            <a:pPr algn="just" eaLnBrk="1" hangingPunct="1">
              <a:buClr>
                <a:srgbClr val="92D050"/>
              </a:buClr>
            </a:pPr>
            <a:endParaRPr lang="pt-BR" altLang="pt-BR" sz="2000">
              <a:latin typeface="Cambria" panose="02040503050406030204" pitchFamily="18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2571750" y="3090863"/>
          <a:ext cx="4357688" cy="2803525"/>
        </p:xfrm>
        <a:graphic>
          <a:graphicData uri="http://schemas.openxmlformats.org/drawingml/2006/table">
            <a:tbl>
              <a:tblPr/>
              <a:tblGrid>
                <a:gridCol w="1113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0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0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200" b="1">
                          <a:latin typeface="Cambria"/>
                          <a:ea typeface="Calibri"/>
                          <a:cs typeface="Times New Roman"/>
                        </a:rPr>
                        <a:t>p</a:t>
                      </a:r>
                      <a:endParaRPr lang="pt-BR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200" b="1">
                          <a:latin typeface="Cambria"/>
                          <a:ea typeface="Calibri"/>
                          <a:cs typeface="Times New Roman"/>
                        </a:rPr>
                        <a:t>q</a:t>
                      </a:r>
                      <a:endParaRPr lang="pt-BR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200" b="1">
                          <a:latin typeface="Cambria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pt-BR" sz="3200" b="1" u="sng">
                          <a:latin typeface="Cambria"/>
                          <a:ea typeface="Calibri"/>
                          <a:cs typeface="Times New Roman"/>
                        </a:rPr>
                        <a:t>V</a:t>
                      </a:r>
                      <a:r>
                        <a:rPr lang="pt-BR" sz="3200" b="1">
                          <a:latin typeface="Cambria"/>
                          <a:ea typeface="SymbolMT"/>
                          <a:cs typeface="SymbolMT"/>
                        </a:rPr>
                        <a:t>q</a:t>
                      </a:r>
                      <a:endParaRPr lang="pt-BR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200" b="1">
                          <a:solidFill>
                            <a:srgbClr val="0070C0"/>
                          </a:solidFill>
                          <a:latin typeface="Cambria"/>
                          <a:ea typeface="Calibri"/>
                          <a:cs typeface="Times New Roman"/>
                        </a:rPr>
                        <a:t>V</a:t>
                      </a:r>
                      <a:endParaRPr lang="pt-BR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200" b="1">
                          <a:solidFill>
                            <a:srgbClr val="0070C0"/>
                          </a:solidFill>
                          <a:latin typeface="Cambria"/>
                          <a:ea typeface="Calibri"/>
                          <a:cs typeface="Times New Roman"/>
                        </a:rPr>
                        <a:t>V</a:t>
                      </a:r>
                      <a:endParaRPr lang="pt-BR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200" b="1">
                          <a:solidFill>
                            <a:srgbClr val="FF0000"/>
                          </a:solidFill>
                          <a:latin typeface="Cambria"/>
                          <a:ea typeface="Calibri"/>
                          <a:cs typeface="Times New Roman"/>
                        </a:rPr>
                        <a:t>F</a:t>
                      </a:r>
                      <a:endParaRPr lang="pt-BR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200" b="1">
                          <a:solidFill>
                            <a:srgbClr val="0070C0"/>
                          </a:solidFill>
                          <a:latin typeface="Cambria"/>
                          <a:ea typeface="Calibri"/>
                          <a:cs typeface="Times New Roman"/>
                        </a:rPr>
                        <a:t>V</a:t>
                      </a:r>
                      <a:endParaRPr lang="pt-BR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200" b="1">
                          <a:solidFill>
                            <a:srgbClr val="FF0000"/>
                          </a:solidFill>
                          <a:latin typeface="Cambria"/>
                          <a:ea typeface="Calibri"/>
                          <a:cs typeface="Times New Roman"/>
                        </a:rPr>
                        <a:t>F</a:t>
                      </a:r>
                      <a:endParaRPr lang="pt-BR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200" b="1">
                          <a:solidFill>
                            <a:srgbClr val="0070C0"/>
                          </a:solidFill>
                          <a:latin typeface="Cambria"/>
                          <a:ea typeface="Calibri"/>
                          <a:cs typeface="Times New Roman"/>
                        </a:rPr>
                        <a:t>V</a:t>
                      </a:r>
                      <a:endParaRPr lang="pt-BR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200" b="1">
                          <a:solidFill>
                            <a:srgbClr val="FF0000"/>
                          </a:solidFill>
                          <a:latin typeface="Cambria"/>
                          <a:ea typeface="Calibri"/>
                          <a:cs typeface="Times New Roman"/>
                        </a:rPr>
                        <a:t>F</a:t>
                      </a:r>
                      <a:endParaRPr lang="pt-BR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200" b="1">
                          <a:solidFill>
                            <a:srgbClr val="0070C0"/>
                          </a:solidFill>
                          <a:latin typeface="Cambria"/>
                          <a:ea typeface="Calibri"/>
                          <a:cs typeface="Times New Roman"/>
                        </a:rPr>
                        <a:t>V</a:t>
                      </a:r>
                      <a:endParaRPr lang="pt-BR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200" b="1">
                          <a:solidFill>
                            <a:srgbClr val="0070C0"/>
                          </a:solidFill>
                          <a:latin typeface="Cambria"/>
                          <a:ea typeface="Calibri"/>
                          <a:cs typeface="Times New Roman"/>
                        </a:rPr>
                        <a:t>V</a:t>
                      </a:r>
                      <a:endParaRPr lang="pt-BR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200" b="1">
                          <a:solidFill>
                            <a:srgbClr val="FF0000"/>
                          </a:solidFill>
                          <a:latin typeface="Cambria"/>
                          <a:ea typeface="Calibri"/>
                          <a:cs typeface="Times New Roman"/>
                        </a:rPr>
                        <a:t>F</a:t>
                      </a:r>
                      <a:endParaRPr lang="pt-BR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200" b="1">
                          <a:solidFill>
                            <a:srgbClr val="FF0000"/>
                          </a:solidFill>
                          <a:latin typeface="Cambria"/>
                          <a:ea typeface="Calibri"/>
                          <a:cs typeface="Times New Roman"/>
                        </a:rPr>
                        <a:t>F</a:t>
                      </a:r>
                      <a:endParaRPr lang="pt-BR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200" b="1" dirty="0">
                          <a:solidFill>
                            <a:srgbClr val="FF0000"/>
                          </a:solidFill>
                          <a:latin typeface="Cambria"/>
                          <a:ea typeface="Calibri"/>
                          <a:cs typeface="Times New Roman"/>
                        </a:rPr>
                        <a:t>F</a:t>
                      </a:r>
                      <a:endParaRPr lang="pt-BR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2843213" y="795338"/>
            <a:ext cx="8229600" cy="847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 anchorCtr="1"/>
          <a:lstStyle/>
          <a:p>
            <a:pPr algn="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sz="4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cs typeface="+mn-cs"/>
              </a:rPr>
              <a:t>Para assimilar...</a:t>
            </a:r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457200" y="2643188"/>
            <a:ext cx="82296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>
                <a:srgbClr val="92D050"/>
              </a:buClr>
              <a:buFont typeface="Wingdings" panose="05000000000000000000" pitchFamily="2" charset="2"/>
              <a:buChar char="v"/>
            </a:pPr>
            <a:r>
              <a:rPr lang="pt-BR" altLang="pt-BR" sz="2400">
                <a:latin typeface="Cambria" panose="02040503050406030204" pitchFamily="18" charset="0"/>
              </a:rPr>
              <a:t> Lembremos da promessa de um pai a um filho: </a:t>
            </a:r>
            <a:r>
              <a:rPr lang="pt-BR" altLang="pt-BR" sz="2400" i="1">
                <a:latin typeface="Cambria" panose="02040503050406030204" pitchFamily="18" charset="0"/>
              </a:rPr>
              <a:t>“ </a:t>
            </a:r>
            <a:r>
              <a:rPr lang="pt-BR" altLang="pt-BR" sz="2400" b="1" i="1">
                <a:latin typeface="Cambria" panose="02040503050406030204" pitchFamily="18" charset="0"/>
              </a:rPr>
              <a:t>OU</a:t>
            </a:r>
            <a:r>
              <a:rPr lang="pt-BR" altLang="pt-BR" sz="2400" i="1">
                <a:latin typeface="Cambria" panose="02040503050406030204" pitchFamily="18" charset="0"/>
              </a:rPr>
              <a:t> </a:t>
            </a:r>
            <a:r>
              <a:rPr lang="pt-BR" altLang="pt-BR" sz="2400" b="1" i="1">
                <a:latin typeface="Cambria" panose="02040503050406030204" pitchFamily="18" charset="0"/>
              </a:rPr>
              <a:t>te darei uma bola OU te darei uma bicicleta</a:t>
            </a:r>
            <a:r>
              <a:rPr lang="pt-BR" altLang="pt-BR" sz="2400" i="1">
                <a:latin typeface="Cambria" panose="02040503050406030204" pitchFamily="18" charset="0"/>
              </a:rPr>
              <a:t>”</a:t>
            </a:r>
            <a:r>
              <a:rPr lang="pt-BR" altLang="pt-BR" sz="2400">
                <a:latin typeface="Cambria" panose="02040503050406030204" pitchFamily="18" charset="0"/>
              </a:rPr>
              <a:t>. Neste caso, a criança já sabe, que se for verdade que </a:t>
            </a:r>
            <a:r>
              <a:rPr lang="pt-BR" altLang="pt-BR" sz="2400" i="1">
                <a:latin typeface="Cambria" panose="02040503050406030204" pitchFamily="18" charset="0"/>
              </a:rPr>
              <a:t>“te darei uma bola”, </a:t>
            </a:r>
            <a:r>
              <a:rPr lang="pt-BR" altLang="pt-BR" sz="2400">
                <a:latin typeface="Cambria" panose="02040503050406030204" pitchFamily="18" charset="0"/>
              </a:rPr>
              <a:t>então teremos que não será dada a bicicleta. E vice-versa, ou seja, se for verdade que </a:t>
            </a:r>
            <a:r>
              <a:rPr lang="pt-BR" altLang="pt-BR" sz="2400" i="1">
                <a:latin typeface="Cambria" panose="02040503050406030204" pitchFamily="18" charset="0"/>
              </a:rPr>
              <a:t>“te darei uma bicicleta”, </a:t>
            </a:r>
            <a:r>
              <a:rPr lang="pt-BR" altLang="pt-BR" sz="2400">
                <a:latin typeface="Cambria" panose="02040503050406030204" pitchFamily="18" charset="0"/>
              </a:rPr>
              <a:t>então teremos que não será dada a bola.</a:t>
            </a:r>
            <a:endParaRPr lang="pt-BR" altLang="pt-BR" sz="1600">
              <a:latin typeface="Cambria" panose="020405030504060302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714500" y="500063"/>
            <a:ext cx="8229600" cy="847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 anchorCtr="1"/>
          <a:lstStyle/>
          <a:p>
            <a:pPr algn="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sz="4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cs typeface="+mn-cs"/>
              </a:rPr>
              <a:t>Conectivo “Se ... então ...”: </a:t>
            </a:r>
            <a:r>
              <a:rPr lang="pt-BR" sz="4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cs typeface="+mn-cs"/>
              </a:rPr>
              <a:t>Condicional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97485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669900"/>
              </a:buClr>
              <a:buSzPct val="70000"/>
              <a:buFont typeface="Wingdings" pitchFamily="2" charset="2"/>
              <a:buChar char="v"/>
              <a:defRPr/>
            </a:pPr>
            <a:r>
              <a:rPr lang="pt-BR" sz="1900" dirty="0">
                <a:latin typeface="Cambria" pitchFamily="18" charset="0"/>
              </a:rPr>
              <a:t>Proposições compostas em que está presente o conectivo </a:t>
            </a:r>
            <a:r>
              <a:rPr lang="pt-BR" sz="1900" b="1" dirty="0">
                <a:latin typeface="Cambria" pitchFamily="18" charset="0"/>
              </a:rPr>
              <a:t>“Se ... então ....”;</a:t>
            </a:r>
          </a:p>
          <a:p>
            <a:pPr marL="342900" indent="-342900" algn="just">
              <a:spcBef>
                <a:spcPct val="20000"/>
              </a:spcBef>
              <a:buClr>
                <a:srgbClr val="669900"/>
              </a:buClr>
              <a:buSzPct val="70000"/>
              <a:buFont typeface="Wingdings" pitchFamily="2" charset="2"/>
              <a:buChar char="v"/>
              <a:defRPr/>
            </a:pPr>
            <a:r>
              <a:rPr lang="pt-BR" sz="2000" dirty="0">
                <a:latin typeface="Cambria" pitchFamily="18" charset="0"/>
              </a:rPr>
              <a:t>Simbolicamente representado por “</a:t>
            </a:r>
            <a:r>
              <a:rPr lang="pt-BR" sz="2000" b="1" dirty="0">
                <a:latin typeface="Cambria" pitchFamily="18" charset="0"/>
                <a:sym typeface="Wingdings" pitchFamily="2" charset="2"/>
              </a:rPr>
              <a:t></a:t>
            </a:r>
            <a:r>
              <a:rPr lang="pt-BR" sz="2000" dirty="0">
                <a:latin typeface="Cambria" pitchFamily="18" charset="0"/>
              </a:rPr>
              <a:t>”.</a:t>
            </a:r>
          </a:p>
          <a:p>
            <a:pPr marL="342900" indent="-342900" algn="just">
              <a:spcBef>
                <a:spcPct val="20000"/>
              </a:spcBef>
              <a:buClr>
                <a:srgbClr val="669900"/>
              </a:buClr>
              <a:buSzPct val="70000"/>
              <a:buFont typeface="Wingdings" pitchFamily="2" charset="2"/>
              <a:buChar char="v"/>
              <a:defRPr/>
            </a:pPr>
            <a:r>
              <a:rPr lang="pt-BR" sz="2000" kern="0" dirty="0">
                <a:latin typeface="Cambria" pitchFamily="18" charset="0"/>
                <a:cs typeface="+mn-cs"/>
              </a:rPr>
              <a:t>A sentença:</a:t>
            </a:r>
          </a:p>
          <a:p>
            <a:pPr marL="342900" indent="-342900" algn="just">
              <a:spcBef>
                <a:spcPct val="20000"/>
              </a:spcBef>
              <a:buClr>
                <a:srgbClr val="669900"/>
              </a:buClr>
              <a:buSzPct val="70000"/>
              <a:buFont typeface="Wingdings" pitchFamily="2" charset="2"/>
              <a:buChar char="v"/>
              <a:defRPr/>
            </a:pPr>
            <a:endParaRPr lang="pt-BR" sz="2000" kern="0" dirty="0">
              <a:latin typeface="Cambria" pitchFamily="18" charset="0"/>
              <a:cs typeface="+mn-cs"/>
            </a:endParaRPr>
          </a:p>
          <a:p>
            <a:pPr algn="ctr">
              <a:defRPr/>
            </a:pPr>
            <a:r>
              <a:rPr lang="pt-BR" sz="2000" i="1" dirty="0">
                <a:latin typeface="Cambria" pitchFamily="18" charset="0"/>
              </a:rPr>
              <a:t>“Se nasci em Fortaleza então sou cearense”</a:t>
            </a:r>
          </a:p>
          <a:p>
            <a:pPr algn="ctr">
              <a:defRPr/>
            </a:pPr>
            <a:endParaRPr lang="pt-BR" sz="2000" dirty="0">
              <a:latin typeface="Cambria" pitchFamily="18" charset="0"/>
            </a:endParaRPr>
          </a:p>
          <a:p>
            <a:pPr>
              <a:defRPr/>
            </a:pPr>
            <a:r>
              <a:rPr lang="pt-BR" sz="2000" dirty="0">
                <a:latin typeface="Cambria" pitchFamily="18" charset="0"/>
              </a:rPr>
              <a:t>... pode ser representada apenas por: </a:t>
            </a:r>
            <a:r>
              <a:rPr lang="pt-BR" sz="2000" b="1" dirty="0">
                <a:latin typeface="Cambria" pitchFamily="18" charset="0"/>
              </a:rPr>
              <a:t>p </a:t>
            </a:r>
            <a:r>
              <a:rPr lang="pt-BR" sz="2000" b="1" dirty="0">
                <a:latin typeface="Cambria" pitchFamily="18" charset="0"/>
                <a:sym typeface="Wingdings" pitchFamily="2" charset="2"/>
              </a:rPr>
              <a:t></a:t>
            </a:r>
            <a:r>
              <a:rPr lang="pt-BR" sz="2000" dirty="0">
                <a:latin typeface="Cambria" pitchFamily="18" charset="0"/>
              </a:rPr>
              <a:t> </a:t>
            </a:r>
            <a:r>
              <a:rPr lang="pt-BR" sz="2000" b="1" dirty="0">
                <a:latin typeface="Cambria" pitchFamily="18" charset="0"/>
              </a:rPr>
              <a:t>q. </a:t>
            </a:r>
            <a:r>
              <a:rPr lang="pt-BR" sz="2000" dirty="0">
                <a:latin typeface="Cambria" pitchFamily="18" charset="0"/>
              </a:rPr>
              <a:t>Onde: p = Nasci em Fortaleza</a:t>
            </a:r>
            <a:r>
              <a:rPr lang="pt-BR" sz="2000" i="1" dirty="0">
                <a:latin typeface="Cambria" pitchFamily="18" charset="0"/>
              </a:rPr>
              <a:t> </a:t>
            </a:r>
            <a:r>
              <a:rPr lang="pt-BR" sz="2000" dirty="0">
                <a:latin typeface="Cambria" pitchFamily="18" charset="0"/>
              </a:rPr>
              <a:t>e q = </a:t>
            </a:r>
            <a:r>
              <a:rPr lang="pt-BR" sz="2000" i="1" dirty="0">
                <a:latin typeface="Cambria" pitchFamily="18" charset="0"/>
              </a:rPr>
              <a:t>Sou cearense</a:t>
            </a:r>
            <a:r>
              <a:rPr lang="pt-BR" sz="2000" dirty="0">
                <a:latin typeface="Cambria" pitchFamily="18" charset="0"/>
              </a:rPr>
              <a:t>.</a:t>
            </a:r>
          </a:p>
          <a:p>
            <a:pPr marL="342900" indent="-342900" algn="just">
              <a:spcBef>
                <a:spcPct val="20000"/>
              </a:spcBef>
              <a:buClr>
                <a:srgbClr val="669900"/>
              </a:buClr>
              <a:buSzPct val="70000"/>
              <a:defRPr/>
            </a:pPr>
            <a:endParaRPr lang="pt-BR" sz="2000" kern="0" dirty="0">
              <a:latin typeface="Cambria" pitchFamily="18" charset="0"/>
              <a:cs typeface="+mn-cs"/>
            </a:endParaRPr>
          </a:p>
          <a:p>
            <a:pPr marL="342900" indent="-342900" algn="just">
              <a:spcBef>
                <a:spcPct val="20000"/>
              </a:spcBef>
              <a:buClr>
                <a:srgbClr val="669900"/>
              </a:buClr>
              <a:buSzPct val="70000"/>
              <a:buFont typeface="Wingdings" pitchFamily="2" charset="2"/>
              <a:buChar char="v"/>
              <a:defRPr/>
            </a:pPr>
            <a:r>
              <a:rPr lang="pt-BR" sz="2000" dirty="0">
                <a:latin typeface="Cambria" pitchFamily="18" charset="0"/>
              </a:rPr>
              <a:t>Como se revela o </a:t>
            </a:r>
            <a:r>
              <a:rPr lang="pt-BR" sz="2000" b="1" dirty="0">
                <a:latin typeface="Cambria" pitchFamily="18" charset="0"/>
              </a:rPr>
              <a:t>valor lógico </a:t>
            </a:r>
            <a:r>
              <a:rPr lang="pt-BR" sz="2000" dirty="0">
                <a:latin typeface="Cambria" pitchFamily="18" charset="0"/>
              </a:rPr>
              <a:t>de uma </a:t>
            </a:r>
            <a:r>
              <a:rPr lang="pt-BR" sz="2000" i="1" dirty="0">
                <a:latin typeface="Cambria" pitchFamily="18" charset="0"/>
              </a:rPr>
              <a:t>proposição condicional</a:t>
            </a:r>
            <a:r>
              <a:rPr lang="pt-BR" sz="2000" dirty="0">
                <a:latin typeface="Cambria" pitchFamily="18" charset="0"/>
              </a:rPr>
              <a:t>? </a:t>
            </a:r>
            <a:endParaRPr lang="pt-BR" sz="2000" kern="0" dirty="0">
              <a:latin typeface="Cambria" pitchFamily="18" charset="0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3271838" y="795338"/>
            <a:ext cx="8229600" cy="847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 anchorCtr="1"/>
          <a:lstStyle/>
          <a:p>
            <a:pPr algn="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sz="4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cs typeface="+mn-cs"/>
              </a:rPr>
              <a:t>Condicional</a:t>
            </a:r>
          </a:p>
        </p:txBody>
      </p:sp>
      <p:sp>
        <p:nvSpPr>
          <p:cNvPr id="27651" name="Rectangle 3"/>
          <p:cNvSpPr txBox="1">
            <a:spLocks noChangeArrowheads="1"/>
          </p:cNvSpPr>
          <p:nvPr/>
        </p:nvSpPr>
        <p:spPr bwMode="auto">
          <a:xfrm>
            <a:off x="457200" y="17859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>
                <a:srgbClr val="92D050"/>
              </a:buClr>
              <a:buFont typeface="Wingdings" panose="05000000000000000000" pitchFamily="2" charset="2"/>
              <a:buChar char="v"/>
            </a:pPr>
            <a:r>
              <a:rPr lang="pt-BR" altLang="pt-BR" sz="2000">
                <a:latin typeface="Cambria" panose="02040503050406030204" pitchFamily="18" charset="0"/>
              </a:rPr>
              <a:t> </a:t>
            </a:r>
            <a:r>
              <a:rPr lang="pt-BR" altLang="pt-BR" sz="2000" b="1">
                <a:latin typeface="Cambria" panose="02040503050406030204" pitchFamily="18" charset="0"/>
              </a:rPr>
              <a:t>Só será falsa esta estrutura quando houver a condição suficiente, mas o resultado necessário não se confirmar. Ou seja, quando a primeira parte for verdadeira, e a segunda for falsa. Nos demais casos, a condicional será verdadeira.</a:t>
            </a:r>
          </a:p>
          <a:p>
            <a:pPr algn="just" eaLnBrk="1" hangingPunct="1">
              <a:buClr>
                <a:srgbClr val="92D050"/>
              </a:buClr>
              <a:buFont typeface="Wingdings" panose="05000000000000000000" pitchFamily="2" charset="2"/>
              <a:buChar char="v"/>
            </a:pPr>
            <a:endParaRPr lang="pt-BR" altLang="pt-BR" sz="2000">
              <a:latin typeface="Cambria" panose="02040503050406030204" pitchFamily="18" charset="0"/>
            </a:endParaRPr>
          </a:p>
          <a:p>
            <a:pPr algn="just" eaLnBrk="1" hangingPunct="1">
              <a:buClr>
                <a:srgbClr val="92D050"/>
              </a:buClr>
            </a:pPr>
            <a:endParaRPr lang="pt-BR" altLang="pt-BR" sz="2000">
              <a:latin typeface="Cambria" panose="02040503050406030204" pitchFamily="18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3357563" y="3500438"/>
          <a:ext cx="3214687" cy="2454275"/>
        </p:xfrm>
        <a:graphic>
          <a:graphicData uri="http://schemas.openxmlformats.org/drawingml/2006/table">
            <a:tbl>
              <a:tblPr/>
              <a:tblGrid>
                <a:gridCol w="821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8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>
                          <a:latin typeface="Cambria"/>
                          <a:ea typeface="Calibri"/>
                          <a:cs typeface="Times New Roman"/>
                        </a:rPr>
                        <a:t>p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>
                          <a:latin typeface="Cambria"/>
                          <a:ea typeface="Calibri"/>
                          <a:cs typeface="Times New Roman"/>
                        </a:rPr>
                        <a:t>q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>
                          <a:latin typeface="Cambria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pt-BR" sz="2800" b="1">
                          <a:latin typeface="Cambria"/>
                          <a:ea typeface="Calibri"/>
                          <a:cs typeface="Times New Roman"/>
                          <a:sym typeface="Wingdings"/>
                        </a:rPr>
                        <a:t></a:t>
                      </a:r>
                      <a:r>
                        <a:rPr lang="pt-BR" sz="2800" b="1">
                          <a:latin typeface="Cambria"/>
                          <a:ea typeface="SymbolMT"/>
                          <a:cs typeface="SymbolMT"/>
                        </a:rPr>
                        <a:t>q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8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>
                          <a:solidFill>
                            <a:srgbClr val="0070C0"/>
                          </a:solidFill>
                          <a:latin typeface="Cambria"/>
                          <a:ea typeface="Calibri"/>
                          <a:cs typeface="Times New Roman"/>
                        </a:rPr>
                        <a:t>V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>
                          <a:solidFill>
                            <a:srgbClr val="0070C0"/>
                          </a:solidFill>
                          <a:latin typeface="Cambria"/>
                          <a:ea typeface="Calibri"/>
                          <a:cs typeface="Times New Roman"/>
                        </a:rPr>
                        <a:t>V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>
                          <a:solidFill>
                            <a:srgbClr val="0070C0"/>
                          </a:solidFill>
                          <a:latin typeface="Cambria"/>
                          <a:ea typeface="Calibri"/>
                          <a:cs typeface="Times New Roman"/>
                        </a:rPr>
                        <a:t>V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8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>
                          <a:solidFill>
                            <a:srgbClr val="0070C0"/>
                          </a:solidFill>
                          <a:latin typeface="Cambria"/>
                          <a:ea typeface="Calibri"/>
                          <a:cs typeface="Times New Roman"/>
                        </a:rPr>
                        <a:t>V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>
                          <a:solidFill>
                            <a:srgbClr val="FF0000"/>
                          </a:solidFill>
                          <a:latin typeface="Cambria"/>
                          <a:ea typeface="Calibri"/>
                          <a:cs typeface="Times New Roman"/>
                        </a:rPr>
                        <a:t>F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>
                          <a:solidFill>
                            <a:srgbClr val="FF0000"/>
                          </a:solidFill>
                          <a:latin typeface="Cambria"/>
                          <a:ea typeface="Calibri"/>
                          <a:cs typeface="Times New Roman"/>
                        </a:rPr>
                        <a:t>F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8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>
                          <a:solidFill>
                            <a:srgbClr val="FF0000"/>
                          </a:solidFill>
                          <a:latin typeface="Cambria"/>
                          <a:ea typeface="Calibri"/>
                          <a:cs typeface="Times New Roman"/>
                        </a:rPr>
                        <a:t>F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>
                          <a:solidFill>
                            <a:srgbClr val="0070C0"/>
                          </a:solidFill>
                          <a:latin typeface="Cambria"/>
                          <a:ea typeface="Calibri"/>
                          <a:cs typeface="Times New Roman"/>
                        </a:rPr>
                        <a:t>V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>
                          <a:solidFill>
                            <a:srgbClr val="0070C0"/>
                          </a:solidFill>
                          <a:latin typeface="Cambria"/>
                          <a:ea typeface="Calibri"/>
                          <a:cs typeface="Times New Roman"/>
                        </a:rPr>
                        <a:t>V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8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>
                          <a:solidFill>
                            <a:srgbClr val="FF0000"/>
                          </a:solidFill>
                          <a:latin typeface="Cambria"/>
                          <a:ea typeface="Calibri"/>
                          <a:cs typeface="Times New Roman"/>
                        </a:rPr>
                        <a:t>F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>
                          <a:solidFill>
                            <a:srgbClr val="FF0000"/>
                          </a:solidFill>
                          <a:latin typeface="Cambria"/>
                          <a:ea typeface="Calibri"/>
                          <a:cs typeface="Times New Roman"/>
                        </a:rPr>
                        <a:t>F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dirty="0">
                          <a:solidFill>
                            <a:srgbClr val="0070C0"/>
                          </a:solidFill>
                          <a:latin typeface="Cambria"/>
                          <a:ea typeface="Calibri"/>
                          <a:cs typeface="Times New Roman"/>
                        </a:rPr>
                        <a:t>V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5429250" y="795338"/>
            <a:ext cx="5357813" cy="847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 anchorCtr="1"/>
          <a:lstStyle/>
          <a:p>
            <a:pPr algn="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sz="4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cs typeface="+mn-cs"/>
              </a:rPr>
              <a:t>Dicas</a:t>
            </a:r>
          </a:p>
        </p:txBody>
      </p:sp>
      <p:sp>
        <p:nvSpPr>
          <p:cNvPr id="28675" name="Rectangle 3"/>
          <p:cNvSpPr txBox="1">
            <a:spLocks noChangeArrowheads="1"/>
          </p:cNvSpPr>
          <p:nvPr/>
        </p:nvSpPr>
        <p:spPr bwMode="auto">
          <a:xfrm>
            <a:off x="457200" y="1714500"/>
            <a:ext cx="82296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92D050"/>
              </a:buClr>
            </a:pPr>
            <a:r>
              <a:rPr lang="pt-BR" altLang="pt-BR" sz="2000" i="1">
                <a:latin typeface="Cambria" panose="02040503050406030204" pitchFamily="18" charset="0"/>
              </a:rPr>
              <a:t>Pedro ser rico é condição suficiente para Maria ser médica”</a:t>
            </a:r>
            <a:r>
              <a:rPr lang="pt-BR" altLang="pt-BR" sz="2000">
                <a:latin typeface="Cambria" panose="02040503050406030204" pitchFamily="18" charset="0"/>
              </a:rPr>
              <a:t>,</a:t>
            </a:r>
          </a:p>
          <a:p>
            <a:pPr eaLnBrk="1" hangingPunct="1">
              <a:buClr>
                <a:srgbClr val="92D050"/>
              </a:buClr>
            </a:pPr>
            <a:endParaRPr lang="pt-BR" altLang="pt-BR" sz="2000">
              <a:latin typeface="Cambria" panose="02040503050406030204" pitchFamily="18" charset="0"/>
            </a:endParaRPr>
          </a:p>
          <a:p>
            <a:pPr algn="just" eaLnBrk="1" hangingPunct="1">
              <a:buClr>
                <a:srgbClr val="92D050"/>
              </a:buClr>
              <a:buFont typeface="Wingdings" panose="05000000000000000000" pitchFamily="2" charset="2"/>
              <a:buChar char="v"/>
            </a:pPr>
            <a:r>
              <a:rPr lang="pt-BR" altLang="pt-BR" sz="2000">
                <a:latin typeface="Cambria" panose="02040503050406030204" pitchFamily="18" charset="0"/>
              </a:rPr>
              <a:t> Podemos reescrever essa sentença, usando o </a:t>
            </a:r>
            <a:r>
              <a:rPr lang="pt-BR" altLang="pt-BR" sz="2000" i="1">
                <a:latin typeface="Cambria" panose="02040503050406030204" pitchFamily="18" charset="0"/>
              </a:rPr>
              <a:t>formato </a:t>
            </a:r>
            <a:r>
              <a:rPr lang="pt-BR" altLang="pt-BR" sz="2000">
                <a:latin typeface="Cambria" panose="02040503050406030204" pitchFamily="18" charset="0"/>
              </a:rPr>
              <a:t>da condicional. Teremos:</a:t>
            </a:r>
          </a:p>
          <a:p>
            <a:pPr eaLnBrk="1" hangingPunct="1"/>
            <a:endParaRPr lang="pt-BR" altLang="pt-BR">
              <a:latin typeface="Cambria" panose="02040503050406030204" pitchFamily="18" charset="0"/>
            </a:endParaRPr>
          </a:p>
          <a:p>
            <a:pPr lvl="1" algn="ctr" eaLnBrk="1" hangingPunct="1"/>
            <a:r>
              <a:rPr lang="pt-BR" altLang="pt-BR" i="1">
                <a:latin typeface="Cambria" panose="02040503050406030204" pitchFamily="18" charset="0"/>
              </a:rPr>
              <a:t>“Pedro ser rico é condição suficiente para Maria ser médica” </a:t>
            </a:r>
            <a:r>
              <a:rPr lang="pt-BR" altLang="pt-BR">
                <a:latin typeface="Cambria" panose="02040503050406030204" pitchFamily="18" charset="0"/>
              </a:rPr>
              <a:t>é igual a:</a:t>
            </a:r>
            <a:endParaRPr lang="pt-BR" altLang="pt-BR" sz="1600">
              <a:latin typeface="Cambria" panose="02040503050406030204" pitchFamily="18" charset="0"/>
            </a:endParaRPr>
          </a:p>
          <a:p>
            <a:pPr lvl="1" algn="ctr" eaLnBrk="1" hangingPunct="1"/>
            <a:r>
              <a:rPr lang="pt-BR" altLang="pt-BR" i="1">
                <a:latin typeface="Cambria" panose="02040503050406030204" pitchFamily="18" charset="0"/>
              </a:rPr>
              <a:t>“Se Pedro for rico, então Maria é médica”</a:t>
            </a:r>
            <a:endParaRPr lang="pt-BR" altLang="pt-BR" sz="1600">
              <a:latin typeface="Cambria" panose="02040503050406030204" pitchFamily="18" charset="0"/>
            </a:endParaRPr>
          </a:p>
          <a:p>
            <a:pPr algn="just" eaLnBrk="1" hangingPunct="1">
              <a:buClr>
                <a:srgbClr val="92D050"/>
              </a:buClr>
            </a:pPr>
            <a:endParaRPr lang="pt-BR" altLang="pt-BR" sz="2000">
              <a:latin typeface="Cambria" panose="02040503050406030204" pitchFamily="18" charset="0"/>
            </a:endParaRPr>
          </a:p>
          <a:p>
            <a:pPr algn="just" eaLnBrk="1" hangingPunct="1">
              <a:buClr>
                <a:srgbClr val="92D050"/>
              </a:buClr>
              <a:buFont typeface="Wingdings" panose="05000000000000000000" pitchFamily="2" charset="2"/>
              <a:buChar char="v"/>
            </a:pPr>
            <a:r>
              <a:rPr lang="pt-BR" altLang="pt-BR">
                <a:latin typeface="Cambria" panose="02040503050406030204" pitchFamily="18" charset="0"/>
              </a:rPr>
              <a:t> Se alguém disser que: </a:t>
            </a:r>
            <a:r>
              <a:rPr lang="pt-BR" altLang="pt-BR" i="1">
                <a:latin typeface="Cambria" panose="02040503050406030204" pitchFamily="18" charset="0"/>
              </a:rPr>
              <a:t>“</a:t>
            </a:r>
            <a:r>
              <a:rPr lang="pt-BR" altLang="pt-BR" b="1" i="1">
                <a:latin typeface="Cambria" panose="02040503050406030204" pitchFamily="18" charset="0"/>
              </a:rPr>
              <a:t>Maria ser médica é condição necessária para que Pedro seja rico</a:t>
            </a:r>
            <a:r>
              <a:rPr lang="pt-BR" altLang="pt-BR" i="1">
                <a:latin typeface="Cambria" panose="02040503050406030204" pitchFamily="18" charset="0"/>
              </a:rPr>
              <a:t>”</a:t>
            </a:r>
            <a:r>
              <a:rPr lang="pt-BR" altLang="pt-BR">
                <a:latin typeface="Cambria" panose="02040503050406030204" pitchFamily="18" charset="0"/>
              </a:rPr>
              <a:t>, também poderemos traduzir isso de outra forma:</a:t>
            </a:r>
            <a:endParaRPr lang="pt-BR" altLang="pt-BR" sz="1600">
              <a:latin typeface="Cambria" panose="02040503050406030204" pitchFamily="18" charset="0"/>
            </a:endParaRPr>
          </a:p>
          <a:p>
            <a:pPr eaLnBrk="1" hangingPunct="1"/>
            <a:r>
              <a:rPr lang="pt-BR" altLang="pt-BR">
                <a:latin typeface="Cambria" panose="02040503050406030204" pitchFamily="18" charset="0"/>
              </a:rPr>
              <a:t> </a:t>
            </a:r>
            <a:endParaRPr lang="pt-BR" altLang="pt-BR" sz="1600">
              <a:latin typeface="Cambria" panose="02040503050406030204" pitchFamily="18" charset="0"/>
            </a:endParaRPr>
          </a:p>
          <a:p>
            <a:pPr lvl="1" algn="ctr" eaLnBrk="1" hangingPunct="1"/>
            <a:r>
              <a:rPr lang="pt-BR" altLang="pt-BR" i="1">
                <a:latin typeface="Cambria" panose="02040503050406030204" pitchFamily="18" charset="0"/>
              </a:rPr>
              <a:t>“Maria ser médica é condição necessária para que Pedro seja rico” </a:t>
            </a:r>
            <a:r>
              <a:rPr lang="pt-BR" altLang="pt-BR">
                <a:latin typeface="Cambria" panose="02040503050406030204" pitchFamily="18" charset="0"/>
              </a:rPr>
              <a:t>é igual a:</a:t>
            </a:r>
            <a:endParaRPr lang="pt-BR" altLang="pt-BR" sz="1600">
              <a:latin typeface="Cambria" panose="02040503050406030204" pitchFamily="18" charset="0"/>
            </a:endParaRPr>
          </a:p>
          <a:p>
            <a:pPr lvl="1" algn="ctr" eaLnBrk="1" hangingPunct="1"/>
            <a:r>
              <a:rPr lang="pt-BR" altLang="pt-BR" i="1">
                <a:latin typeface="Cambria" panose="02040503050406030204" pitchFamily="18" charset="0"/>
              </a:rPr>
              <a:t>“Se Pedro for rico, então Maria é médica”</a:t>
            </a:r>
          </a:p>
          <a:p>
            <a:pPr lvl="1" algn="ctr" eaLnBrk="1" hangingPunct="1"/>
            <a:endParaRPr lang="pt-BR" altLang="pt-BR" i="1">
              <a:latin typeface="Cambria" panose="02040503050406030204" pitchFamily="18" charset="0"/>
            </a:endParaRPr>
          </a:p>
          <a:p>
            <a:pPr eaLnBrk="1" hangingPunct="1">
              <a:buClr>
                <a:srgbClr val="92D050"/>
              </a:buClr>
              <a:buFont typeface="Wingdings" panose="05000000000000000000" pitchFamily="2" charset="2"/>
              <a:buChar char="v"/>
            </a:pPr>
            <a:r>
              <a:rPr lang="pt-BR" altLang="pt-BR" i="1">
                <a:latin typeface="Cambria" panose="02040503050406030204" pitchFamily="18" charset="0"/>
              </a:rPr>
              <a:t> Não esqueçam:</a:t>
            </a:r>
            <a:endParaRPr lang="pt-BR" altLang="pt-BR" b="1" i="1">
              <a:latin typeface="Cambria" panose="02040503050406030204" pitchFamily="18" charset="0"/>
            </a:endParaRPr>
          </a:p>
          <a:p>
            <a:pPr algn="ctr" eaLnBrk="1" hangingPunct="1">
              <a:buClr>
                <a:srgbClr val="92D050"/>
              </a:buClr>
            </a:pPr>
            <a:r>
              <a:rPr lang="pt-BR" altLang="pt-BR" b="1" i="1">
                <a:solidFill>
                  <a:srgbClr val="FF0000"/>
                </a:solidFill>
                <a:latin typeface="Cambria" panose="02040503050406030204" pitchFamily="18" charset="0"/>
              </a:rPr>
              <a:t>Uma condição suficiente gera um resultado necessário.</a:t>
            </a:r>
            <a:endParaRPr lang="pt-BR" altLang="pt-BR" b="1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 algn="just" eaLnBrk="1" hangingPunct="1">
              <a:buClr>
                <a:srgbClr val="92D050"/>
              </a:buClr>
            </a:pPr>
            <a:endParaRPr lang="pt-BR" altLang="pt-BR" sz="2000">
              <a:latin typeface="Cambria" panose="02040503050406030204" pitchFamily="18" charset="0"/>
            </a:endParaRPr>
          </a:p>
          <a:p>
            <a:pPr algn="just" eaLnBrk="1" hangingPunct="1">
              <a:buClr>
                <a:srgbClr val="92D050"/>
              </a:buClr>
              <a:buFont typeface="Wingdings" panose="05000000000000000000" pitchFamily="2" charset="2"/>
              <a:buChar char="v"/>
            </a:pPr>
            <a:endParaRPr lang="pt-BR" altLang="pt-BR" sz="2000">
              <a:latin typeface="Cambria" panose="02040503050406030204" pitchFamily="18" charset="0"/>
            </a:endParaRPr>
          </a:p>
          <a:p>
            <a:pPr algn="just" eaLnBrk="1" hangingPunct="1">
              <a:buClr>
                <a:srgbClr val="92D050"/>
              </a:buClr>
            </a:pPr>
            <a:endParaRPr lang="pt-BR" altLang="pt-BR" sz="2000">
              <a:latin typeface="Cambria" panose="020405030504060302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357313" y="795338"/>
            <a:ext cx="8229600" cy="847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 anchorCtr="1"/>
          <a:lstStyle/>
          <a:p>
            <a:pPr algn="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sz="4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cs typeface="+mn-cs"/>
              </a:rPr>
              <a:t>Representação Matemática</a:t>
            </a:r>
          </a:p>
        </p:txBody>
      </p:sp>
      <p:sp>
        <p:nvSpPr>
          <p:cNvPr id="29699" name="Rectangle 3"/>
          <p:cNvSpPr txBox="1">
            <a:spLocks noChangeArrowheads="1"/>
          </p:cNvSpPr>
          <p:nvPr/>
        </p:nvSpPr>
        <p:spPr bwMode="auto">
          <a:xfrm>
            <a:off x="457200" y="2428875"/>
            <a:ext cx="82296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>
                <a:srgbClr val="92D050"/>
              </a:buClr>
              <a:buFont typeface="Wingdings" panose="05000000000000000000" pitchFamily="2" charset="2"/>
              <a:buChar char="v"/>
            </a:pPr>
            <a:r>
              <a:rPr lang="pt-BR" altLang="pt-BR" sz="2000">
                <a:latin typeface="Cambria" panose="02040503050406030204" pitchFamily="18" charset="0"/>
              </a:rPr>
              <a:t> Se as proposições </a:t>
            </a:r>
            <a:r>
              <a:rPr lang="pt-BR" altLang="pt-BR" sz="2000" b="1">
                <a:latin typeface="Cambria" panose="02040503050406030204" pitchFamily="18" charset="0"/>
              </a:rPr>
              <a:t>p </a:t>
            </a:r>
            <a:r>
              <a:rPr lang="pt-BR" altLang="pt-BR" sz="2000">
                <a:latin typeface="Cambria" panose="02040503050406030204" pitchFamily="18" charset="0"/>
              </a:rPr>
              <a:t>e </a:t>
            </a:r>
            <a:r>
              <a:rPr lang="pt-BR" altLang="pt-BR" sz="2000" b="1">
                <a:latin typeface="Cambria" panose="02040503050406030204" pitchFamily="18" charset="0"/>
              </a:rPr>
              <a:t>q </a:t>
            </a:r>
            <a:r>
              <a:rPr lang="pt-BR" altLang="pt-BR" sz="2000">
                <a:latin typeface="Cambria" panose="02040503050406030204" pitchFamily="18" charset="0"/>
              </a:rPr>
              <a:t>forem representadas como conjuntos, por meio de um diagrama, a condicional “</a:t>
            </a:r>
            <a:r>
              <a:rPr lang="pt-BR" altLang="pt-BR" sz="2000" b="1">
                <a:latin typeface="Cambria" panose="02040503050406030204" pitchFamily="18" charset="0"/>
              </a:rPr>
              <a:t>se</a:t>
            </a:r>
            <a:r>
              <a:rPr lang="pt-BR" altLang="pt-BR" sz="2000">
                <a:latin typeface="Cambria" panose="02040503050406030204" pitchFamily="18" charset="0"/>
              </a:rPr>
              <a:t> </a:t>
            </a:r>
            <a:r>
              <a:rPr lang="pt-BR" altLang="pt-BR" sz="2000" b="1">
                <a:latin typeface="Cambria" panose="02040503050406030204" pitchFamily="18" charset="0"/>
              </a:rPr>
              <a:t>p então q”</a:t>
            </a:r>
            <a:r>
              <a:rPr lang="pt-BR" altLang="pt-BR" sz="2000">
                <a:latin typeface="Cambria" panose="02040503050406030204" pitchFamily="18" charset="0"/>
              </a:rPr>
              <a:t> corresponderá à </a:t>
            </a:r>
            <a:r>
              <a:rPr lang="pt-BR" altLang="pt-BR" sz="2000" b="1">
                <a:latin typeface="Cambria" panose="02040503050406030204" pitchFamily="18" charset="0"/>
              </a:rPr>
              <a:t>inclusão </a:t>
            </a:r>
            <a:r>
              <a:rPr lang="pt-BR" altLang="pt-BR" sz="2000">
                <a:latin typeface="Cambria" panose="02040503050406030204" pitchFamily="18" charset="0"/>
              </a:rPr>
              <a:t>do conjunto </a:t>
            </a:r>
            <a:r>
              <a:rPr lang="pt-BR" altLang="pt-BR" sz="2000" b="1">
                <a:latin typeface="Cambria" panose="02040503050406030204" pitchFamily="18" charset="0"/>
              </a:rPr>
              <a:t>p </a:t>
            </a:r>
            <a:r>
              <a:rPr lang="pt-BR" altLang="pt-BR" sz="2000">
                <a:latin typeface="Cambria" panose="02040503050406030204" pitchFamily="18" charset="0"/>
              </a:rPr>
              <a:t>no conjunto </a:t>
            </a:r>
            <a:r>
              <a:rPr lang="pt-BR" altLang="pt-BR" sz="2000" b="1">
                <a:latin typeface="Cambria" panose="02040503050406030204" pitchFamily="18" charset="0"/>
              </a:rPr>
              <a:t>q (</a:t>
            </a:r>
            <a:r>
              <a:rPr lang="pt-BR" altLang="pt-BR" sz="2000">
                <a:latin typeface="Cambria" panose="02040503050406030204" pitchFamily="18" charset="0"/>
              </a:rPr>
              <a:t>p está contido em q</a:t>
            </a:r>
            <a:r>
              <a:rPr lang="pt-BR" altLang="pt-BR" sz="2000" b="1">
                <a:latin typeface="Cambria" panose="02040503050406030204" pitchFamily="18" charset="0"/>
              </a:rPr>
              <a:t>)</a:t>
            </a:r>
            <a:r>
              <a:rPr lang="pt-BR" altLang="pt-BR" sz="2000">
                <a:latin typeface="Cambria" panose="02040503050406030204" pitchFamily="18" charset="0"/>
              </a:rPr>
              <a:t>. </a:t>
            </a:r>
          </a:p>
          <a:p>
            <a:pPr algn="just" eaLnBrk="1" hangingPunct="1"/>
            <a:r>
              <a:rPr lang="pt-BR" altLang="pt-BR" sz="2000">
                <a:latin typeface="Cambria" panose="02040503050406030204" pitchFamily="18" charset="0"/>
              </a:rPr>
              <a:t> </a:t>
            </a:r>
          </a:p>
          <a:p>
            <a:pPr algn="just" eaLnBrk="1" hangingPunct="1">
              <a:buClr>
                <a:srgbClr val="92D050"/>
              </a:buClr>
            </a:pPr>
            <a:endParaRPr lang="pt-BR" altLang="pt-BR" sz="2000">
              <a:latin typeface="Cambria" panose="02040503050406030204" pitchFamily="18" charset="0"/>
            </a:endParaRPr>
          </a:p>
          <a:p>
            <a:pPr algn="just" eaLnBrk="1" hangingPunct="1">
              <a:buClr>
                <a:srgbClr val="92D050"/>
              </a:buClr>
            </a:pPr>
            <a:endParaRPr lang="pt-BR" altLang="pt-BR" sz="2000">
              <a:latin typeface="Cambria" panose="02040503050406030204" pitchFamily="18" charset="0"/>
            </a:endParaRPr>
          </a:p>
        </p:txBody>
      </p:sp>
      <p:pic>
        <p:nvPicPr>
          <p:cNvPr id="2970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3881438"/>
            <a:ext cx="235743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771525" y="581025"/>
            <a:ext cx="8586788" cy="847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 anchorCtr="1"/>
          <a:lstStyle/>
          <a:p>
            <a:pPr algn="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sz="4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cs typeface="+mn-cs"/>
              </a:rPr>
              <a:t>Conectivo “... se e somente se ...”: </a:t>
            </a:r>
            <a:r>
              <a:rPr lang="pt-BR" sz="4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cs typeface="+mn-cs"/>
              </a:rPr>
              <a:t>Bicondicional</a:t>
            </a:r>
            <a:endParaRPr lang="pt-BR" sz="4200" b="1" i="1" dirty="0">
              <a:effectLst>
                <a:outerShdw blurRad="38100" dist="38100" dir="2700000" algn="tl">
                  <a:srgbClr val="C0C0C0"/>
                </a:outerShdw>
              </a:effectLst>
              <a:latin typeface="Cambria" pitchFamily="18" charset="0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785938"/>
            <a:ext cx="8229600" cy="4525962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669900"/>
              </a:buClr>
              <a:buSzPct val="70000"/>
              <a:buFont typeface="Wingdings" pitchFamily="2" charset="2"/>
              <a:buChar char="v"/>
              <a:defRPr/>
            </a:pPr>
            <a:r>
              <a:rPr lang="pt-BR" dirty="0">
                <a:latin typeface="Cambria" pitchFamily="18" charset="0"/>
              </a:rPr>
              <a:t>Proposições compostas em que está presente o conectivo</a:t>
            </a:r>
            <a:r>
              <a:rPr lang="pt-BR" sz="2000" dirty="0">
                <a:latin typeface="Cambria" pitchFamily="18" charset="0"/>
              </a:rPr>
              <a:t> </a:t>
            </a:r>
            <a:r>
              <a:rPr lang="pt-BR" sz="2000" b="1" dirty="0">
                <a:latin typeface="Cambria" pitchFamily="18" charset="0"/>
              </a:rPr>
              <a:t>“... se e somente se ....”;</a:t>
            </a:r>
          </a:p>
          <a:p>
            <a:pPr marL="342900" indent="-342900" algn="just">
              <a:spcBef>
                <a:spcPct val="20000"/>
              </a:spcBef>
              <a:buClr>
                <a:srgbClr val="669900"/>
              </a:buClr>
              <a:buSzPct val="70000"/>
              <a:buFont typeface="Wingdings" pitchFamily="2" charset="2"/>
              <a:buChar char="v"/>
              <a:defRPr/>
            </a:pPr>
            <a:r>
              <a:rPr lang="pt-BR" sz="2000" dirty="0">
                <a:latin typeface="Cambria" pitchFamily="18" charset="0"/>
              </a:rPr>
              <a:t>Simbolicamente representado por “</a:t>
            </a:r>
            <a:r>
              <a:rPr lang="pt-BR" sz="2800" b="1" dirty="0"/>
              <a:t>↔</a:t>
            </a:r>
            <a:r>
              <a:rPr lang="pt-BR" sz="2000" dirty="0">
                <a:latin typeface="Cambria" pitchFamily="18" charset="0"/>
              </a:rPr>
              <a:t>”.</a:t>
            </a:r>
          </a:p>
          <a:p>
            <a:pPr marL="342900" indent="-342900" algn="just">
              <a:spcBef>
                <a:spcPct val="20000"/>
              </a:spcBef>
              <a:buClr>
                <a:srgbClr val="669900"/>
              </a:buClr>
              <a:buSzPct val="70000"/>
              <a:buFont typeface="Wingdings" pitchFamily="2" charset="2"/>
              <a:buChar char="v"/>
              <a:defRPr/>
            </a:pPr>
            <a:r>
              <a:rPr lang="pt-BR" sz="2000" kern="0" dirty="0">
                <a:latin typeface="Cambria" pitchFamily="18" charset="0"/>
                <a:cs typeface="+mn-cs"/>
              </a:rPr>
              <a:t>Consiste em uma CONJUNÇÃO entre duas CONDICIONAIS:</a:t>
            </a:r>
          </a:p>
          <a:p>
            <a:pPr marL="342900" indent="-342900" algn="just">
              <a:spcBef>
                <a:spcPct val="20000"/>
              </a:spcBef>
              <a:buClr>
                <a:srgbClr val="669900"/>
              </a:buClr>
              <a:buSzPct val="70000"/>
              <a:buFont typeface="Wingdings" pitchFamily="2" charset="2"/>
              <a:buChar char="v"/>
              <a:defRPr/>
            </a:pPr>
            <a:endParaRPr lang="pt-BR" sz="2000" kern="0" dirty="0">
              <a:latin typeface="Cambria" pitchFamily="18" charset="0"/>
              <a:cs typeface="+mn-cs"/>
            </a:endParaRPr>
          </a:p>
          <a:p>
            <a:pPr algn="ctr">
              <a:defRPr/>
            </a:pPr>
            <a:r>
              <a:rPr lang="pt-BR" sz="2000" i="1" dirty="0">
                <a:latin typeface="Cambria" pitchFamily="18" charset="0"/>
              </a:rPr>
              <a:t>“Eduardo fica alegre </a:t>
            </a:r>
            <a:r>
              <a:rPr lang="pt-BR" sz="2000" b="1" i="1" dirty="0">
                <a:latin typeface="Cambria" pitchFamily="18" charset="0"/>
              </a:rPr>
              <a:t>se e somente se</a:t>
            </a:r>
            <a:r>
              <a:rPr lang="pt-BR" sz="2000" i="1" dirty="0">
                <a:latin typeface="Cambria" pitchFamily="18" charset="0"/>
              </a:rPr>
              <a:t> Mariana sorri”</a:t>
            </a:r>
          </a:p>
          <a:p>
            <a:pPr algn="ctr">
              <a:defRPr/>
            </a:pPr>
            <a:r>
              <a:rPr lang="pt-BR" sz="2000" i="1" dirty="0">
                <a:latin typeface="Cambria" pitchFamily="18" charset="0"/>
              </a:rPr>
              <a:t>=</a:t>
            </a:r>
          </a:p>
          <a:p>
            <a:pPr algn="ctr">
              <a:defRPr/>
            </a:pPr>
            <a:r>
              <a:rPr lang="pt-BR" sz="2000" i="1" dirty="0">
                <a:latin typeface="Cambria" pitchFamily="18" charset="0"/>
              </a:rPr>
              <a:t>“Eduardo fica alegre </a:t>
            </a:r>
            <a:r>
              <a:rPr lang="pt-BR" sz="2000" b="1" i="1" dirty="0">
                <a:latin typeface="Cambria" pitchFamily="18" charset="0"/>
              </a:rPr>
              <a:t>somente se</a:t>
            </a:r>
            <a:r>
              <a:rPr lang="pt-BR" sz="2000" i="1" dirty="0">
                <a:latin typeface="Cambria" pitchFamily="18" charset="0"/>
              </a:rPr>
              <a:t> Mariana sorri E Mariana sorri </a:t>
            </a:r>
            <a:r>
              <a:rPr lang="pt-BR" sz="2000" b="1" i="1" dirty="0">
                <a:latin typeface="Cambria" pitchFamily="18" charset="0"/>
              </a:rPr>
              <a:t>somente se</a:t>
            </a:r>
            <a:r>
              <a:rPr lang="pt-BR" sz="2000" i="1" dirty="0">
                <a:latin typeface="Cambria" pitchFamily="18" charset="0"/>
              </a:rPr>
              <a:t> Eduardo fica alegre”</a:t>
            </a:r>
          </a:p>
          <a:p>
            <a:pPr algn="ctr">
              <a:defRPr/>
            </a:pPr>
            <a:r>
              <a:rPr lang="pt-BR" sz="2000" i="1" dirty="0">
                <a:latin typeface="Cambria" pitchFamily="18" charset="0"/>
              </a:rPr>
              <a:t>=</a:t>
            </a:r>
          </a:p>
          <a:p>
            <a:pPr algn="ctr">
              <a:defRPr/>
            </a:pPr>
            <a:r>
              <a:rPr lang="pt-BR" sz="2000" i="1" dirty="0">
                <a:latin typeface="Cambria" pitchFamily="18" charset="0"/>
              </a:rPr>
              <a:t>“</a:t>
            </a:r>
            <a:r>
              <a:rPr lang="pt-BR" sz="2000" b="1" i="1" dirty="0">
                <a:latin typeface="Cambria" pitchFamily="18" charset="0"/>
              </a:rPr>
              <a:t>Se</a:t>
            </a:r>
            <a:r>
              <a:rPr lang="pt-BR" sz="2000" i="1" dirty="0">
                <a:latin typeface="Cambria" pitchFamily="18" charset="0"/>
              </a:rPr>
              <a:t> Eduardo fica alegre </a:t>
            </a:r>
            <a:r>
              <a:rPr lang="pt-BR" sz="2000" b="1" i="1" dirty="0">
                <a:latin typeface="Cambria" pitchFamily="18" charset="0"/>
              </a:rPr>
              <a:t>então</a:t>
            </a:r>
            <a:r>
              <a:rPr lang="pt-BR" sz="2000" i="1" dirty="0">
                <a:latin typeface="Cambria" pitchFamily="18" charset="0"/>
              </a:rPr>
              <a:t> Mariana sorri </a:t>
            </a:r>
            <a:r>
              <a:rPr lang="pt-BR" sz="2000" b="1" i="1" dirty="0">
                <a:latin typeface="Cambria" pitchFamily="18" charset="0"/>
              </a:rPr>
              <a:t>e se</a:t>
            </a:r>
            <a:r>
              <a:rPr lang="pt-BR" sz="2000" i="1" dirty="0">
                <a:latin typeface="Cambria" pitchFamily="18" charset="0"/>
              </a:rPr>
              <a:t> Mariana sorri </a:t>
            </a:r>
            <a:r>
              <a:rPr lang="pt-BR" sz="2000" b="1" i="1" dirty="0">
                <a:latin typeface="Cambria" pitchFamily="18" charset="0"/>
              </a:rPr>
              <a:t>então</a:t>
            </a:r>
            <a:r>
              <a:rPr lang="pt-BR" sz="2000" i="1" dirty="0">
                <a:latin typeface="Cambria" pitchFamily="18" charset="0"/>
              </a:rPr>
              <a:t> Eduardo fica alegre”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3071813" y="866775"/>
            <a:ext cx="8229600" cy="847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 anchorCtr="1"/>
          <a:lstStyle/>
          <a:p>
            <a:pPr algn="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sz="44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cs typeface="+mn-cs"/>
              </a:rPr>
              <a:t>Bicondicional</a:t>
            </a:r>
            <a:endParaRPr lang="pt-BR" sz="4400" b="1" i="1" dirty="0">
              <a:effectLst>
                <a:outerShdw blurRad="38100" dist="38100" dir="2700000" algn="tl">
                  <a:srgbClr val="C0C0C0"/>
                </a:outerShdw>
              </a:effectLst>
              <a:latin typeface="Cambria" pitchFamily="18" charset="0"/>
              <a:cs typeface="+mn-cs"/>
            </a:endParaRPr>
          </a:p>
        </p:txBody>
      </p:sp>
      <p:sp>
        <p:nvSpPr>
          <p:cNvPr id="31747" name="Rectangle 3"/>
          <p:cNvSpPr txBox="1">
            <a:spLocks noChangeArrowheads="1"/>
          </p:cNvSpPr>
          <p:nvPr/>
        </p:nvSpPr>
        <p:spPr bwMode="auto">
          <a:xfrm>
            <a:off x="457200" y="17859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>
                <a:srgbClr val="92D050"/>
              </a:buClr>
              <a:buFont typeface="Wingdings" panose="05000000000000000000" pitchFamily="2" charset="2"/>
              <a:buChar char="v"/>
            </a:pPr>
            <a:r>
              <a:rPr lang="pt-BR" altLang="pt-BR" sz="2000" b="1">
                <a:latin typeface="Cambria" panose="02040503050406030204" pitchFamily="18" charset="0"/>
              </a:rPr>
              <a:t>Haverá duas situações em que a </a:t>
            </a:r>
            <a:r>
              <a:rPr lang="pt-BR" altLang="pt-BR" sz="2000" b="1" i="1">
                <a:latin typeface="Cambria" panose="02040503050406030204" pitchFamily="18" charset="0"/>
              </a:rPr>
              <a:t>bicondicional </a:t>
            </a:r>
            <a:r>
              <a:rPr lang="pt-BR" altLang="pt-BR" sz="2000" b="1">
                <a:latin typeface="Cambria" panose="02040503050406030204" pitchFamily="18" charset="0"/>
              </a:rPr>
              <a:t>será verdadeira: quando antecedente e consequente forem ambos verdadeiros, ou quando forem ambos falsos. Nos demais casos, a </a:t>
            </a:r>
            <a:r>
              <a:rPr lang="pt-BR" altLang="pt-BR" sz="2000" b="1" i="1">
                <a:latin typeface="Cambria" panose="02040503050406030204" pitchFamily="18" charset="0"/>
              </a:rPr>
              <a:t>bicondicional </a:t>
            </a:r>
            <a:r>
              <a:rPr lang="pt-BR" altLang="pt-BR" sz="2000" b="1">
                <a:latin typeface="Cambria" panose="02040503050406030204" pitchFamily="18" charset="0"/>
              </a:rPr>
              <a:t>será falsa.</a:t>
            </a:r>
            <a:endParaRPr lang="pt-BR" altLang="pt-BR" sz="2000">
              <a:latin typeface="Cambria" panose="02040503050406030204" pitchFamily="18" charset="0"/>
            </a:endParaRPr>
          </a:p>
          <a:p>
            <a:pPr algn="just" eaLnBrk="1" hangingPunct="1">
              <a:buClr>
                <a:srgbClr val="92D050"/>
              </a:buClr>
              <a:buFont typeface="Wingdings" panose="05000000000000000000" pitchFamily="2" charset="2"/>
              <a:buChar char="v"/>
            </a:pPr>
            <a:endParaRPr lang="pt-BR" altLang="pt-BR" sz="2000">
              <a:latin typeface="Cambria" panose="02040503050406030204" pitchFamily="18" charset="0"/>
            </a:endParaRPr>
          </a:p>
          <a:p>
            <a:pPr algn="just" eaLnBrk="1" hangingPunct="1">
              <a:buClr>
                <a:srgbClr val="92D050"/>
              </a:buClr>
            </a:pPr>
            <a:endParaRPr lang="pt-BR" altLang="pt-BR" sz="2000">
              <a:latin typeface="Cambria" panose="02040503050406030204" pitchFamily="18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2786063" y="3357563"/>
          <a:ext cx="3571875" cy="2803525"/>
        </p:xfrm>
        <a:graphic>
          <a:graphicData uri="http://schemas.openxmlformats.org/drawingml/2006/table">
            <a:tbl>
              <a:tblPr/>
              <a:tblGrid>
                <a:gridCol w="912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0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200" b="1">
                          <a:latin typeface="Cambria"/>
                          <a:ea typeface="Calibri"/>
                          <a:cs typeface="Times New Roman"/>
                        </a:rPr>
                        <a:t>p</a:t>
                      </a:r>
                      <a:endParaRPr lang="pt-BR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200" b="1">
                          <a:latin typeface="Cambria"/>
                          <a:ea typeface="Calibri"/>
                          <a:cs typeface="Times New Roman"/>
                        </a:rPr>
                        <a:t>q</a:t>
                      </a:r>
                      <a:endParaRPr lang="pt-BR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200" b="1">
                          <a:latin typeface="Cambria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pt-BR" sz="2000" b="1">
                          <a:latin typeface="TimesNewRomanPS-BoldMT"/>
                          <a:ea typeface="Calibri"/>
                          <a:cs typeface="TimesNewRomanPS-BoldMT"/>
                        </a:rPr>
                        <a:t>↔</a:t>
                      </a:r>
                      <a:r>
                        <a:rPr lang="pt-BR" sz="3200" b="1">
                          <a:latin typeface="Cambria"/>
                          <a:ea typeface="SymbolMT"/>
                          <a:cs typeface="SymbolMT"/>
                        </a:rPr>
                        <a:t>q</a:t>
                      </a:r>
                      <a:endParaRPr lang="pt-BR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200" b="1">
                          <a:solidFill>
                            <a:srgbClr val="0070C0"/>
                          </a:solidFill>
                          <a:latin typeface="Cambria"/>
                          <a:ea typeface="Calibri"/>
                          <a:cs typeface="Times New Roman"/>
                        </a:rPr>
                        <a:t>V</a:t>
                      </a:r>
                      <a:endParaRPr lang="pt-BR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200" b="1">
                          <a:solidFill>
                            <a:srgbClr val="0070C0"/>
                          </a:solidFill>
                          <a:latin typeface="Cambria"/>
                          <a:ea typeface="Calibri"/>
                          <a:cs typeface="Times New Roman"/>
                        </a:rPr>
                        <a:t>V</a:t>
                      </a:r>
                      <a:endParaRPr lang="pt-BR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200" b="1">
                          <a:solidFill>
                            <a:srgbClr val="0070C0"/>
                          </a:solidFill>
                          <a:latin typeface="Cambria"/>
                          <a:ea typeface="Calibri"/>
                          <a:cs typeface="Times New Roman"/>
                        </a:rPr>
                        <a:t>V</a:t>
                      </a:r>
                      <a:endParaRPr lang="pt-BR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200" b="1">
                          <a:solidFill>
                            <a:srgbClr val="0070C0"/>
                          </a:solidFill>
                          <a:latin typeface="Cambria"/>
                          <a:ea typeface="Calibri"/>
                          <a:cs typeface="Times New Roman"/>
                        </a:rPr>
                        <a:t>V</a:t>
                      </a:r>
                      <a:endParaRPr lang="pt-BR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200" b="1">
                          <a:solidFill>
                            <a:srgbClr val="FF0000"/>
                          </a:solidFill>
                          <a:latin typeface="Cambria"/>
                          <a:ea typeface="Calibri"/>
                          <a:cs typeface="Times New Roman"/>
                        </a:rPr>
                        <a:t>F</a:t>
                      </a:r>
                      <a:endParaRPr lang="pt-BR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200" b="1">
                          <a:solidFill>
                            <a:srgbClr val="FF0000"/>
                          </a:solidFill>
                          <a:latin typeface="Cambria"/>
                          <a:ea typeface="Calibri"/>
                          <a:cs typeface="Times New Roman"/>
                        </a:rPr>
                        <a:t>F</a:t>
                      </a:r>
                      <a:endParaRPr lang="pt-BR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200" b="1">
                          <a:solidFill>
                            <a:srgbClr val="FF0000"/>
                          </a:solidFill>
                          <a:latin typeface="Cambria"/>
                          <a:ea typeface="Calibri"/>
                          <a:cs typeface="Times New Roman"/>
                        </a:rPr>
                        <a:t>F</a:t>
                      </a:r>
                      <a:endParaRPr lang="pt-BR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200" b="1">
                          <a:solidFill>
                            <a:srgbClr val="0070C0"/>
                          </a:solidFill>
                          <a:latin typeface="Cambria"/>
                          <a:ea typeface="Calibri"/>
                          <a:cs typeface="Times New Roman"/>
                        </a:rPr>
                        <a:t>V</a:t>
                      </a:r>
                      <a:endParaRPr lang="pt-BR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200" b="1">
                          <a:solidFill>
                            <a:srgbClr val="FF0000"/>
                          </a:solidFill>
                          <a:latin typeface="Cambria"/>
                          <a:ea typeface="Calibri"/>
                          <a:cs typeface="Times New Roman"/>
                        </a:rPr>
                        <a:t>F</a:t>
                      </a:r>
                      <a:endParaRPr lang="pt-BR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200" b="1">
                          <a:solidFill>
                            <a:srgbClr val="FF0000"/>
                          </a:solidFill>
                          <a:latin typeface="Cambria"/>
                          <a:ea typeface="Calibri"/>
                          <a:cs typeface="Times New Roman"/>
                        </a:rPr>
                        <a:t>F</a:t>
                      </a:r>
                      <a:endParaRPr lang="pt-BR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200" b="1">
                          <a:solidFill>
                            <a:srgbClr val="FF0000"/>
                          </a:solidFill>
                          <a:latin typeface="Cambria"/>
                          <a:ea typeface="Calibri"/>
                          <a:cs typeface="Times New Roman"/>
                        </a:rPr>
                        <a:t>F</a:t>
                      </a:r>
                      <a:endParaRPr lang="pt-BR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200" b="1" dirty="0">
                          <a:solidFill>
                            <a:srgbClr val="0070C0"/>
                          </a:solidFill>
                          <a:latin typeface="Cambria"/>
                          <a:ea typeface="Calibri"/>
                          <a:cs typeface="Times New Roman"/>
                        </a:rPr>
                        <a:t>V</a:t>
                      </a:r>
                      <a:endParaRPr lang="pt-BR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707356" y="476672"/>
            <a:ext cx="5729287" cy="847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 anchorCtr="1"/>
          <a:lstStyle/>
          <a:p>
            <a:pPr algn="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sz="4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cs typeface="+mn-cs"/>
              </a:rPr>
              <a:t>Proposição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903413"/>
            <a:ext cx="8229600" cy="4525962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669900"/>
              </a:buClr>
              <a:buSzPct val="70000"/>
              <a:buFont typeface="Wingdings" pitchFamily="2" charset="2"/>
              <a:buChar char="v"/>
              <a:defRPr/>
            </a:pPr>
            <a:r>
              <a:rPr lang="pt-BR" sz="2400" dirty="0">
                <a:latin typeface="Cambria" pitchFamily="18" charset="0"/>
              </a:rPr>
              <a:t>Conjunto de palavras ou símbolos que exprimem um pensamento de sentido completo, de modo que se possa atribuir, dentro de certo contexto, somente um de dois valores lógicos possíveis: </a:t>
            </a:r>
            <a:r>
              <a:rPr lang="pt-BR" sz="2400" b="1" dirty="0">
                <a:latin typeface="Cambria" pitchFamily="18" charset="0"/>
              </a:rPr>
              <a:t>verdadeiro </a:t>
            </a:r>
            <a:r>
              <a:rPr lang="pt-BR" sz="2400" dirty="0">
                <a:latin typeface="Cambria" pitchFamily="18" charset="0"/>
              </a:rPr>
              <a:t>ou </a:t>
            </a:r>
            <a:r>
              <a:rPr lang="pt-BR" sz="2400" b="1" dirty="0">
                <a:latin typeface="Cambria" pitchFamily="18" charset="0"/>
              </a:rPr>
              <a:t>falso</a:t>
            </a:r>
            <a:r>
              <a:rPr lang="pt-BR" sz="2400" dirty="0">
                <a:latin typeface="Cambria" pitchFamily="18" charset="0"/>
              </a:rPr>
              <a:t>.</a:t>
            </a:r>
          </a:p>
          <a:p>
            <a:pPr marL="342900" indent="-342900" algn="just">
              <a:spcBef>
                <a:spcPct val="20000"/>
              </a:spcBef>
              <a:buClr>
                <a:srgbClr val="669900"/>
              </a:buClr>
              <a:buSzPct val="70000"/>
              <a:buFont typeface="Wingdings" pitchFamily="2" charset="2"/>
              <a:buChar char="v"/>
              <a:defRPr/>
            </a:pPr>
            <a:endParaRPr lang="pt-BR" sz="2400" kern="0" dirty="0">
              <a:latin typeface="Cambria" pitchFamily="18" charset="0"/>
              <a:cs typeface="+mn-cs"/>
            </a:endParaRPr>
          </a:p>
          <a:p>
            <a:pPr marL="342900" indent="-342900" algn="just">
              <a:spcBef>
                <a:spcPct val="20000"/>
              </a:spcBef>
              <a:buClr>
                <a:srgbClr val="669900"/>
              </a:buClr>
              <a:buSzPct val="70000"/>
              <a:defRPr/>
            </a:pPr>
            <a:r>
              <a:rPr lang="pt-BR" sz="2400" b="1" kern="0" dirty="0">
                <a:latin typeface="Cambria" pitchFamily="18" charset="0"/>
                <a:cs typeface="+mn-cs"/>
              </a:rPr>
              <a:t>Exemplos:</a:t>
            </a:r>
          </a:p>
          <a:p>
            <a:pPr marL="800100" lvl="1" indent="-342900" algn="just">
              <a:spcBef>
                <a:spcPct val="20000"/>
              </a:spcBef>
              <a:buClr>
                <a:srgbClr val="669900"/>
              </a:buClr>
              <a:buSzPct val="70000"/>
              <a:defRPr/>
            </a:pPr>
            <a:r>
              <a:rPr lang="pt-BR" sz="2400" b="1" kern="0" dirty="0">
                <a:latin typeface="Cambria" pitchFamily="18" charset="0"/>
                <a:cs typeface="+mn-cs"/>
              </a:rPr>
              <a:t>a) </a:t>
            </a:r>
            <a:r>
              <a:rPr lang="pt-BR" sz="2400" kern="0" dirty="0">
                <a:latin typeface="Cambria" pitchFamily="18" charset="0"/>
                <a:cs typeface="+mn-cs"/>
              </a:rPr>
              <a:t>O curso Pré-Fiscal fica em São Paulo.</a:t>
            </a:r>
          </a:p>
          <a:p>
            <a:pPr marL="800100" lvl="1" indent="-342900" algn="just">
              <a:spcBef>
                <a:spcPct val="20000"/>
              </a:spcBef>
              <a:buClr>
                <a:srgbClr val="669900"/>
              </a:buClr>
              <a:buSzPct val="70000"/>
              <a:defRPr/>
            </a:pPr>
            <a:r>
              <a:rPr lang="pt-BR" sz="2400" b="1" kern="0" dirty="0">
                <a:latin typeface="Cambria" pitchFamily="18" charset="0"/>
                <a:cs typeface="+mn-cs"/>
              </a:rPr>
              <a:t>b) </a:t>
            </a:r>
            <a:r>
              <a:rPr lang="pt-BR" sz="2400" kern="0" dirty="0">
                <a:latin typeface="Cambria" pitchFamily="18" charset="0"/>
                <a:cs typeface="+mn-cs"/>
              </a:rPr>
              <a:t>O Brasil é um País da América do Sul.</a:t>
            </a:r>
          </a:p>
          <a:p>
            <a:pPr marL="800100" lvl="1" indent="-342900" algn="just">
              <a:spcBef>
                <a:spcPct val="20000"/>
              </a:spcBef>
              <a:buClr>
                <a:srgbClr val="669900"/>
              </a:buClr>
              <a:buSzPct val="70000"/>
              <a:defRPr/>
            </a:pPr>
            <a:r>
              <a:rPr lang="pt-BR" sz="2400" b="1" kern="0" dirty="0">
                <a:latin typeface="Cambria" pitchFamily="18" charset="0"/>
                <a:cs typeface="+mn-cs"/>
              </a:rPr>
              <a:t>c) </a:t>
            </a:r>
            <a:r>
              <a:rPr lang="pt-BR" sz="2400" kern="0" dirty="0">
                <a:latin typeface="Cambria" pitchFamily="18" charset="0"/>
                <a:cs typeface="+mn-cs"/>
              </a:rPr>
              <a:t>A Bahia é um estado do sul do Brasil.</a:t>
            </a:r>
          </a:p>
          <a:p>
            <a:pPr marL="342900" indent="-342900" algn="just">
              <a:spcBef>
                <a:spcPct val="20000"/>
              </a:spcBef>
              <a:buClr>
                <a:srgbClr val="669900"/>
              </a:buClr>
              <a:buSzPct val="70000"/>
              <a:buFont typeface="Wingdings" pitchFamily="2" charset="2"/>
              <a:buChar char="l"/>
              <a:defRPr/>
            </a:pPr>
            <a:endParaRPr lang="pt-BR" sz="2800" kern="0" dirty="0">
              <a:latin typeface="Cambria" pitchFamily="18" charset="0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357313" y="795338"/>
            <a:ext cx="8229600" cy="847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 anchorCtr="1"/>
          <a:lstStyle/>
          <a:p>
            <a:pPr algn="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sz="4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cs typeface="+mn-cs"/>
              </a:rPr>
              <a:t>Representação Matemática</a:t>
            </a:r>
          </a:p>
        </p:txBody>
      </p:sp>
      <p:sp>
        <p:nvSpPr>
          <p:cNvPr id="32771" name="Rectangle 3"/>
          <p:cNvSpPr txBox="1">
            <a:spLocks noChangeArrowheads="1"/>
          </p:cNvSpPr>
          <p:nvPr/>
        </p:nvSpPr>
        <p:spPr bwMode="auto">
          <a:xfrm>
            <a:off x="457200" y="2428875"/>
            <a:ext cx="82296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>
                <a:srgbClr val="92D050"/>
              </a:buClr>
              <a:buFont typeface="Wingdings" panose="05000000000000000000" pitchFamily="2" charset="2"/>
              <a:buChar char="v"/>
            </a:pPr>
            <a:r>
              <a:rPr lang="pt-BR" altLang="pt-BR" sz="2000">
                <a:latin typeface="Cambria" panose="02040503050406030204" pitchFamily="18" charset="0"/>
              </a:rPr>
              <a:t> Se as proposições </a:t>
            </a:r>
            <a:r>
              <a:rPr lang="pt-BR" altLang="pt-BR" sz="2000" b="1">
                <a:latin typeface="Cambria" panose="02040503050406030204" pitchFamily="18" charset="0"/>
              </a:rPr>
              <a:t>p </a:t>
            </a:r>
            <a:r>
              <a:rPr lang="pt-BR" altLang="pt-BR" sz="2000">
                <a:latin typeface="Cambria" panose="02040503050406030204" pitchFamily="18" charset="0"/>
              </a:rPr>
              <a:t>e </a:t>
            </a:r>
            <a:r>
              <a:rPr lang="pt-BR" altLang="pt-BR" sz="2000" b="1">
                <a:latin typeface="Cambria" panose="02040503050406030204" pitchFamily="18" charset="0"/>
              </a:rPr>
              <a:t>q </a:t>
            </a:r>
            <a:r>
              <a:rPr lang="pt-BR" altLang="pt-BR" sz="2000">
                <a:latin typeface="Cambria" panose="02040503050406030204" pitchFamily="18" charset="0"/>
              </a:rPr>
              <a:t>forem representadas como conjuntos, por meio de um diagrama, a bicondicional “</a:t>
            </a:r>
            <a:r>
              <a:rPr lang="pt-BR" altLang="pt-BR" sz="2000" b="1">
                <a:latin typeface="Cambria" panose="02040503050406030204" pitchFamily="18" charset="0"/>
              </a:rPr>
              <a:t>p se e somente se q”</a:t>
            </a:r>
            <a:r>
              <a:rPr lang="pt-BR" altLang="pt-BR" sz="2000">
                <a:latin typeface="Cambria" panose="02040503050406030204" pitchFamily="18" charset="0"/>
              </a:rPr>
              <a:t> corresponderá à </a:t>
            </a:r>
            <a:r>
              <a:rPr lang="pt-BR" altLang="pt-BR" sz="2000" b="1">
                <a:latin typeface="Cambria" panose="02040503050406030204" pitchFamily="18" charset="0"/>
              </a:rPr>
              <a:t>igualdade </a:t>
            </a:r>
            <a:r>
              <a:rPr lang="pt-BR" altLang="pt-BR" sz="2000">
                <a:latin typeface="Cambria" panose="02040503050406030204" pitchFamily="18" charset="0"/>
              </a:rPr>
              <a:t>dos conjuntos </a:t>
            </a:r>
            <a:r>
              <a:rPr lang="pt-BR" altLang="pt-BR" sz="2000" b="1">
                <a:latin typeface="Cambria" panose="02040503050406030204" pitchFamily="18" charset="0"/>
              </a:rPr>
              <a:t>p </a:t>
            </a:r>
            <a:r>
              <a:rPr lang="pt-BR" altLang="pt-BR" sz="2000">
                <a:latin typeface="Cambria" panose="02040503050406030204" pitchFamily="18" charset="0"/>
              </a:rPr>
              <a:t>e </a:t>
            </a:r>
            <a:r>
              <a:rPr lang="pt-BR" altLang="pt-BR" sz="2000" b="1">
                <a:latin typeface="Cambria" panose="02040503050406030204" pitchFamily="18" charset="0"/>
              </a:rPr>
              <a:t>q</a:t>
            </a:r>
            <a:r>
              <a:rPr lang="pt-BR" altLang="pt-BR" sz="2000">
                <a:latin typeface="Cambria" panose="02040503050406030204" pitchFamily="18" charset="0"/>
              </a:rPr>
              <a:t>. </a:t>
            </a:r>
          </a:p>
          <a:p>
            <a:pPr algn="just" eaLnBrk="1" hangingPunct="1"/>
            <a:r>
              <a:rPr lang="pt-BR" altLang="pt-BR" sz="2000">
                <a:latin typeface="Cambria" panose="02040503050406030204" pitchFamily="18" charset="0"/>
              </a:rPr>
              <a:t> </a:t>
            </a:r>
          </a:p>
          <a:p>
            <a:pPr algn="just" eaLnBrk="1" hangingPunct="1">
              <a:buClr>
                <a:srgbClr val="92D050"/>
              </a:buClr>
            </a:pPr>
            <a:endParaRPr lang="pt-BR" altLang="pt-BR" sz="2000">
              <a:latin typeface="Cambria" panose="02040503050406030204" pitchFamily="18" charset="0"/>
            </a:endParaRPr>
          </a:p>
          <a:p>
            <a:pPr algn="just" eaLnBrk="1" hangingPunct="1">
              <a:buClr>
                <a:srgbClr val="92D050"/>
              </a:buClr>
            </a:pPr>
            <a:endParaRPr lang="pt-BR" altLang="pt-BR" sz="2000">
              <a:latin typeface="Cambria" panose="02040503050406030204" pitchFamily="18" charset="0"/>
            </a:endParaRPr>
          </a:p>
        </p:txBody>
      </p:sp>
      <p:pic>
        <p:nvPicPr>
          <p:cNvPr id="3277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976688"/>
            <a:ext cx="2786063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ChangeArrowheads="1"/>
          </p:cNvSpPr>
          <p:nvPr/>
        </p:nvSpPr>
        <p:spPr bwMode="auto">
          <a:xfrm>
            <a:off x="0" y="1757363"/>
            <a:ext cx="9144000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0" y="2476500"/>
            <a:ext cx="914400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0" y="2486025"/>
            <a:ext cx="914400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0" y="2557463"/>
            <a:ext cx="9144000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0" y="2557463"/>
            <a:ext cx="9144000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0" y="2557463"/>
            <a:ext cx="9144000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2643188" y="714375"/>
            <a:ext cx="6357937" cy="847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 anchorCtr="1"/>
          <a:lstStyle/>
          <a:p>
            <a:pPr algn="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sz="4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cs typeface="+mn-cs"/>
              </a:rPr>
              <a:t>                      Perguntas???</a:t>
            </a:r>
          </a:p>
        </p:txBody>
      </p:sp>
      <p:pic>
        <p:nvPicPr>
          <p:cNvPr id="3380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1828800"/>
            <a:ext cx="2857500" cy="438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903413"/>
            <a:ext cx="8229600" cy="4525962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669900"/>
              </a:buClr>
              <a:buSzPct val="70000"/>
              <a:defRPr/>
            </a:pPr>
            <a:r>
              <a:rPr lang="pt-BR" sz="2800" kern="0" dirty="0">
                <a:latin typeface="Cambria" pitchFamily="18" charset="0"/>
                <a:cs typeface="+mn-cs"/>
              </a:rPr>
              <a:t>Assim, temos:</a:t>
            </a:r>
          </a:p>
          <a:p>
            <a:pPr marL="342900" indent="-342900" algn="just">
              <a:spcBef>
                <a:spcPct val="20000"/>
              </a:spcBef>
              <a:buClr>
                <a:srgbClr val="669900"/>
              </a:buClr>
              <a:buSzPct val="70000"/>
              <a:buFont typeface="Wingdings" pitchFamily="2" charset="2"/>
              <a:buChar char="l"/>
              <a:defRPr/>
            </a:pPr>
            <a:endParaRPr lang="pt-BR" sz="2800" kern="0" dirty="0">
              <a:latin typeface="Cambria" pitchFamily="18" charset="0"/>
              <a:cs typeface="+mn-cs"/>
            </a:endParaRPr>
          </a:p>
          <a:p>
            <a:pPr marL="342900" indent="-342900" algn="just">
              <a:spcBef>
                <a:spcPct val="20000"/>
              </a:spcBef>
              <a:buClr>
                <a:srgbClr val="669900"/>
              </a:buClr>
              <a:buSzPct val="70000"/>
              <a:defRPr/>
            </a:pPr>
            <a:r>
              <a:rPr lang="pt-BR" sz="2800" b="1" kern="0" dirty="0">
                <a:latin typeface="Cambria" pitchFamily="18" charset="0"/>
                <a:cs typeface="+mn-cs"/>
              </a:rPr>
              <a:t>a) </a:t>
            </a:r>
            <a:r>
              <a:rPr lang="pt-BR" sz="2800" i="1" kern="0" dirty="0">
                <a:solidFill>
                  <a:srgbClr val="0000FF"/>
                </a:solidFill>
                <a:latin typeface="Cambria" pitchFamily="18" charset="0"/>
                <a:cs typeface="+mn-cs"/>
              </a:rPr>
              <a:t>“O Curso Pré-Fiscal fica em São Paulo”</a:t>
            </a:r>
            <a:r>
              <a:rPr lang="pt-BR" sz="2800" i="1" kern="0" dirty="0">
                <a:latin typeface="Cambria" pitchFamily="18" charset="0"/>
                <a:cs typeface="+mn-cs"/>
              </a:rPr>
              <a:t> </a:t>
            </a:r>
            <a:r>
              <a:rPr lang="pt-BR" sz="2800" kern="0" dirty="0">
                <a:latin typeface="Cambria" pitchFamily="18" charset="0"/>
                <a:cs typeface="+mn-cs"/>
              </a:rPr>
              <a:t>é um proposição </a:t>
            </a:r>
            <a:r>
              <a:rPr lang="pt-BR" sz="2800" kern="0" dirty="0">
                <a:solidFill>
                  <a:srgbClr val="008000"/>
                </a:solidFill>
                <a:latin typeface="Cambria" pitchFamily="18" charset="0"/>
                <a:cs typeface="+mn-cs"/>
              </a:rPr>
              <a:t>verdadeira</a:t>
            </a:r>
            <a:r>
              <a:rPr lang="pt-BR" sz="2800" kern="0" dirty="0">
                <a:latin typeface="Cambria" pitchFamily="18" charset="0"/>
                <a:cs typeface="+mn-cs"/>
              </a:rPr>
              <a:t>.</a:t>
            </a:r>
          </a:p>
          <a:p>
            <a:pPr marL="342900" indent="-342900" algn="just">
              <a:spcBef>
                <a:spcPct val="20000"/>
              </a:spcBef>
              <a:buClr>
                <a:srgbClr val="669900"/>
              </a:buClr>
              <a:buSzPct val="70000"/>
              <a:defRPr/>
            </a:pPr>
            <a:r>
              <a:rPr lang="pt-BR" sz="2800" b="1" kern="0" dirty="0">
                <a:latin typeface="Cambria" pitchFamily="18" charset="0"/>
                <a:cs typeface="+mn-cs"/>
              </a:rPr>
              <a:t>b) </a:t>
            </a:r>
            <a:r>
              <a:rPr lang="pt-BR" sz="2800" i="1" kern="0" dirty="0">
                <a:solidFill>
                  <a:srgbClr val="0000FF"/>
                </a:solidFill>
                <a:latin typeface="Cambria" pitchFamily="18" charset="0"/>
                <a:cs typeface="+mn-cs"/>
              </a:rPr>
              <a:t>“O Brasil é um País da América do Sul”</a:t>
            </a:r>
            <a:r>
              <a:rPr lang="pt-BR" sz="2800" i="1" kern="0" dirty="0">
                <a:latin typeface="Cambria" pitchFamily="18" charset="0"/>
                <a:cs typeface="+mn-cs"/>
              </a:rPr>
              <a:t> </a:t>
            </a:r>
            <a:r>
              <a:rPr lang="pt-BR" sz="2800" kern="0" dirty="0">
                <a:latin typeface="Cambria" pitchFamily="18" charset="0"/>
                <a:cs typeface="+mn-cs"/>
              </a:rPr>
              <a:t>é uma proposição </a:t>
            </a:r>
            <a:r>
              <a:rPr lang="pt-BR" sz="2800" kern="0" dirty="0">
                <a:solidFill>
                  <a:srgbClr val="008000"/>
                </a:solidFill>
                <a:latin typeface="Cambria" pitchFamily="18" charset="0"/>
                <a:cs typeface="+mn-cs"/>
              </a:rPr>
              <a:t>verdadeira</a:t>
            </a:r>
            <a:r>
              <a:rPr lang="pt-BR" sz="2800" kern="0" dirty="0">
                <a:latin typeface="Cambria" pitchFamily="18" charset="0"/>
                <a:cs typeface="+mn-cs"/>
              </a:rPr>
              <a:t>.</a:t>
            </a:r>
          </a:p>
          <a:p>
            <a:pPr marL="342900" indent="-342900" algn="just">
              <a:spcBef>
                <a:spcPct val="20000"/>
              </a:spcBef>
              <a:buClr>
                <a:srgbClr val="669900"/>
              </a:buClr>
              <a:buSzPct val="70000"/>
              <a:defRPr/>
            </a:pPr>
            <a:r>
              <a:rPr lang="pt-BR" sz="2800" b="1" kern="0" dirty="0">
                <a:latin typeface="Cambria" pitchFamily="18" charset="0"/>
                <a:cs typeface="+mn-cs"/>
              </a:rPr>
              <a:t>c) </a:t>
            </a:r>
            <a:r>
              <a:rPr lang="pt-BR" sz="2800" i="1" kern="0" dirty="0">
                <a:solidFill>
                  <a:srgbClr val="0000FF"/>
                </a:solidFill>
                <a:latin typeface="Cambria" pitchFamily="18" charset="0"/>
                <a:cs typeface="+mn-cs"/>
              </a:rPr>
              <a:t>“</a:t>
            </a:r>
            <a:r>
              <a:rPr lang="pt-BR" sz="2800" kern="0" dirty="0">
                <a:solidFill>
                  <a:srgbClr val="0000FF"/>
                </a:solidFill>
                <a:latin typeface="Cambria" pitchFamily="18" charset="0"/>
                <a:cs typeface="+mn-cs"/>
              </a:rPr>
              <a:t>A Bahia é um estado do sul do Brasil</a:t>
            </a:r>
            <a:r>
              <a:rPr lang="pt-BR" sz="2800" i="1" kern="0" dirty="0">
                <a:solidFill>
                  <a:srgbClr val="0000FF"/>
                </a:solidFill>
                <a:latin typeface="Cambria" pitchFamily="18" charset="0"/>
                <a:cs typeface="+mn-cs"/>
              </a:rPr>
              <a:t>”</a:t>
            </a:r>
            <a:r>
              <a:rPr lang="pt-BR" sz="2800" kern="0" dirty="0">
                <a:solidFill>
                  <a:srgbClr val="0000FF"/>
                </a:solidFill>
                <a:latin typeface="Cambria" pitchFamily="18" charset="0"/>
                <a:cs typeface="+mn-cs"/>
              </a:rPr>
              <a:t>,</a:t>
            </a:r>
            <a:r>
              <a:rPr lang="pt-BR" sz="2800" kern="0" dirty="0">
                <a:latin typeface="Cambria" pitchFamily="18" charset="0"/>
                <a:cs typeface="+mn-cs"/>
              </a:rPr>
              <a:t> é uma proposição </a:t>
            </a:r>
            <a:r>
              <a:rPr lang="pt-BR" sz="2800" kern="0" dirty="0">
                <a:solidFill>
                  <a:srgbClr val="008000"/>
                </a:solidFill>
                <a:latin typeface="Cambria" pitchFamily="18" charset="0"/>
                <a:cs typeface="+mn-cs"/>
              </a:rPr>
              <a:t>falsa</a:t>
            </a:r>
            <a:r>
              <a:rPr lang="pt-BR" sz="2800" kern="0" dirty="0">
                <a:latin typeface="Cambria" pitchFamily="18" charset="0"/>
                <a:cs typeface="+mn-cs"/>
              </a:rPr>
              <a:t>.</a:t>
            </a:r>
          </a:p>
          <a:p>
            <a:pPr marL="342900" indent="-342900" algn="just">
              <a:spcBef>
                <a:spcPct val="20000"/>
              </a:spcBef>
              <a:buClr>
                <a:srgbClr val="669900"/>
              </a:buClr>
              <a:buSzPct val="70000"/>
              <a:buFont typeface="Wingdings" pitchFamily="2" charset="2"/>
              <a:buChar char="l"/>
              <a:defRPr/>
            </a:pPr>
            <a:endParaRPr lang="pt-BR" sz="2800" kern="0" dirty="0">
              <a:latin typeface="Cambria" pitchFamily="18" charset="0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671637" y="620688"/>
            <a:ext cx="5800725" cy="847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 anchorCtr="1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sz="4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cs typeface="+mn-cs"/>
              </a:rPr>
              <a:t>Proposição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97485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69900"/>
              </a:buClr>
              <a:buSzPct val="70000"/>
              <a:defRPr/>
            </a:pPr>
            <a:r>
              <a:rPr lang="pt-BR" sz="3200" b="1" u="sng" kern="0" dirty="0">
                <a:latin typeface="Cambria" pitchFamily="18" charset="0"/>
                <a:cs typeface="+mn-cs"/>
              </a:rPr>
              <a:t>O que não é uma Proposição?</a:t>
            </a:r>
          </a:p>
          <a:p>
            <a:pPr marL="342900" indent="-342900">
              <a:spcBef>
                <a:spcPct val="20000"/>
              </a:spcBef>
              <a:buClr>
                <a:srgbClr val="669900"/>
              </a:buClr>
              <a:buSzPct val="70000"/>
              <a:defRPr/>
            </a:pPr>
            <a:endParaRPr lang="pt-BR" sz="3200" b="1" u="sng" kern="0" dirty="0">
              <a:latin typeface="Cambria" pitchFamily="18" charset="0"/>
              <a:cs typeface="+mn-cs"/>
            </a:endParaRPr>
          </a:p>
          <a:p>
            <a:pPr marL="342900" indent="-342900" algn="just">
              <a:spcBef>
                <a:spcPct val="20000"/>
              </a:spcBef>
              <a:buClr>
                <a:srgbClr val="669900"/>
              </a:buClr>
              <a:buSzPct val="70000"/>
              <a:buFont typeface="Wingdings" pitchFamily="2" charset="2"/>
              <a:buChar char="v"/>
              <a:defRPr/>
            </a:pPr>
            <a:r>
              <a:rPr lang="pt-BR" sz="2400" b="1" kern="0" dirty="0">
                <a:latin typeface="Cambria" pitchFamily="18" charset="0"/>
                <a:cs typeface="+mn-cs"/>
              </a:rPr>
              <a:t>Sentenças exclamativas:</a:t>
            </a:r>
            <a:r>
              <a:rPr lang="pt-BR" sz="2400" kern="0" dirty="0">
                <a:latin typeface="Cambria" pitchFamily="18" charset="0"/>
                <a:cs typeface="+mn-cs"/>
              </a:rPr>
              <a:t> </a:t>
            </a:r>
            <a:r>
              <a:rPr lang="pt-BR" sz="2400" i="1" kern="0" dirty="0">
                <a:latin typeface="Cambria" pitchFamily="18" charset="0"/>
                <a:cs typeface="+mn-cs"/>
              </a:rPr>
              <a:t>“</a:t>
            </a:r>
            <a:r>
              <a:rPr lang="pt-BR" sz="2400" i="1" kern="0" dirty="0" err="1">
                <a:latin typeface="Cambria" pitchFamily="18" charset="0"/>
                <a:cs typeface="+mn-cs"/>
              </a:rPr>
              <a:t>Caramba</a:t>
            </a:r>
            <a:r>
              <a:rPr lang="pt-BR" sz="2400" i="1" kern="0" dirty="0">
                <a:latin typeface="Cambria" pitchFamily="18" charset="0"/>
                <a:cs typeface="+mn-cs"/>
              </a:rPr>
              <a:t>!”, “Feliz aniversário!”, “Feliz Ano Novo!”.</a:t>
            </a:r>
          </a:p>
          <a:p>
            <a:pPr marL="342900" indent="-342900" algn="just">
              <a:spcBef>
                <a:spcPct val="20000"/>
              </a:spcBef>
              <a:buClr>
                <a:srgbClr val="669900"/>
              </a:buClr>
              <a:buSzPct val="70000"/>
              <a:buFont typeface="Wingdings" pitchFamily="2" charset="2"/>
              <a:buChar char="v"/>
              <a:defRPr/>
            </a:pPr>
            <a:r>
              <a:rPr lang="pt-BR" sz="2400" b="1" kern="0" dirty="0">
                <a:latin typeface="Cambria" pitchFamily="18" charset="0"/>
                <a:cs typeface="+mn-cs"/>
              </a:rPr>
              <a:t>Sentenças interrogativas:</a:t>
            </a:r>
            <a:r>
              <a:rPr lang="pt-BR" sz="2400" kern="0" dirty="0">
                <a:latin typeface="Cambria" pitchFamily="18" charset="0"/>
                <a:cs typeface="+mn-cs"/>
              </a:rPr>
              <a:t> </a:t>
            </a:r>
            <a:r>
              <a:rPr lang="pt-BR" sz="2400" i="1" kern="0" dirty="0">
                <a:latin typeface="Cambria" pitchFamily="18" charset="0"/>
                <a:cs typeface="+mn-cs"/>
              </a:rPr>
              <a:t>“Como é seu nome?”, “O jogo saiu de quanto?”</a:t>
            </a:r>
          </a:p>
          <a:p>
            <a:pPr marL="342900" indent="-342900" algn="just">
              <a:spcBef>
                <a:spcPct val="20000"/>
              </a:spcBef>
              <a:buClr>
                <a:srgbClr val="669900"/>
              </a:buClr>
              <a:buSzPct val="70000"/>
              <a:buFont typeface="Wingdings" pitchFamily="2" charset="2"/>
              <a:buChar char="v"/>
              <a:defRPr/>
            </a:pPr>
            <a:r>
              <a:rPr lang="pt-BR" sz="2400" b="1" kern="0" dirty="0">
                <a:latin typeface="Cambria" pitchFamily="18" charset="0"/>
                <a:cs typeface="+mn-cs"/>
              </a:rPr>
              <a:t>Sentenças imperativas:</a:t>
            </a:r>
            <a:r>
              <a:rPr lang="pt-BR" sz="2400" kern="0" dirty="0">
                <a:latin typeface="Cambria" pitchFamily="18" charset="0"/>
                <a:cs typeface="+mn-cs"/>
              </a:rPr>
              <a:t> </a:t>
            </a:r>
            <a:r>
              <a:rPr lang="pt-BR" sz="2400" i="1" kern="0" dirty="0">
                <a:latin typeface="Cambria" pitchFamily="18" charset="0"/>
                <a:cs typeface="+mn-cs"/>
              </a:rPr>
              <a:t>“Estude mais”, “Leia aquele livro”.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487040" y="404664"/>
            <a:ext cx="8229600" cy="847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 anchorCtr="1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sz="4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cs typeface="+mn-cs"/>
              </a:rPr>
              <a:t>Princípios das Proposições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760538"/>
            <a:ext cx="8229600" cy="4525962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69900"/>
              </a:buClr>
              <a:buSzPct val="70000"/>
              <a:defRPr/>
            </a:pPr>
            <a:endParaRPr lang="pt-BR" sz="2400" b="1" kern="0" dirty="0">
              <a:latin typeface="Cambria" pitchFamily="18" charset="0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rgbClr val="669900"/>
              </a:buClr>
              <a:buSzPct val="70000"/>
              <a:defRPr/>
            </a:pPr>
            <a:r>
              <a:rPr lang="pt-BR" sz="2000" b="1" kern="0" dirty="0">
                <a:latin typeface="Cambria" pitchFamily="18" charset="0"/>
                <a:cs typeface="+mn-cs"/>
              </a:rPr>
              <a:t>1 – Princípio da identidade</a:t>
            </a:r>
          </a:p>
          <a:p>
            <a:pPr marL="342900" indent="-342900" algn="just">
              <a:spcBef>
                <a:spcPct val="20000"/>
              </a:spcBef>
              <a:buClr>
                <a:srgbClr val="669900"/>
              </a:buClr>
              <a:buSzPct val="70000"/>
              <a:defRPr/>
            </a:pPr>
            <a:r>
              <a:rPr lang="pt-BR" sz="2000" i="1" kern="0" dirty="0">
                <a:latin typeface="Cambria" pitchFamily="18" charset="0"/>
              </a:rPr>
              <a:t>	Uma proposição verdadeira é verdadeira; uma proposição falsa é falsa. </a:t>
            </a:r>
          </a:p>
          <a:p>
            <a:pPr marL="342900" indent="-342900" algn="just">
              <a:spcBef>
                <a:spcPct val="20000"/>
              </a:spcBef>
              <a:buClr>
                <a:srgbClr val="669900"/>
              </a:buClr>
              <a:buSzPct val="70000"/>
              <a:defRPr/>
            </a:pPr>
            <a:endParaRPr lang="pt-BR" sz="2000" b="1" kern="0" dirty="0">
              <a:latin typeface="Cambria" pitchFamily="18" charset="0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rgbClr val="669900"/>
              </a:buClr>
              <a:buSzPct val="70000"/>
              <a:defRPr/>
            </a:pPr>
            <a:r>
              <a:rPr lang="pt-BR" sz="2000" b="1" kern="0" dirty="0">
                <a:latin typeface="Cambria" pitchFamily="18" charset="0"/>
                <a:cs typeface="+mn-cs"/>
              </a:rPr>
              <a:t>2- Princípio da não-contradição:</a:t>
            </a:r>
          </a:p>
          <a:p>
            <a:pPr marL="342900" indent="-342900" algn="just">
              <a:spcBef>
                <a:spcPct val="20000"/>
              </a:spcBef>
              <a:buClr>
                <a:srgbClr val="669900"/>
              </a:buClr>
              <a:buSzPct val="70000"/>
              <a:defRPr/>
            </a:pPr>
            <a:r>
              <a:rPr lang="pt-BR" sz="2000" i="1" kern="0" dirty="0">
                <a:latin typeface="Cambria" pitchFamily="18" charset="0"/>
                <a:cs typeface="+mn-cs"/>
              </a:rPr>
              <a:t>	Uma proposição não pode ser verdadeira e falsa simultaneamente.</a:t>
            </a:r>
          </a:p>
          <a:p>
            <a:pPr marL="342900" indent="-342900">
              <a:spcBef>
                <a:spcPct val="20000"/>
              </a:spcBef>
              <a:buClr>
                <a:srgbClr val="669900"/>
              </a:buClr>
              <a:buSzPct val="70000"/>
              <a:defRPr/>
            </a:pPr>
            <a:endParaRPr lang="pt-BR" sz="2000" b="1" kern="0" dirty="0">
              <a:latin typeface="Cambria" pitchFamily="18" charset="0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rgbClr val="669900"/>
              </a:buClr>
              <a:buSzPct val="70000"/>
              <a:defRPr/>
            </a:pPr>
            <a:r>
              <a:rPr lang="pt-BR" sz="2000" b="1" kern="0" dirty="0">
                <a:latin typeface="Cambria" pitchFamily="18" charset="0"/>
                <a:cs typeface="+mn-cs"/>
              </a:rPr>
              <a:t>3 – Princípio do Terceiro Excluído:</a:t>
            </a:r>
          </a:p>
          <a:p>
            <a:pPr marL="342900" indent="-342900" algn="just">
              <a:spcBef>
                <a:spcPct val="20000"/>
              </a:spcBef>
              <a:buClr>
                <a:srgbClr val="669900"/>
              </a:buClr>
              <a:buSzPct val="70000"/>
              <a:defRPr/>
            </a:pPr>
            <a:r>
              <a:rPr lang="pt-BR" sz="2000" i="1" kern="0" dirty="0">
                <a:latin typeface="Cambria" pitchFamily="18" charset="0"/>
                <a:cs typeface="+mn-cs"/>
              </a:rPr>
              <a:t>	Uma proposição ou será verdadeira, ou será falsa : não há outra possibilidade.</a:t>
            </a:r>
            <a:endParaRPr lang="pt-BR" sz="2400" kern="0" dirty="0">
              <a:latin typeface="Cambria" pitchFamily="18" charset="0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79512" y="476672"/>
            <a:ext cx="8229600" cy="847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 anchorCtr="1"/>
          <a:lstStyle/>
          <a:p>
            <a:pPr algn="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sz="4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cs typeface="+mn-cs"/>
              </a:rPr>
              <a:t>Proposição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7145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669900"/>
              </a:buClr>
              <a:buSzPct val="70000"/>
              <a:buFont typeface="Wingdings" pitchFamily="2" charset="2"/>
              <a:buChar char="v"/>
              <a:defRPr/>
            </a:pPr>
            <a:r>
              <a:rPr lang="pt-BR" b="1" kern="0" dirty="0">
                <a:latin typeface="Cambria" pitchFamily="18" charset="0"/>
                <a:cs typeface="+mn-cs"/>
              </a:rPr>
              <a:t>Proposições SIMPLES:</a:t>
            </a:r>
            <a:r>
              <a:rPr lang="pt-BR" kern="0" dirty="0">
                <a:latin typeface="Cambria" pitchFamily="18" charset="0"/>
                <a:cs typeface="+mn-cs"/>
              </a:rPr>
              <a:t> aquelas que vêm sozinhas, desacompanhadas de outras proposições: São geralmente designadas por letras minúsculas p, q, r ...</a:t>
            </a:r>
            <a:endParaRPr lang="pt-BR" b="1" kern="0" dirty="0">
              <a:latin typeface="Cambria" pitchFamily="18" charset="0"/>
              <a:cs typeface="+mn-cs"/>
            </a:endParaRPr>
          </a:p>
          <a:p>
            <a:pPr marL="692150" lvl="1" indent="-347663" algn="just">
              <a:lnSpc>
                <a:spcPct val="90000"/>
              </a:lnSpc>
              <a:spcBef>
                <a:spcPct val="20000"/>
              </a:spcBef>
              <a:buClr>
                <a:srgbClr val="669900"/>
              </a:buClr>
              <a:buSzPct val="110000"/>
              <a:buFont typeface="Wingdings" pitchFamily="2" charset="2"/>
              <a:buChar char="v"/>
              <a:defRPr/>
            </a:pPr>
            <a:r>
              <a:rPr lang="pt-BR" kern="0" dirty="0">
                <a:latin typeface="Cambria" pitchFamily="18" charset="0"/>
                <a:cs typeface="Arial" charset="0"/>
              </a:rPr>
              <a:t>Ex: </a:t>
            </a:r>
            <a:r>
              <a:rPr lang="pt-BR" b="1" kern="0" dirty="0">
                <a:latin typeface="Cambria" pitchFamily="18" charset="0"/>
                <a:cs typeface="Arial" charset="0"/>
              </a:rPr>
              <a:t>p =</a:t>
            </a:r>
            <a:r>
              <a:rPr lang="pt-BR" kern="0" dirty="0">
                <a:latin typeface="Cambria" pitchFamily="18" charset="0"/>
                <a:cs typeface="Arial" charset="0"/>
              </a:rPr>
              <a:t> </a:t>
            </a:r>
            <a:r>
              <a:rPr lang="pt-BR" b="1" kern="0" dirty="0">
                <a:latin typeface="Cambria" pitchFamily="18" charset="0"/>
                <a:cs typeface="Arial" charset="0"/>
              </a:rPr>
              <a:t>Todo homem é mortal /</a:t>
            </a:r>
            <a:r>
              <a:rPr lang="pt-BR" kern="0" dirty="0">
                <a:latin typeface="Cambria" pitchFamily="18" charset="0"/>
                <a:cs typeface="Arial" charset="0"/>
              </a:rPr>
              <a:t> </a:t>
            </a:r>
            <a:r>
              <a:rPr lang="pt-BR" b="1" kern="0" dirty="0">
                <a:latin typeface="Cambria" pitchFamily="18" charset="0"/>
                <a:cs typeface="Arial" charset="0"/>
              </a:rPr>
              <a:t>q = O novo papa é alemão</a:t>
            </a:r>
            <a:r>
              <a:rPr lang="pt-BR" kern="0" dirty="0">
                <a:latin typeface="Cambria" pitchFamily="18" charset="0"/>
                <a:cs typeface="Arial" charset="0"/>
              </a:rPr>
              <a:t>.</a:t>
            </a:r>
          </a:p>
          <a:p>
            <a:pPr marL="692150" lvl="1" indent="-347663" algn="just">
              <a:lnSpc>
                <a:spcPct val="90000"/>
              </a:lnSpc>
              <a:spcBef>
                <a:spcPct val="20000"/>
              </a:spcBef>
              <a:buClr>
                <a:srgbClr val="669900"/>
              </a:buClr>
              <a:buSzPct val="110000"/>
              <a:defRPr/>
            </a:pPr>
            <a:endParaRPr lang="pt-BR" kern="0" dirty="0">
              <a:latin typeface="Cambria" pitchFamily="18" charset="0"/>
              <a:cs typeface="Arial" charset="0"/>
            </a:endParaRP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669900"/>
              </a:buClr>
              <a:buSzPct val="70000"/>
              <a:buFont typeface="Wingdings" pitchFamily="2" charset="2"/>
              <a:buChar char="v"/>
              <a:defRPr/>
            </a:pPr>
            <a:r>
              <a:rPr lang="pt-BR" b="1" kern="0" dirty="0">
                <a:latin typeface="Cambria" pitchFamily="18" charset="0"/>
                <a:cs typeface="+mn-cs"/>
              </a:rPr>
              <a:t>Proposições COMPOSTAS: </a:t>
            </a:r>
            <a:r>
              <a:rPr lang="pt-BR" kern="0" dirty="0">
                <a:latin typeface="Cambria" pitchFamily="18" charset="0"/>
                <a:cs typeface="+mn-cs"/>
              </a:rPr>
              <a:t>duas ou mais proposições conectadas entre si, formando uma só sentença. Habitualmente designadas por letras maiúsculas P, Q, R ...</a:t>
            </a:r>
          </a:p>
          <a:p>
            <a:pPr marL="800100" lvl="1" indent="-342900" algn="just">
              <a:lnSpc>
                <a:spcPct val="90000"/>
              </a:lnSpc>
              <a:spcBef>
                <a:spcPct val="20000"/>
              </a:spcBef>
              <a:buClr>
                <a:srgbClr val="669900"/>
              </a:buClr>
              <a:buSzPct val="70000"/>
              <a:buFont typeface="Wingdings" pitchFamily="2" charset="2"/>
              <a:buChar char="v"/>
              <a:defRPr/>
            </a:pPr>
            <a:r>
              <a:rPr lang="pt-BR" kern="0" dirty="0">
                <a:latin typeface="Cambria" pitchFamily="18" charset="0"/>
                <a:cs typeface="+mn-cs"/>
              </a:rPr>
              <a:t>Ex: João é médico </a:t>
            </a:r>
            <a:r>
              <a:rPr lang="pt-BR" b="1" kern="0" dirty="0">
                <a:latin typeface="Cambria" pitchFamily="18" charset="0"/>
                <a:cs typeface="+mn-cs"/>
              </a:rPr>
              <a:t>e </a:t>
            </a:r>
            <a:r>
              <a:rPr lang="pt-BR" kern="0" dirty="0">
                <a:latin typeface="Cambria" pitchFamily="18" charset="0"/>
                <a:cs typeface="+mn-cs"/>
              </a:rPr>
              <a:t>Pedro é dentista.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669900"/>
              </a:buClr>
              <a:buSzPct val="70000"/>
              <a:defRPr/>
            </a:pPr>
            <a:endParaRPr lang="pt-BR" b="1" kern="0" dirty="0">
              <a:latin typeface="Cambria" pitchFamily="18" charset="0"/>
              <a:cs typeface="+mn-cs"/>
            </a:endParaRP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669900"/>
              </a:buClr>
              <a:buSzPct val="70000"/>
              <a:buFont typeface="Wingdings" pitchFamily="2" charset="2"/>
              <a:buChar char="v"/>
              <a:defRPr/>
            </a:pPr>
            <a:r>
              <a:rPr lang="pt-BR" b="1" kern="0" dirty="0">
                <a:latin typeface="Cambria" pitchFamily="18" charset="0"/>
                <a:cs typeface="+mn-cs"/>
              </a:rPr>
              <a:t>Os conectivos são representados da seguinte forma:</a:t>
            </a:r>
          </a:p>
          <a:p>
            <a:pPr marL="692150" lvl="1" indent="-347663" algn="just">
              <a:lnSpc>
                <a:spcPct val="90000"/>
              </a:lnSpc>
              <a:spcBef>
                <a:spcPct val="20000"/>
              </a:spcBef>
              <a:buClr>
                <a:srgbClr val="669900"/>
              </a:buClr>
              <a:buSzPct val="110000"/>
              <a:buFont typeface="Wingdings" pitchFamily="2" charset="2"/>
              <a:buChar char="v"/>
              <a:defRPr/>
            </a:pPr>
            <a:r>
              <a:rPr lang="pt-BR" kern="0" dirty="0">
                <a:latin typeface="Cambria" pitchFamily="18" charset="0"/>
                <a:cs typeface="Arial" charset="0"/>
                <a:sym typeface="Symbol" pitchFamily="18" charset="2"/>
              </a:rPr>
              <a:t> </a:t>
            </a:r>
            <a:r>
              <a:rPr lang="pt-BR" kern="0" dirty="0">
                <a:solidFill>
                  <a:srgbClr val="0000FF"/>
                </a:solidFill>
                <a:latin typeface="Cambria" pitchFamily="18" charset="0"/>
                <a:cs typeface="Arial" charset="0"/>
                <a:sym typeface="Symbol" pitchFamily="18" charset="2"/>
              </a:rPr>
              <a:t></a:t>
            </a:r>
            <a:r>
              <a:rPr lang="pt-BR" kern="0" dirty="0">
                <a:latin typeface="Cambria" pitchFamily="18" charset="0"/>
                <a:cs typeface="Arial" charset="0"/>
                <a:sym typeface="Symbol" pitchFamily="18" charset="2"/>
              </a:rPr>
              <a:t> </a:t>
            </a:r>
            <a:r>
              <a:rPr lang="pt-BR" kern="0" dirty="0">
                <a:latin typeface="Cambria" pitchFamily="18" charset="0"/>
                <a:cs typeface="Arial" charset="0"/>
              </a:rPr>
              <a:t>corresponde a </a:t>
            </a:r>
            <a:r>
              <a:rPr lang="pt-BR" b="1" kern="0" dirty="0">
                <a:solidFill>
                  <a:srgbClr val="0000FF"/>
                </a:solidFill>
                <a:latin typeface="Cambria" pitchFamily="18" charset="0"/>
                <a:cs typeface="Arial" charset="0"/>
              </a:rPr>
              <a:t>“</a:t>
            </a:r>
            <a:r>
              <a:rPr lang="pt-BR" b="1" i="1" kern="0" dirty="0">
                <a:solidFill>
                  <a:srgbClr val="0000FF"/>
                </a:solidFill>
                <a:latin typeface="Cambria" pitchFamily="18" charset="0"/>
                <a:cs typeface="Arial" charset="0"/>
              </a:rPr>
              <a:t>não</a:t>
            </a:r>
            <a:r>
              <a:rPr lang="pt-BR" b="1" kern="0" dirty="0">
                <a:solidFill>
                  <a:srgbClr val="0000FF"/>
                </a:solidFill>
                <a:latin typeface="Cambria" pitchFamily="18" charset="0"/>
                <a:cs typeface="Arial" charset="0"/>
              </a:rPr>
              <a:t>”</a:t>
            </a:r>
          </a:p>
          <a:p>
            <a:pPr marL="692150" lvl="1" indent="-347663" algn="just">
              <a:lnSpc>
                <a:spcPct val="90000"/>
              </a:lnSpc>
              <a:spcBef>
                <a:spcPct val="20000"/>
              </a:spcBef>
              <a:buClr>
                <a:srgbClr val="669900"/>
              </a:buClr>
              <a:buSzPct val="110000"/>
              <a:buFont typeface="Wingdings" pitchFamily="2" charset="2"/>
              <a:buChar char="v"/>
              <a:defRPr/>
            </a:pPr>
            <a:r>
              <a:rPr lang="pt-BR" kern="0" dirty="0">
                <a:latin typeface="Cambria" pitchFamily="18" charset="0"/>
                <a:cs typeface="Arial" charset="0"/>
                <a:sym typeface="Symbol" pitchFamily="18" charset="2"/>
              </a:rPr>
              <a:t> </a:t>
            </a:r>
            <a:r>
              <a:rPr lang="el-GR" kern="0" dirty="0">
                <a:solidFill>
                  <a:srgbClr val="0000FF"/>
                </a:solidFill>
                <a:latin typeface="Cambria" pitchFamily="18" charset="0"/>
                <a:cs typeface="Arial" charset="0"/>
                <a:sym typeface="Symbol" pitchFamily="18" charset="2"/>
              </a:rPr>
              <a:t>Λ</a:t>
            </a:r>
            <a:r>
              <a:rPr lang="pt-BR" kern="0" dirty="0">
                <a:latin typeface="Cambria" pitchFamily="18" charset="0"/>
                <a:cs typeface="Arial" charset="0"/>
              </a:rPr>
              <a:t> corresponde a </a:t>
            </a:r>
            <a:r>
              <a:rPr lang="pt-BR" b="1" kern="0" dirty="0">
                <a:solidFill>
                  <a:srgbClr val="0000FF"/>
                </a:solidFill>
                <a:latin typeface="Cambria" pitchFamily="18" charset="0"/>
                <a:cs typeface="Arial" charset="0"/>
              </a:rPr>
              <a:t>“e”</a:t>
            </a:r>
          </a:p>
          <a:p>
            <a:pPr marL="692150" lvl="1" indent="-347663" algn="just">
              <a:lnSpc>
                <a:spcPct val="90000"/>
              </a:lnSpc>
              <a:spcBef>
                <a:spcPct val="20000"/>
              </a:spcBef>
              <a:buClr>
                <a:srgbClr val="669900"/>
              </a:buClr>
              <a:buSzPct val="110000"/>
              <a:buFont typeface="Wingdings" pitchFamily="2" charset="2"/>
              <a:buChar char="v"/>
              <a:defRPr/>
            </a:pPr>
            <a:r>
              <a:rPr lang="pt-BR" kern="0" dirty="0">
                <a:latin typeface="Cambria" pitchFamily="18" charset="0"/>
                <a:cs typeface="Arial" charset="0"/>
                <a:sym typeface="Symbol" pitchFamily="18" charset="2"/>
              </a:rPr>
              <a:t> </a:t>
            </a:r>
            <a:r>
              <a:rPr lang="el-GR" kern="0" dirty="0">
                <a:solidFill>
                  <a:srgbClr val="0000FF"/>
                </a:solidFill>
                <a:latin typeface="Cambria" pitchFamily="18" charset="0"/>
                <a:cs typeface="Arial" charset="0"/>
                <a:sym typeface="Symbol" pitchFamily="18" charset="2"/>
              </a:rPr>
              <a:t>ν</a:t>
            </a:r>
            <a:r>
              <a:rPr lang="pt-BR" kern="0" dirty="0">
                <a:latin typeface="Cambria" pitchFamily="18" charset="0"/>
                <a:cs typeface="Arial" charset="0"/>
              </a:rPr>
              <a:t> corresponde a </a:t>
            </a:r>
            <a:r>
              <a:rPr lang="pt-BR" b="1" kern="0" dirty="0">
                <a:solidFill>
                  <a:srgbClr val="0000FF"/>
                </a:solidFill>
                <a:latin typeface="Cambria" pitchFamily="18" charset="0"/>
                <a:cs typeface="Arial" charset="0"/>
              </a:rPr>
              <a:t>“ou”</a:t>
            </a:r>
          </a:p>
          <a:p>
            <a:pPr marL="692150" lvl="1" indent="-347663" algn="just">
              <a:lnSpc>
                <a:spcPct val="90000"/>
              </a:lnSpc>
              <a:spcBef>
                <a:spcPct val="20000"/>
              </a:spcBef>
              <a:buClr>
                <a:srgbClr val="669900"/>
              </a:buClr>
              <a:buSzPct val="110000"/>
              <a:buFont typeface="Wingdings" pitchFamily="2" charset="2"/>
              <a:buChar char="v"/>
              <a:defRPr/>
            </a:pPr>
            <a:r>
              <a:rPr lang="pt-BR" kern="0" dirty="0">
                <a:latin typeface="Cambria" pitchFamily="18" charset="0"/>
                <a:cs typeface="Arial" charset="0"/>
                <a:sym typeface="Symbol" pitchFamily="18" charset="2"/>
              </a:rPr>
              <a:t> </a:t>
            </a:r>
            <a:r>
              <a:rPr lang="el-GR" kern="0" dirty="0">
                <a:solidFill>
                  <a:srgbClr val="0000FF"/>
                </a:solidFill>
                <a:latin typeface="Cambria" pitchFamily="18" charset="0"/>
                <a:cs typeface="Arial" charset="0"/>
                <a:sym typeface="Symbol" pitchFamily="18" charset="2"/>
              </a:rPr>
              <a:t></a:t>
            </a:r>
            <a:r>
              <a:rPr lang="pt-BR" kern="0" dirty="0">
                <a:latin typeface="Cambria" pitchFamily="18" charset="0"/>
                <a:cs typeface="Arial" charset="0"/>
              </a:rPr>
              <a:t> corresponde a </a:t>
            </a:r>
            <a:r>
              <a:rPr lang="pt-BR" b="1" kern="0" dirty="0">
                <a:solidFill>
                  <a:srgbClr val="0000FF"/>
                </a:solidFill>
                <a:latin typeface="Cambria" pitchFamily="18" charset="0"/>
                <a:cs typeface="Arial" charset="0"/>
              </a:rPr>
              <a:t>“então”</a:t>
            </a:r>
          </a:p>
          <a:p>
            <a:pPr marL="692150" lvl="1" indent="-347663" algn="just">
              <a:lnSpc>
                <a:spcPct val="90000"/>
              </a:lnSpc>
              <a:spcBef>
                <a:spcPct val="20000"/>
              </a:spcBef>
              <a:buClr>
                <a:srgbClr val="669900"/>
              </a:buClr>
              <a:buSzPct val="110000"/>
              <a:buFont typeface="Wingdings" pitchFamily="2" charset="2"/>
              <a:buChar char="v"/>
              <a:defRPr/>
            </a:pPr>
            <a:r>
              <a:rPr lang="pt-BR" kern="0" dirty="0">
                <a:latin typeface="Cambria" pitchFamily="18" charset="0"/>
                <a:cs typeface="Arial" charset="0"/>
                <a:sym typeface="Symbol" pitchFamily="18" charset="2"/>
              </a:rPr>
              <a:t> </a:t>
            </a:r>
            <a:r>
              <a:rPr lang="el-GR" kern="0" dirty="0">
                <a:solidFill>
                  <a:srgbClr val="0000FF"/>
                </a:solidFill>
                <a:latin typeface="Cambria" pitchFamily="18" charset="0"/>
                <a:cs typeface="Arial" charset="0"/>
                <a:sym typeface="Symbol" pitchFamily="18" charset="2"/>
              </a:rPr>
              <a:t></a:t>
            </a:r>
            <a:r>
              <a:rPr lang="pt-BR" kern="0" dirty="0">
                <a:latin typeface="Cambria" pitchFamily="18" charset="0"/>
                <a:cs typeface="Arial" charset="0"/>
              </a:rPr>
              <a:t> corresponde a </a:t>
            </a:r>
            <a:r>
              <a:rPr lang="pt-BR" b="1" kern="0" dirty="0">
                <a:solidFill>
                  <a:srgbClr val="0000FF"/>
                </a:solidFill>
                <a:latin typeface="Cambria" pitchFamily="18" charset="0"/>
                <a:cs typeface="Arial" charset="0"/>
              </a:rPr>
              <a:t>“se e somente se”</a:t>
            </a:r>
            <a:endParaRPr lang="pt-BR" kern="0" dirty="0">
              <a:solidFill>
                <a:srgbClr val="0000FF"/>
              </a:solidFill>
              <a:latin typeface="Cambria" pitchFamily="18" charset="0"/>
              <a:cs typeface="Arial" charset="0"/>
            </a:endParaRP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669900"/>
              </a:buClr>
              <a:buSzPct val="70000"/>
              <a:buFont typeface="Wingdings" pitchFamily="2" charset="2"/>
              <a:buChar char="v"/>
              <a:defRPr/>
            </a:pPr>
            <a:endParaRPr lang="pt-BR" kern="0" dirty="0">
              <a:latin typeface="Cambria" pitchFamily="18" charset="0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492472" y="404664"/>
            <a:ext cx="8229600" cy="847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 anchorCtr="1"/>
          <a:lstStyle/>
          <a:p>
            <a:pPr algn="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sz="4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cs typeface="+mn-cs"/>
              </a:rPr>
              <a:t>Proposição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046288"/>
            <a:ext cx="8229600" cy="4525962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669900"/>
              </a:buClr>
              <a:buSzPct val="70000"/>
              <a:buFont typeface="Wingdings" pitchFamily="2" charset="2"/>
              <a:buChar char="v"/>
              <a:defRPr/>
            </a:pPr>
            <a:r>
              <a:rPr lang="pt-BR" sz="2400" b="1" kern="0" dirty="0">
                <a:latin typeface="Cambria" pitchFamily="18" charset="0"/>
                <a:cs typeface="+mn-cs"/>
              </a:rPr>
              <a:t>A partir de uma proposição podemos construir uma outra com a sua negação;</a:t>
            </a:r>
          </a:p>
          <a:p>
            <a:pPr marL="800100" lvl="1" indent="-342900" algn="just">
              <a:spcBef>
                <a:spcPct val="20000"/>
              </a:spcBef>
              <a:buClr>
                <a:srgbClr val="669900"/>
              </a:buClr>
              <a:buSzPct val="70000"/>
              <a:buFont typeface="Wingdings" pitchFamily="2" charset="2"/>
              <a:buChar char="v"/>
              <a:defRPr/>
            </a:pPr>
            <a:r>
              <a:rPr lang="pt-BR" sz="2400" b="1" kern="0" dirty="0">
                <a:latin typeface="Cambria" pitchFamily="18" charset="0"/>
                <a:cs typeface="+mn-cs"/>
              </a:rPr>
              <a:t>Ex: </a:t>
            </a:r>
            <a:r>
              <a:rPr lang="pt-BR" sz="2400" kern="0" dirty="0">
                <a:latin typeface="Cambria" pitchFamily="18" charset="0"/>
                <a:cs typeface="+mn-cs"/>
              </a:rPr>
              <a:t>Maria é médica. / Maria não é médica.</a:t>
            </a:r>
            <a:endParaRPr lang="pt-BR" sz="2400" b="1" kern="0" dirty="0">
              <a:latin typeface="Cambria" pitchFamily="18" charset="0"/>
              <a:cs typeface="+mn-cs"/>
            </a:endParaRPr>
          </a:p>
          <a:p>
            <a:pPr marL="342900" indent="-342900" algn="just">
              <a:spcBef>
                <a:spcPct val="20000"/>
              </a:spcBef>
              <a:buClr>
                <a:srgbClr val="669900"/>
              </a:buClr>
              <a:buSzPct val="70000"/>
              <a:defRPr/>
            </a:pPr>
            <a:endParaRPr lang="pt-BR" sz="2400" b="1" kern="0" dirty="0">
              <a:latin typeface="Cambria" pitchFamily="18" charset="0"/>
              <a:cs typeface="+mn-cs"/>
            </a:endParaRPr>
          </a:p>
          <a:p>
            <a:pPr marL="342900" indent="-342900" algn="just">
              <a:spcBef>
                <a:spcPct val="20000"/>
              </a:spcBef>
              <a:buClr>
                <a:srgbClr val="669900"/>
              </a:buClr>
              <a:buSzPct val="70000"/>
              <a:buFont typeface="Wingdings" pitchFamily="2" charset="2"/>
              <a:buChar char="v"/>
              <a:defRPr/>
            </a:pPr>
            <a:r>
              <a:rPr lang="pt-BR" sz="2400" b="1" kern="0" dirty="0">
                <a:latin typeface="Cambria" pitchFamily="18" charset="0"/>
                <a:cs typeface="+mn-cs"/>
              </a:rPr>
              <a:t>Com duas proposições ou mais, podemos formar:</a:t>
            </a:r>
          </a:p>
          <a:p>
            <a:pPr marL="692150" lvl="1" indent="-347663" algn="just">
              <a:spcBef>
                <a:spcPct val="20000"/>
              </a:spcBef>
              <a:buClr>
                <a:srgbClr val="669900"/>
              </a:buClr>
              <a:buSzPct val="110000"/>
              <a:buFont typeface="Wingdings" pitchFamily="2" charset="2"/>
              <a:buChar char="v"/>
              <a:defRPr/>
            </a:pPr>
            <a:r>
              <a:rPr lang="pt-BR" sz="2000" b="1" kern="0" dirty="0">
                <a:latin typeface="Cambria" pitchFamily="18" charset="0"/>
                <a:cs typeface="Arial" charset="0"/>
              </a:rPr>
              <a:t>Conjunções</a:t>
            </a:r>
            <a:r>
              <a:rPr lang="pt-BR" sz="2000" kern="0" dirty="0">
                <a:latin typeface="Cambria" pitchFamily="18" charset="0"/>
                <a:cs typeface="Arial" charset="0"/>
              </a:rPr>
              <a:t>: </a:t>
            </a:r>
            <a:r>
              <a:rPr lang="pt-BR" sz="2000" kern="0" dirty="0">
                <a:solidFill>
                  <a:srgbClr val="0000FF"/>
                </a:solidFill>
                <a:latin typeface="Cambria" pitchFamily="18" charset="0"/>
                <a:cs typeface="Arial" charset="0"/>
              </a:rPr>
              <a:t>a </a:t>
            </a:r>
            <a:r>
              <a:rPr lang="el-GR" sz="2000" kern="0" dirty="0">
                <a:solidFill>
                  <a:srgbClr val="0000FF"/>
                </a:solidFill>
                <a:latin typeface="Cambria" pitchFamily="18" charset="0"/>
                <a:cs typeface="Arial" charset="0"/>
                <a:sym typeface="Symbol" pitchFamily="18" charset="2"/>
              </a:rPr>
              <a:t>Λ</a:t>
            </a:r>
            <a:r>
              <a:rPr lang="pt-BR" sz="2000" kern="0" dirty="0">
                <a:solidFill>
                  <a:srgbClr val="0000FF"/>
                </a:solidFill>
                <a:latin typeface="Cambria" pitchFamily="18" charset="0"/>
                <a:cs typeface="Arial" charset="0"/>
              </a:rPr>
              <a:t> b</a:t>
            </a:r>
            <a:r>
              <a:rPr lang="pt-BR" sz="2000" kern="0" dirty="0">
                <a:latin typeface="Cambria" pitchFamily="18" charset="0"/>
                <a:cs typeface="Arial" charset="0"/>
              </a:rPr>
              <a:t> (lê-se: </a:t>
            </a:r>
            <a:r>
              <a:rPr lang="pt-BR" sz="2000" kern="0" dirty="0">
                <a:solidFill>
                  <a:srgbClr val="0000FF"/>
                </a:solidFill>
                <a:latin typeface="Cambria" pitchFamily="18" charset="0"/>
                <a:cs typeface="Arial" charset="0"/>
              </a:rPr>
              <a:t>a </a:t>
            </a:r>
            <a:r>
              <a:rPr lang="pt-BR" sz="2000" b="1" kern="0" dirty="0">
                <a:solidFill>
                  <a:srgbClr val="0000FF"/>
                </a:solidFill>
                <a:latin typeface="Cambria" pitchFamily="18" charset="0"/>
                <a:cs typeface="Arial" charset="0"/>
              </a:rPr>
              <a:t>e</a:t>
            </a:r>
            <a:r>
              <a:rPr lang="pt-BR" sz="2000" kern="0" dirty="0">
                <a:solidFill>
                  <a:srgbClr val="0000FF"/>
                </a:solidFill>
                <a:latin typeface="Cambria" pitchFamily="18" charset="0"/>
                <a:cs typeface="Arial" charset="0"/>
              </a:rPr>
              <a:t> b</a:t>
            </a:r>
            <a:r>
              <a:rPr lang="pt-BR" sz="2000" kern="0" dirty="0">
                <a:latin typeface="Cambria" pitchFamily="18" charset="0"/>
                <a:cs typeface="Arial" charset="0"/>
              </a:rPr>
              <a:t>)</a:t>
            </a:r>
          </a:p>
          <a:p>
            <a:pPr marL="692150" lvl="1" indent="-347663" algn="just">
              <a:spcBef>
                <a:spcPct val="20000"/>
              </a:spcBef>
              <a:buClr>
                <a:srgbClr val="669900"/>
              </a:buClr>
              <a:buSzPct val="110000"/>
              <a:buFont typeface="Wingdings" pitchFamily="2" charset="2"/>
              <a:buChar char="v"/>
              <a:defRPr/>
            </a:pPr>
            <a:r>
              <a:rPr lang="pt-BR" sz="2000" b="1" kern="0" dirty="0">
                <a:latin typeface="Cambria" pitchFamily="18" charset="0"/>
                <a:cs typeface="Arial" charset="0"/>
              </a:rPr>
              <a:t>Disjunções</a:t>
            </a:r>
            <a:r>
              <a:rPr lang="pt-BR" sz="2000" kern="0" dirty="0">
                <a:latin typeface="Cambria" pitchFamily="18" charset="0"/>
                <a:cs typeface="Arial" charset="0"/>
              </a:rPr>
              <a:t>: </a:t>
            </a:r>
            <a:r>
              <a:rPr lang="pt-BR" sz="2000" kern="0" dirty="0">
                <a:solidFill>
                  <a:srgbClr val="0000FF"/>
                </a:solidFill>
                <a:latin typeface="Cambria" pitchFamily="18" charset="0"/>
                <a:cs typeface="Arial" charset="0"/>
              </a:rPr>
              <a:t>a </a:t>
            </a:r>
            <a:r>
              <a:rPr lang="el-GR" sz="2600" kern="0" dirty="0">
                <a:solidFill>
                  <a:srgbClr val="0000FF"/>
                </a:solidFill>
                <a:latin typeface="Cambria" pitchFamily="18" charset="0"/>
                <a:cs typeface="Arial" charset="0"/>
                <a:sym typeface="Symbol" pitchFamily="18" charset="2"/>
              </a:rPr>
              <a:t>ν</a:t>
            </a:r>
            <a:r>
              <a:rPr lang="pt-BR" sz="2000" kern="0" dirty="0">
                <a:solidFill>
                  <a:srgbClr val="0000FF"/>
                </a:solidFill>
                <a:latin typeface="Cambria" pitchFamily="18" charset="0"/>
                <a:cs typeface="Arial" charset="0"/>
              </a:rPr>
              <a:t> b</a:t>
            </a:r>
            <a:r>
              <a:rPr lang="pt-BR" sz="2000" kern="0" dirty="0">
                <a:latin typeface="Cambria" pitchFamily="18" charset="0"/>
                <a:cs typeface="Arial" charset="0"/>
              </a:rPr>
              <a:t> (lê-se: </a:t>
            </a:r>
            <a:r>
              <a:rPr lang="pt-BR" sz="2000" kern="0" dirty="0">
                <a:solidFill>
                  <a:srgbClr val="0000FF"/>
                </a:solidFill>
                <a:latin typeface="Cambria" pitchFamily="18" charset="0"/>
                <a:cs typeface="Arial" charset="0"/>
              </a:rPr>
              <a:t>a </a:t>
            </a:r>
            <a:r>
              <a:rPr lang="pt-BR" sz="2000" b="1" kern="0" dirty="0">
                <a:solidFill>
                  <a:srgbClr val="0000FF"/>
                </a:solidFill>
                <a:latin typeface="Cambria" pitchFamily="18" charset="0"/>
                <a:cs typeface="Arial" charset="0"/>
              </a:rPr>
              <a:t>ou</a:t>
            </a:r>
            <a:r>
              <a:rPr lang="pt-BR" sz="2000" kern="0" dirty="0">
                <a:solidFill>
                  <a:srgbClr val="0000FF"/>
                </a:solidFill>
                <a:latin typeface="Cambria" pitchFamily="18" charset="0"/>
                <a:cs typeface="Arial" charset="0"/>
              </a:rPr>
              <a:t> b</a:t>
            </a:r>
            <a:r>
              <a:rPr lang="pt-BR" sz="2000" kern="0" dirty="0">
                <a:latin typeface="Cambria" pitchFamily="18" charset="0"/>
                <a:cs typeface="Arial" charset="0"/>
              </a:rPr>
              <a:t>)</a:t>
            </a:r>
          </a:p>
          <a:p>
            <a:pPr marL="692150" lvl="1" indent="-347663" algn="just">
              <a:spcBef>
                <a:spcPct val="20000"/>
              </a:spcBef>
              <a:buClr>
                <a:srgbClr val="669900"/>
              </a:buClr>
              <a:buSzPct val="110000"/>
              <a:buFont typeface="Wingdings" pitchFamily="2" charset="2"/>
              <a:buChar char="v"/>
              <a:defRPr/>
            </a:pPr>
            <a:r>
              <a:rPr lang="pt-BR" sz="2000" b="1" kern="0" dirty="0">
                <a:latin typeface="Cambria" pitchFamily="18" charset="0"/>
                <a:cs typeface="Arial" charset="0"/>
              </a:rPr>
              <a:t>Disjunções exclusiva:</a:t>
            </a:r>
            <a:r>
              <a:rPr lang="pt-BR" sz="2000" kern="0" dirty="0">
                <a:latin typeface="Cambria" pitchFamily="18" charset="0"/>
                <a:cs typeface="Arial" charset="0"/>
              </a:rPr>
              <a:t> </a:t>
            </a:r>
            <a:r>
              <a:rPr lang="pt-BR" sz="2000" kern="0" dirty="0">
                <a:solidFill>
                  <a:srgbClr val="0000FF"/>
                </a:solidFill>
                <a:latin typeface="Cambria" pitchFamily="18" charset="0"/>
                <a:cs typeface="Arial" charset="0"/>
              </a:rPr>
              <a:t>a </a:t>
            </a:r>
            <a:r>
              <a:rPr lang="pt-BR" sz="2000" b="1" u="sng" dirty="0">
                <a:solidFill>
                  <a:srgbClr val="0000FF"/>
                </a:solidFill>
                <a:latin typeface="Cambria" pitchFamily="18" charset="0"/>
              </a:rPr>
              <a:t>V</a:t>
            </a:r>
            <a:r>
              <a:rPr lang="pt-BR" sz="2000" kern="0" dirty="0">
                <a:solidFill>
                  <a:srgbClr val="0000FF"/>
                </a:solidFill>
                <a:latin typeface="Cambria" pitchFamily="18" charset="0"/>
                <a:cs typeface="Arial" charset="0"/>
              </a:rPr>
              <a:t> b</a:t>
            </a:r>
            <a:r>
              <a:rPr lang="pt-BR" sz="2000" kern="0" dirty="0">
                <a:latin typeface="Cambria" pitchFamily="18" charset="0"/>
                <a:cs typeface="Arial" charset="0"/>
              </a:rPr>
              <a:t> (lê-se: </a:t>
            </a:r>
            <a:r>
              <a:rPr lang="pt-BR" sz="2000" b="1" kern="0" dirty="0">
                <a:solidFill>
                  <a:srgbClr val="0000FF"/>
                </a:solidFill>
                <a:latin typeface="Cambria" pitchFamily="18" charset="0"/>
                <a:cs typeface="Arial" charset="0"/>
              </a:rPr>
              <a:t>ou</a:t>
            </a:r>
            <a:r>
              <a:rPr lang="pt-BR" sz="2000" kern="0" dirty="0">
                <a:latin typeface="Cambria" pitchFamily="18" charset="0"/>
                <a:cs typeface="Arial" charset="0"/>
              </a:rPr>
              <a:t> </a:t>
            </a:r>
            <a:r>
              <a:rPr lang="pt-BR" sz="2000" kern="0" dirty="0">
                <a:solidFill>
                  <a:srgbClr val="0000FF"/>
                </a:solidFill>
                <a:latin typeface="Cambria" pitchFamily="18" charset="0"/>
                <a:cs typeface="Arial" charset="0"/>
              </a:rPr>
              <a:t>a </a:t>
            </a:r>
            <a:r>
              <a:rPr lang="pt-BR" sz="2000" b="1" kern="0" dirty="0">
                <a:solidFill>
                  <a:srgbClr val="0000FF"/>
                </a:solidFill>
                <a:latin typeface="Cambria" pitchFamily="18" charset="0"/>
                <a:cs typeface="Arial" charset="0"/>
              </a:rPr>
              <a:t>ou</a:t>
            </a:r>
            <a:r>
              <a:rPr lang="pt-BR" sz="2000" kern="0" dirty="0">
                <a:solidFill>
                  <a:srgbClr val="0000FF"/>
                </a:solidFill>
                <a:latin typeface="Cambria" pitchFamily="18" charset="0"/>
                <a:cs typeface="Arial" charset="0"/>
              </a:rPr>
              <a:t> b</a:t>
            </a:r>
            <a:r>
              <a:rPr lang="pt-BR" sz="2000" kern="0" dirty="0">
                <a:latin typeface="Cambria" pitchFamily="18" charset="0"/>
                <a:cs typeface="Arial" charset="0"/>
              </a:rPr>
              <a:t>)</a:t>
            </a:r>
          </a:p>
          <a:p>
            <a:pPr marL="692150" lvl="1" indent="-347663" algn="just">
              <a:spcBef>
                <a:spcPct val="20000"/>
              </a:spcBef>
              <a:buClr>
                <a:srgbClr val="669900"/>
              </a:buClr>
              <a:buSzPct val="110000"/>
              <a:buFont typeface="Wingdings" pitchFamily="2" charset="2"/>
              <a:buChar char="v"/>
              <a:defRPr/>
            </a:pPr>
            <a:r>
              <a:rPr lang="pt-BR" sz="2000" b="1" kern="0" dirty="0">
                <a:latin typeface="Cambria" pitchFamily="18" charset="0"/>
                <a:cs typeface="Arial" charset="0"/>
              </a:rPr>
              <a:t>Condicionais</a:t>
            </a:r>
            <a:r>
              <a:rPr lang="pt-BR" sz="2000" kern="0" dirty="0">
                <a:latin typeface="Cambria" pitchFamily="18" charset="0"/>
                <a:cs typeface="Arial" charset="0"/>
              </a:rPr>
              <a:t>: </a:t>
            </a:r>
            <a:r>
              <a:rPr lang="pt-BR" sz="2000" kern="0" dirty="0">
                <a:solidFill>
                  <a:srgbClr val="0000FF"/>
                </a:solidFill>
                <a:latin typeface="Cambria" pitchFamily="18" charset="0"/>
                <a:cs typeface="Arial" charset="0"/>
              </a:rPr>
              <a:t>a </a:t>
            </a:r>
            <a:r>
              <a:rPr lang="el-GR" sz="2400" kern="0" dirty="0">
                <a:solidFill>
                  <a:srgbClr val="0000FF"/>
                </a:solidFill>
                <a:latin typeface="Cambria" pitchFamily="18" charset="0"/>
                <a:cs typeface="Arial" charset="0"/>
                <a:sym typeface="Symbol" pitchFamily="18" charset="2"/>
              </a:rPr>
              <a:t></a:t>
            </a:r>
            <a:r>
              <a:rPr lang="pt-BR" sz="2000" kern="0" dirty="0">
                <a:solidFill>
                  <a:srgbClr val="0000FF"/>
                </a:solidFill>
                <a:latin typeface="Cambria" pitchFamily="18" charset="0"/>
                <a:cs typeface="Arial" charset="0"/>
              </a:rPr>
              <a:t> b</a:t>
            </a:r>
            <a:r>
              <a:rPr lang="pt-BR" sz="2000" kern="0" dirty="0">
                <a:latin typeface="Cambria" pitchFamily="18" charset="0"/>
                <a:cs typeface="Arial" charset="0"/>
              </a:rPr>
              <a:t> (lê-se: </a:t>
            </a:r>
            <a:r>
              <a:rPr lang="pt-BR" sz="2000" b="1" kern="0" dirty="0">
                <a:solidFill>
                  <a:srgbClr val="0000FF"/>
                </a:solidFill>
                <a:latin typeface="Cambria" pitchFamily="18" charset="0"/>
                <a:cs typeface="Arial" charset="0"/>
              </a:rPr>
              <a:t>se</a:t>
            </a:r>
            <a:r>
              <a:rPr lang="pt-BR" sz="2000" kern="0" dirty="0">
                <a:solidFill>
                  <a:srgbClr val="0000FF"/>
                </a:solidFill>
                <a:latin typeface="Cambria" pitchFamily="18" charset="0"/>
                <a:cs typeface="Arial" charset="0"/>
              </a:rPr>
              <a:t> a </a:t>
            </a:r>
            <a:r>
              <a:rPr lang="pt-BR" sz="2000" b="1" kern="0" dirty="0">
                <a:solidFill>
                  <a:srgbClr val="0000FF"/>
                </a:solidFill>
                <a:latin typeface="Cambria" pitchFamily="18" charset="0"/>
                <a:cs typeface="Arial" charset="0"/>
              </a:rPr>
              <a:t>então</a:t>
            </a:r>
            <a:r>
              <a:rPr lang="pt-BR" sz="2000" kern="0" dirty="0">
                <a:solidFill>
                  <a:srgbClr val="0000FF"/>
                </a:solidFill>
                <a:latin typeface="Cambria" pitchFamily="18" charset="0"/>
                <a:cs typeface="Arial" charset="0"/>
              </a:rPr>
              <a:t> b</a:t>
            </a:r>
            <a:r>
              <a:rPr lang="pt-BR" sz="2000" kern="0" dirty="0">
                <a:latin typeface="Cambria" pitchFamily="18" charset="0"/>
                <a:cs typeface="Arial" charset="0"/>
              </a:rPr>
              <a:t>)</a:t>
            </a:r>
          </a:p>
          <a:p>
            <a:pPr marL="692150" lvl="1" indent="-347663" algn="just">
              <a:spcBef>
                <a:spcPct val="20000"/>
              </a:spcBef>
              <a:buClr>
                <a:srgbClr val="669900"/>
              </a:buClr>
              <a:buSzPct val="110000"/>
              <a:buFont typeface="Wingdings" pitchFamily="2" charset="2"/>
              <a:buChar char="v"/>
              <a:defRPr/>
            </a:pPr>
            <a:r>
              <a:rPr lang="pt-BR" sz="2000" b="1" kern="0" dirty="0" err="1">
                <a:latin typeface="Cambria" pitchFamily="18" charset="0"/>
                <a:cs typeface="Arial" charset="0"/>
              </a:rPr>
              <a:t>Bicondicionais</a:t>
            </a:r>
            <a:r>
              <a:rPr lang="pt-BR" sz="2000" kern="0" dirty="0">
                <a:latin typeface="Cambria" pitchFamily="18" charset="0"/>
                <a:cs typeface="Arial" charset="0"/>
              </a:rPr>
              <a:t>: </a:t>
            </a:r>
            <a:r>
              <a:rPr lang="pt-BR" sz="2000" kern="0" dirty="0">
                <a:solidFill>
                  <a:srgbClr val="0000FF"/>
                </a:solidFill>
                <a:latin typeface="Cambria" pitchFamily="18" charset="0"/>
                <a:cs typeface="Arial" charset="0"/>
              </a:rPr>
              <a:t>a </a:t>
            </a:r>
            <a:r>
              <a:rPr lang="el-GR" sz="2400" kern="0" dirty="0">
                <a:solidFill>
                  <a:srgbClr val="0000FF"/>
                </a:solidFill>
                <a:latin typeface="Cambria" pitchFamily="18" charset="0"/>
                <a:cs typeface="Arial" charset="0"/>
                <a:sym typeface="Symbol" pitchFamily="18" charset="2"/>
              </a:rPr>
              <a:t></a:t>
            </a:r>
            <a:r>
              <a:rPr lang="pt-BR" sz="2000" kern="0" dirty="0">
                <a:solidFill>
                  <a:srgbClr val="0000FF"/>
                </a:solidFill>
                <a:latin typeface="Cambria" pitchFamily="18" charset="0"/>
                <a:cs typeface="Arial" charset="0"/>
              </a:rPr>
              <a:t> b</a:t>
            </a:r>
            <a:r>
              <a:rPr lang="pt-BR" sz="2000" kern="0" dirty="0">
                <a:latin typeface="Cambria" pitchFamily="18" charset="0"/>
                <a:cs typeface="Arial" charset="0"/>
              </a:rPr>
              <a:t> (lê-se: </a:t>
            </a:r>
            <a:r>
              <a:rPr lang="pt-BR" sz="2000" kern="0" dirty="0">
                <a:solidFill>
                  <a:srgbClr val="0000FF"/>
                </a:solidFill>
                <a:latin typeface="Cambria" pitchFamily="18" charset="0"/>
                <a:cs typeface="Arial" charset="0"/>
              </a:rPr>
              <a:t>a </a:t>
            </a:r>
            <a:r>
              <a:rPr lang="pt-BR" sz="2000" b="1" kern="0" dirty="0">
                <a:solidFill>
                  <a:srgbClr val="0000FF"/>
                </a:solidFill>
                <a:latin typeface="Cambria" pitchFamily="18" charset="0"/>
                <a:cs typeface="Arial" charset="0"/>
              </a:rPr>
              <a:t>se e somente se</a:t>
            </a:r>
            <a:r>
              <a:rPr lang="pt-BR" sz="2000" kern="0" dirty="0">
                <a:solidFill>
                  <a:srgbClr val="0000FF"/>
                </a:solidFill>
                <a:latin typeface="Cambria" pitchFamily="18" charset="0"/>
                <a:cs typeface="Arial" charset="0"/>
              </a:rPr>
              <a:t> b</a:t>
            </a:r>
            <a:r>
              <a:rPr lang="pt-BR" sz="2000" kern="0" dirty="0">
                <a:latin typeface="Cambria" pitchFamily="18" charset="0"/>
                <a:cs typeface="Arial" charset="0"/>
              </a:rPr>
              <a:t>)</a:t>
            </a:r>
          </a:p>
          <a:p>
            <a:pPr marL="342900" indent="-342900" algn="just">
              <a:spcBef>
                <a:spcPct val="20000"/>
              </a:spcBef>
              <a:buClr>
                <a:srgbClr val="669900"/>
              </a:buClr>
              <a:buSzPct val="70000"/>
              <a:buFont typeface="Wingdings" pitchFamily="2" charset="2"/>
              <a:buChar char="v"/>
              <a:defRPr/>
            </a:pPr>
            <a:endParaRPr lang="pt-BR" sz="2400" kern="0" dirty="0">
              <a:latin typeface="Cambria" pitchFamily="18" charset="0"/>
              <a:cs typeface="+mn-cs"/>
            </a:endParaRPr>
          </a:p>
          <a:p>
            <a:pPr marL="342900" indent="-342900" algn="just">
              <a:spcBef>
                <a:spcPct val="20000"/>
              </a:spcBef>
              <a:buClr>
                <a:srgbClr val="669900"/>
              </a:buClr>
              <a:buSzPct val="70000"/>
              <a:buFont typeface="Wingdings" pitchFamily="2" charset="2"/>
              <a:buChar char="v"/>
              <a:defRPr/>
            </a:pPr>
            <a:endParaRPr lang="pt-BR" sz="3000" kern="0" dirty="0">
              <a:latin typeface="Cambria" pitchFamily="18" charset="0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899592" y="620688"/>
            <a:ext cx="7643812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Exercício</a:t>
            </a:r>
          </a:p>
          <a:p>
            <a:pPr algn="ctr">
              <a:defRPr/>
            </a:pP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defRPr/>
            </a:pPr>
            <a:endParaRPr lang="pt-BR" sz="2400" b="1" dirty="0">
              <a:latin typeface="Cambria" pitchFamily="18" charset="0"/>
            </a:endParaRPr>
          </a:p>
          <a:p>
            <a:pPr algn="just">
              <a:defRPr/>
            </a:pPr>
            <a:r>
              <a:rPr lang="pt-BR" sz="2000" dirty="0">
                <a:latin typeface="Cambria" pitchFamily="18" charset="0"/>
              </a:rPr>
              <a:t>Seja </a:t>
            </a:r>
            <a:r>
              <a:rPr lang="pt-BR" sz="2000" b="1" i="1" dirty="0">
                <a:latin typeface="Cambria" pitchFamily="18" charset="0"/>
              </a:rPr>
              <a:t>p </a:t>
            </a:r>
            <a:r>
              <a:rPr lang="pt-BR" sz="2000" dirty="0">
                <a:latin typeface="Cambria" pitchFamily="18" charset="0"/>
              </a:rPr>
              <a:t>a proposição “</a:t>
            </a:r>
            <a:r>
              <a:rPr lang="pt-BR" sz="2000" b="1" dirty="0">
                <a:latin typeface="Cambria" pitchFamily="18" charset="0"/>
              </a:rPr>
              <a:t>está chovendo</a:t>
            </a:r>
            <a:r>
              <a:rPr lang="pt-BR" sz="2000" dirty="0">
                <a:latin typeface="Cambria" pitchFamily="18" charset="0"/>
              </a:rPr>
              <a:t>” e seja </a:t>
            </a:r>
            <a:r>
              <a:rPr lang="pt-BR" sz="2000" b="1" i="1" dirty="0">
                <a:latin typeface="Cambria" pitchFamily="18" charset="0"/>
              </a:rPr>
              <a:t>q </a:t>
            </a:r>
            <a:r>
              <a:rPr lang="pt-BR" sz="2000" dirty="0">
                <a:latin typeface="Cambria" pitchFamily="18" charset="0"/>
              </a:rPr>
              <a:t>a proposição </a:t>
            </a:r>
            <a:r>
              <a:rPr lang="pt-BR" sz="2000" b="1" dirty="0">
                <a:latin typeface="Cambria" pitchFamily="18" charset="0"/>
              </a:rPr>
              <a:t>“está ventando”. </a:t>
            </a:r>
            <a:r>
              <a:rPr lang="pt-BR" sz="2000" dirty="0">
                <a:latin typeface="Cambria" pitchFamily="18" charset="0"/>
              </a:rPr>
              <a:t>Escreva uma sentença verbal simples, em português, que descreva cada uma das seguintes proposições lógicas:</a:t>
            </a:r>
          </a:p>
          <a:p>
            <a:pPr algn="just">
              <a:defRPr/>
            </a:pPr>
            <a:endParaRPr lang="pt-BR" sz="2400" dirty="0">
              <a:latin typeface="Cambria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2000" dirty="0">
                <a:latin typeface="Cambria" pitchFamily="18" charset="0"/>
              </a:rPr>
              <a:t> ~~p</a:t>
            </a: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2000" dirty="0">
                <a:latin typeface="Cambria" pitchFamily="18" charset="0"/>
              </a:rPr>
              <a:t>p</a:t>
            </a:r>
            <a:r>
              <a:rPr lang="el-GR" sz="2000" kern="0" dirty="0">
                <a:solidFill>
                  <a:srgbClr val="0000FF"/>
                </a:solidFill>
                <a:latin typeface="Cambria" pitchFamily="18" charset="0"/>
                <a:cs typeface="Arial" charset="0"/>
                <a:sym typeface="Symbol" pitchFamily="18" charset="2"/>
              </a:rPr>
              <a:t> </a:t>
            </a:r>
            <a:r>
              <a:rPr lang="el-GR" sz="2000" kern="0" dirty="0">
                <a:latin typeface="Cambria" pitchFamily="18" charset="0"/>
                <a:cs typeface="Arial" charset="0"/>
                <a:sym typeface="Symbol" pitchFamily="18" charset="2"/>
              </a:rPr>
              <a:t>Λ</a:t>
            </a:r>
            <a:r>
              <a:rPr lang="pt-BR" sz="2000" kern="0" dirty="0">
                <a:latin typeface="Cambria" pitchFamily="18" charset="0"/>
                <a:cs typeface="Arial" charset="0"/>
                <a:sym typeface="Symbol" pitchFamily="18" charset="2"/>
              </a:rPr>
              <a:t> q</a:t>
            </a:r>
            <a:endParaRPr lang="pt-BR" sz="2000" dirty="0">
              <a:latin typeface="Cambria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2000" dirty="0">
                <a:latin typeface="Cambria" pitchFamily="18" charset="0"/>
              </a:rPr>
              <a:t>q</a:t>
            </a:r>
            <a:r>
              <a:rPr lang="el-GR" sz="2000" kern="0" dirty="0">
                <a:solidFill>
                  <a:srgbClr val="0000FF"/>
                </a:solidFill>
                <a:latin typeface="Cambria" pitchFamily="18" charset="0"/>
                <a:cs typeface="Arial" charset="0"/>
                <a:sym typeface="Symbol" pitchFamily="18" charset="2"/>
              </a:rPr>
              <a:t> </a:t>
            </a:r>
            <a:r>
              <a:rPr lang="el-GR" sz="2000" kern="0" dirty="0">
                <a:latin typeface="Cambria" pitchFamily="18" charset="0"/>
                <a:cs typeface="Arial" charset="0"/>
                <a:sym typeface="Symbol" pitchFamily="18" charset="2"/>
              </a:rPr>
              <a:t>ν</a:t>
            </a:r>
            <a:r>
              <a:rPr lang="pt-BR" sz="2000" kern="0" dirty="0">
                <a:latin typeface="Cambria" pitchFamily="18" charset="0"/>
                <a:cs typeface="Arial" charset="0"/>
                <a:sym typeface="Symbol" pitchFamily="18" charset="2"/>
              </a:rPr>
              <a:t>~p</a:t>
            </a: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2000" kern="0" dirty="0">
                <a:latin typeface="Cambria" pitchFamily="18" charset="0"/>
                <a:cs typeface="Arial" charset="0"/>
                <a:sym typeface="Symbol" pitchFamily="18" charset="2"/>
              </a:rPr>
              <a:t>~p</a:t>
            </a:r>
            <a:r>
              <a:rPr lang="pt-BR" sz="2000" kern="0" dirty="0">
                <a:latin typeface="Cambria" pitchFamily="18" charset="0"/>
                <a:cs typeface="Arial" charset="0"/>
                <a:sym typeface="Wingdings" pitchFamily="2" charset="2"/>
              </a:rPr>
              <a:t>~q</a:t>
            </a: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2000" kern="0" dirty="0">
                <a:latin typeface="Cambria" pitchFamily="18" charset="0"/>
                <a:cs typeface="Arial" charset="0"/>
                <a:sym typeface="Wingdings" pitchFamily="2" charset="2"/>
              </a:rPr>
              <a:t>p </a:t>
            </a:r>
            <a:r>
              <a:rPr lang="pt-BR" sz="2000" b="1" dirty="0"/>
              <a:t>↔ </a:t>
            </a:r>
            <a:r>
              <a:rPr lang="pt-BR" sz="2000" dirty="0"/>
              <a:t>q</a:t>
            </a:r>
            <a:endParaRPr lang="pt-BR" sz="2000" kern="0" dirty="0">
              <a:latin typeface="Cambria" pitchFamily="18" charset="0"/>
              <a:cs typeface="Arial" charset="0"/>
              <a:sym typeface="Symbol" pitchFamily="18" charset="2"/>
            </a:endParaRPr>
          </a:p>
          <a:p>
            <a:pPr lvl="1" algn="just">
              <a:defRPr/>
            </a:pPr>
            <a:endParaRPr lang="pt-BR" sz="2000" dirty="0">
              <a:latin typeface="Cambria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FRN">
  <a:themeElements>
    <a:clrScheme name="Rede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Re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ede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e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e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e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e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e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e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e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e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e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E0C748D6E0250478B6D514C13DE29BE" ma:contentTypeVersion="3" ma:contentTypeDescription="Crie um novo documento." ma:contentTypeScope="" ma:versionID="7a71701e1a105104930982b90fea17e5">
  <xsd:schema xmlns:xsd="http://www.w3.org/2001/XMLSchema" xmlns:xs="http://www.w3.org/2001/XMLSchema" xmlns:p="http://schemas.microsoft.com/office/2006/metadata/properties" xmlns:ns2="7e8e0a96-82f1-4a18-9696-21297361e16c" targetNamespace="http://schemas.microsoft.com/office/2006/metadata/properties" ma:root="true" ma:fieldsID="3b684f46d75316bb0755e55e9f615cdb" ns2:_="">
    <xsd:import namespace="7e8e0a96-82f1-4a18-9696-21297361e1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8e0a96-82f1-4a18-9696-21297361e1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8F020E-77FD-442D-98E0-A95B5A5871D8}"/>
</file>

<file path=customXml/itemProps2.xml><?xml version="1.0" encoding="utf-8"?>
<ds:datastoreItem xmlns:ds="http://schemas.openxmlformats.org/officeDocument/2006/customXml" ds:itemID="{FD6F035B-2B71-49D4-B412-56F4571BD8B4}"/>
</file>

<file path=customXml/itemProps3.xml><?xml version="1.0" encoding="utf-8"?>
<ds:datastoreItem xmlns:ds="http://schemas.openxmlformats.org/officeDocument/2006/customXml" ds:itemID="{93D3D8AF-2BFB-42D0-8C3B-D55BB2B2EBF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3356</TotalTime>
  <Words>2071</Words>
  <Application>Microsoft Office PowerPoint</Application>
  <PresentationFormat>Apresentação na tela (4:3)</PresentationFormat>
  <Paragraphs>318</Paragraphs>
  <Slides>31</Slides>
  <Notes>29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31</vt:i4>
      </vt:variant>
    </vt:vector>
  </HeadingPairs>
  <TitlesOfParts>
    <vt:vector size="43" baseType="lpstr">
      <vt:lpstr>Arial</vt:lpstr>
      <vt:lpstr>Calibri</vt:lpstr>
      <vt:lpstr>Calibri Light</vt:lpstr>
      <vt:lpstr>Cambria</vt:lpstr>
      <vt:lpstr>Symbol</vt:lpstr>
      <vt:lpstr>SymbolMT</vt:lpstr>
      <vt:lpstr>Times New Roman</vt:lpstr>
      <vt:lpstr>TimesNewRomanPS-BoldMT</vt:lpstr>
      <vt:lpstr>Verdana</vt:lpstr>
      <vt:lpstr>Wingdings</vt:lpstr>
      <vt:lpstr>IFRN</vt:lpstr>
      <vt:lpstr>Personalizar design</vt:lpstr>
      <vt:lpstr>Proposições e Conectivos Lógicos</vt:lpstr>
      <vt:lpstr>Lógica – Conceitos Básicos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INFORMÁTICA BÁSICA Conceitos Básicos</dc:title>
  <dc:creator>Giulia Dutra</dc:creator>
  <cp:lastModifiedBy>Fábio Jose</cp:lastModifiedBy>
  <cp:revision>208</cp:revision>
  <dcterms:created xsi:type="dcterms:W3CDTF">2011-02-27T18:09:28Z</dcterms:created>
  <dcterms:modified xsi:type="dcterms:W3CDTF">2021-02-05T15:00:46Z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0x0101008E0C748D6E0250478B6D514C13DE29BE</vt:lpwstr>
  </property>
</Properties>
</file>