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14" r:id="rId4"/>
    <p:sldId id="297" r:id="rId5"/>
    <p:sldId id="315" r:id="rId6"/>
    <p:sldId id="277" r:id="rId7"/>
    <p:sldId id="288" r:id="rId8"/>
    <p:sldId id="289" r:id="rId9"/>
    <p:sldId id="290" r:id="rId10"/>
    <p:sldId id="316" r:id="rId11"/>
    <p:sldId id="291" r:id="rId12"/>
    <p:sldId id="292" r:id="rId13"/>
    <p:sldId id="293" r:id="rId14"/>
    <p:sldId id="295" r:id="rId15"/>
    <p:sldId id="317" r:id="rId16"/>
    <p:sldId id="313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96" r:id="rId31"/>
    <p:sldId id="2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3E6F624-A988-40CF-A77F-E2E4841C265D}">
          <p14:sldIdLst>
            <p14:sldId id="256"/>
            <p14:sldId id="257"/>
            <p14:sldId id="314"/>
            <p14:sldId id="297"/>
            <p14:sldId id="315"/>
            <p14:sldId id="277"/>
            <p14:sldId id="288"/>
            <p14:sldId id="289"/>
            <p14:sldId id="290"/>
            <p14:sldId id="316"/>
            <p14:sldId id="291"/>
            <p14:sldId id="292"/>
            <p14:sldId id="293"/>
            <p14:sldId id="295"/>
          </p14:sldIdLst>
        </p14:section>
        <p14:section name="aplicações" id="{50D57677-0602-44B2-BFB4-6150257AF384}">
          <p14:sldIdLst>
            <p14:sldId id="317"/>
            <p14:sldId id="313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29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9F74-6F37-4F0C-AFB2-74C6821B2A6E}" type="datetimeFigureOut">
              <a:rPr lang="pt-BR" smtClean="0"/>
              <a:t>16/11/2019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CBED-CC52-46D7-9B90-F6248DBED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3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8DDA-97A0-48FB-8F7A-AEA0CB887D66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88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FDDF-60D4-4750-9081-3109EF7D6762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2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5DE-A37C-4517-8977-D7217DA9E42B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97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58E8-C92F-42FE-A479-996452A16D86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57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661C-3C64-4A04-BE90-92D06A8A6AC1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0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0C4E-844C-47FC-8EBA-3455B71FFBE7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14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EC57-0838-4020-8008-E98604481618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80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2FAF-12E8-4BF2-88CE-67D8F4D3A860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19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69C8-0F03-40EF-9A80-8A855C3DEFE8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09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A416-EF51-4B82-BE9C-A58A3135C036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4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788B-C627-4BC4-B938-763001A787C1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4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AEFB-572B-48CD-A291-BE056673F9F6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4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F912-B024-4636-BAAF-E1F2BFD503C0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6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4D08-9B49-443C-81E3-84E5D7189FBA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5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5C38-0569-432B-9011-1A4B9122D292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40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770-D42C-47B7-95FF-6905ACAAB8E5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05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579A-8D6A-4A2F-A34D-1FF395AB52E0}" type="datetime1">
              <a:rPr lang="pt-BR" smtClean="0"/>
              <a:t>16/11/2019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AECA1D-EC03-488F-B634-7374A3F23D3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5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rgs.br/~fglima/TD/TD09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aboutcircuits.com/textbook/digital/chpt-8/minterm-maxterm-solu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gomes.victor@acad&#234;mico.ifpb.edu.br" TargetMode="External"/><Relationship Id="rId2" Type="http://schemas.openxmlformats.org/officeDocument/2006/relationships/hyperlink" Target="mailto:freitas.eduardo@acad&#234;mico.ifpb.edu.b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mailto:Victor.nunes@acad&#234;mico.ifpb.edu.b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194877" y="2857518"/>
            <a:ext cx="8391313" cy="1102919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757575"/>
                </a:solidFill>
              </a:rPr>
              <a:t>MAXTERMOS E MINTERMOS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47057" y="4800600"/>
            <a:ext cx="3693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Grupo: 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>
                <a:solidFill>
                  <a:srgbClr val="757575"/>
                </a:solidFill>
              </a:rPr>
              <a:t>José Eduardo de Freitas Batista</a:t>
            </a:r>
          </a:p>
          <a:p>
            <a:r>
              <a:rPr lang="pt-BR" dirty="0">
                <a:solidFill>
                  <a:srgbClr val="757575"/>
                </a:solidFill>
              </a:rPr>
              <a:t>Victor Emanuel de Oliveira Gomes</a:t>
            </a:r>
          </a:p>
          <a:p>
            <a:r>
              <a:rPr lang="pt-BR" dirty="0">
                <a:solidFill>
                  <a:srgbClr val="757575"/>
                </a:solidFill>
              </a:rPr>
              <a:t>Victor Ramalho Nunes Palitot 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77" y="379055"/>
            <a:ext cx="1905000" cy="16383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390534" y="4800600"/>
            <a:ext cx="362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Disciplina: </a:t>
            </a:r>
            <a:r>
              <a:rPr lang="pt-BR" dirty="0">
                <a:solidFill>
                  <a:srgbClr val="757575"/>
                </a:solidFill>
              </a:rPr>
              <a:t>Circuitos lógicos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dirty="0"/>
              <a:t>Professor: </a:t>
            </a:r>
            <a:r>
              <a:rPr lang="pt-BR" dirty="0">
                <a:solidFill>
                  <a:srgbClr val="757575"/>
                </a:solidFill>
              </a:rPr>
              <a:t>Me. Marcos Meira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099877" y="659596"/>
            <a:ext cx="6084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Instituto Federal De Educação,</a:t>
            </a:r>
            <a:br>
              <a:rPr lang="pt-BR" sz="3200" dirty="0"/>
            </a:br>
            <a:r>
              <a:rPr lang="pt-BR" sz="3200" dirty="0"/>
              <a:t>Ciência e Tecnologia Da Paraíba</a:t>
            </a:r>
          </a:p>
        </p:txBody>
      </p:sp>
    </p:spTree>
    <p:extLst>
      <p:ext uri="{BB962C8B-B14F-4D97-AF65-F5344CB8AC3E}">
        <p14:creationId xmlns:p14="http://schemas.microsoft.com/office/powerpoint/2010/main" val="25297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194877" y="2857518"/>
            <a:ext cx="8391313" cy="1102919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757575"/>
                </a:solidFill>
              </a:rPr>
              <a:t>3 - MAXTERMO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2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3.1 – Definição (Maxtermo)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11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20000" y="1759116"/>
            <a:ext cx="855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Podemos definir um </a:t>
            </a:r>
            <a:r>
              <a:rPr lang="pt-BR" sz="2400" b="1" dirty="0"/>
              <a:t>maxtermo</a:t>
            </a:r>
            <a:r>
              <a:rPr lang="pt-BR" sz="2400" dirty="0"/>
              <a:t> como o produto das somas. Para representar uma expressão booleana dessa forma devemos seguir os seguintes passos: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20000" y="3244204"/>
            <a:ext cx="84013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Montar expressão apenas para valores lógicos de saída igual a zero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Todas variáveis de uma linha aparecem como somas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Todas variáveis iguais a um serão barradas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Todos as somas vão compor um produto gerando a expressão final</a:t>
            </a:r>
          </a:p>
          <a:p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43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3.2 – Tabela verdade (Maxtermo)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12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002073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𝑷𝑶𝑺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sz="18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sz="18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002073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493" r="-399000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602" t="-1493" r="-329032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38" t="-1493" r="-194231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000" t="-1493" r="-1000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9000" t="-91892" r="-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80263" r="-1000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/>
          <p:cNvSpPr txBox="1"/>
          <p:nvPr/>
        </p:nvSpPr>
        <p:spPr>
          <a:xfrm>
            <a:off x="4688417" y="5244597"/>
            <a:ext cx="28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 a sigla em inglês para </a:t>
            </a:r>
            <a:r>
              <a:rPr lang="pt-B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of sums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ou seja, produto das somas!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688417" y="2040932"/>
            <a:ext cx="4470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Olhamos as saídas igual a </a:t>
            </a:r>
            <a:r>
              <a:rPr lang="pt-BR" dirty="0">
                <a:solidFill>
                  <a:srgbClr val="FF0000"/>
                </a:solidFill>
              </a:rPr>
              <a:t>0</a:t>
            </a:r>
          </a:p>
          <a:p>
            <a:pPr marL="400050" indent="-400050">
              <a:buFont typeface="+mj-lt"/>
              <a:buAutoNum type="romanUcPeriod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Todas variáveis aparecem como somas</a:t>
            </a:r>
          </a:p>
          <a:p>
            <a:pPr marL="400050" indent="-400050">
              <a:buFont typeface="+mj-lt"/>
              <a:buAutoNum type="romanUcPeriod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Todas variáveis 1 são barradas</a:t>
            </a:r>
          </a:p>
          <a:p>
            <a:pPr marL="400050" indent="-400050">
              <a:buFont typeface="+mj-lt"/>
              <a:buAutoNum type="romanUcPeriod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expressão final é um produto dessas somas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0741" y="4790010"/>
                <a:ext cx="33542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pt-B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1" y="4790010"/>
                <a:ext cx="3354230" cy="584775"/>
              </a:xfrm>
              <a:prstGeom prst="rect">
                <a:avLst/>
              </a:prstGeom>
              <a:blipFill>
                <a:blip r:embed="rId4"/>
                <a:stretch>
                  <a:fillRect l="-4727" t="-1354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Arredondado 11"/>
          <p:cNvSpPr/>
          <p:nvPr/>
        </p:nvSpPr>
        <p:spPr>
          <a:xfrm>
            <a:off x="4688417" y="5250830"/>
            <a:ext cx="2731842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03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3.3 – Circuito (Maxtermo)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13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57764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𝑷𝑶𝑺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sz="1800" b="1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sz="1800" b="1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57764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493" r="-399000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602" t="-1493" r="-329032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38" t="-1493" r="-194231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000" t="-1493" r="-1000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9000" t="-91892" r="-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80263" r="-1000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0741" y="4790010"/>
                <a:ext cx="34268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pt-BR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1" y="4790010"/>
                <a:ext cx="3426802" cy="584775"/>
              </a:xfrm>
              <a:prstGeom prst="rect">
                <a:avLst/>
              </a:prstGeom>
              <a:blipFill>
                <a:blip r:embed="rId4"/>
                <a:stretch>
                  <a:fillRect l="-4626" t="-1354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agem 5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 t="4921" r="2761" b="4838"/>
          <a:stretch/>
        </p:blipFill>
        <p:spPr>
          <a:xfrm>
            <a:off x="4505474" y="3004457"/>
            <a:ext cx="4373637" cy="2370328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4505474" y="2039797"/>
            <a:ext cx="34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Circuito final</a:t>
            </a:r>
          </a:p>
        </p:txBody>
      </p:sp>
    </p:spTree>
    <p:extLst>
      <p:ext uri="{BB962C8B-B14F-4D97-AF65-F5344CB8AC3E}">
        <p14:creationId xmlns:p14="http://schemas.microsoft.com/office/powerpoint/2010/main" val="263674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3.4 – Expressão canônica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14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601154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𝑷𝑶𝑺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sz="18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sz="18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601154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493" r="-399000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602" t="-1493" r="-329032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38" t="-1493" r="-194231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000" t="-1493" r="-1000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9000" t="-91892" r="-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80263" r="-1000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0741" y="4790010"/>
                <a:ext cx="34122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pt-BR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t-BR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1" y="4790010"/>
                <a:ext cx="3412288" cy="584775"/>
              </a:xfrm>
              <a:prstGeom prst="rect">
                <a:avLst/>
              </a:prstGeom>
              <a:blipFill>
                <a:blip r:embed="rId4"/>
                <a:stretch>
                  <a:fillRect l="-4651" t="-1354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694808" y="2039797"/>
                <a:ext cx="4926290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=(</m:t>
                    </m:r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)⋅(</m:t>
                    </m:r>
                    <m:acc>
                      <m:accPr>
                        <m:chr m:val="̅"/>
                        <m:ctrlPr>
                          <a:rPr lang="pt-BR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4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pt-BR" sz="3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3600" b="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sz="3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3600" b="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4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pt-BR" sz="36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ℿ</m:t>
                    </m:r>
                    <m:r>
                      <a:rPr lang="pt-BR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36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3600" b="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600" b="1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3600" b="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6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3600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4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pt-BR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ℿ</m:t>
                        </m:r>
                      </m:e>
                      <m:sub>
                        <m:r>
                          <a:rPr lang="pt-B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pt-BR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pt-BR" sz="36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08" y="2039797"/>
                <a:ext cx="4926290" cy="3077766"/>
              </a:xfrm>
              <a:prstGeom prst="rect">
                <a:avLst/>
              </a:prstGeom>
              <a:blipFill>
                <a:blip r:embed="rId5"/>
                <a:stretch>
                  <a:fillRect l="-4950" t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46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194877" y="2857518"/>
            <a:ext cx="8391313" cy="1102919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757575"/>
                </a:solidFill>
              </a:rPr>
              <a:t>4 - APLICAÇÕES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4.1 – Inversão </a:t>
            </a:r>
            <a:r>
              <a:rPr lang="pt-BR" sz="4400" i="1" dirty="0">
                <a:solidFill>
                  <a:srgbClr val="757575"/>
                </a:solidFill>
              </a:rPr>
              <a:t>and-or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16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644991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sz="18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sz="18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644991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493" r="-399000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602" t="-1493" r="-329032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38" t="-1493" r="-194231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9000" t="-91892" r="-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00000" r="-1000" b="-212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80263" r="-1000" b="-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407042" r="-1000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20000" y="4564034"/>
                <a:ext cx="403495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d>
                      <m:dPr>
                        <m:ctrlPr>
                          <a:rPr lang="pt-B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pt-B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pt-BR" sz="2400" b="1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pt-B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pt-B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pt-BR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pt-BR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pt-B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pt-BR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4564034"/>
                <a:ext cx="4034950" cy="1723549"/>
              </a:xfrm>
              <a:prstGeom prst="rect">
                <a:avLst/>
              </a:prstGeom>
              <a:blipFill>
                <a:blip r:embed="rId4"/>
                <a:stretch>
                  <a:fillRect l="-2266" t="-28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47" y="1883043"/>
            <a:ext cx="5109821" cy="3684967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4376057" y="2999118"/>
            <a:ext cx="4794069" cy="108995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376057" y="4336867"/>
            <a:ext cx="4794069" cy="10627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40970" y="5852160"/>
            <a:ext cx="659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Ambas expressões são equivalentes, no entanto, maxtermos utilizam bem mais </a:t>
            </a:r>
            <a:r>
              <a:rPr lang="pt-BR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portas or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que expressão mintermo</a:t>
            </a:r>
          </a:p>
        </p:txBody>
      </p:sp>
    </p:spTree>
    <p:extLst>
      <p:ext uri="{BB962C8B-B14F-4D97-AF65-F5344CB8AC3E}">
        <p14:creationId xmlns:p14="http://schemas.microsoft.com/office/powerpoint/2010/main" val="90707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17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726837"/>
                  </p:ext>
                </p:extLst>
              </p:nvPr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726837"/>
                  </p:ext>
                </p:extLst>
              </p:nvPr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686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18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3616255" y="2341865"/>
            <a:ext cx="1077665" cy="116060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077050" y="5823365"/>
                <a:ext cx="5882567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50" y="5823365"/>
                <a:ext cx="5882567" cy="524118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06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19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3616255" y="2341865"/>
            <a:ext cx="1077665" cy="116060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077050" y="5823365"/>
                <a:ext cx="5882567" cy="8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50" y="5823365"/>
                <a:ext cx="5882567" cy="801117"/>
              </a:xfrm>
              <a:prstGeom prst="rect">
                <a:avLst/>
              </a:prstGeom>
              <a:blipFill>
                <a:blip r:embed="rId4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Arredondado 14"/>
          <p:cNvSpPr/>
          <p:nvPr/>
        </p:nvSpPr>
        <p:spPr>
          <a:xfrm>
            <a:off x="4363015" y="2959500"/>
            <a:ext cx="1077665" cy="116060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50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881735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Sumário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80000" y="1512092"/>
            <a:ext cx="55928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pt-BR" dirty="0"/>
              <a:t>Introdução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dirty="0"/>
              <a:t>Mintermos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2.1 Definição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2.2 Tabela verdade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2.3 Circuito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2.4 Expressão canônica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dirty="0"/>
              <a:t>Maxtermos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3.1 Definição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3.2 Tabela verdade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3.3 Circuito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3.4 Expressão canônica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dirty="0"/>
              <a:t>Aplicações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4.1 Inversão de portas lógicas </a:t>
            </a:r>
            <a:r>
              <a:rPr lang="pt-BR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pt-BR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</a:p>
          <a:p>
            <a:pPr lvl="1"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4.2 Simplificação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dirty="0" smtClean="0"/>
              <a:t>Referências</a:t>
            </a:r>
            <a:endParaRPr lang="pt-BR" dirty="0"/>
          </a:p>
          <a:p>
            <a:pPr marL="342900" indent="-342900" algn="just">
              <a:buAutoNum type="arabicPeriod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20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3616255" y="2341865"/>
            <a:ext cx="1077665" cy="116060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077050" y="5823365"/>
                <a:ext cx="5882567" cy="8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50" y="5823365"/>
                <a:ext cx="5882567" cy="801117"/>
              </a:xfrm>
              <a:prstGeom prst="rect">
                <a:avLst/>
              </a:prstGeom>
              <a:blipFill>
                <a:blip r:embed="rId4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Arredondado 14"/>
          <p:cNvSpPr/>
          <p:nvPr/>
        </p:nvSpPr>
        <p:spPr>
          <a:xfrm>
            <a:off x="4363015" y="2959500"/>
            <a:ext cx="1077665" cy="116060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3616254" y="2959500"/>
            <a:ext cx="1077665" cy="1160601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08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21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3616255" y="2341865"/>
            <a:ext cx="1077665" cy="1160601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077050" y="5823365"/>
                <a:ext cx="5882567" cy="8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50" y="5823365"/>
                <a:ext cx="5882567" cy="801117"/>
              </a:xfrm>
              <a:prstGeom prst="rect">
                <a:avLst/>
              </a:prstGeom>
              <a:blipFill>
                <a:blip r:embed="rId4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Arredondado 14"/>
          <p:cNvSpPr/>
          <p:nvPr/>
        </p:nvSpPr>
        <p:spPr>
          <a:xfrm>
            <a:off x="4363015" y="2959500"/>
            <a:ext cx="1077665" cy="116060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3616254" y="2959500"/>
            <a:ext cx="1077665" cy="1160601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4363015" y="2341865"/>
            <a:ext cx="1077665" cy="1160601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43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22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4662"/>
                  </p:ext>
                </p:extLst>
              </p:nvPr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4662"/>
                  </p:ext>
                </p:extLst>
              </p:nvPr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84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525542" y="5823814"/>
                <a:ext cx="588256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2" y="5823814"/>
                <a:ext cx="5882567" cy="800219"/>
              </a:xfrm>
              <a:prstGeom prst="rect">
                <a:avLst/>
              </a:prstGeom>
              <a:blipFill>
                <a:blip r:embed="rId2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23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5786845" y="2422945"/>
            <a:ext cx="509452" cy="2279684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27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525542" y="5823814"/>
                <a:ext cx="588256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acc>
                  </m:oMath>
                </a14:m>
                <a:r>
                  <a:rPr lang="pt-B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800" b="1" dirty="0"/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800" dirty="0"/>
                  <a:t> (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sz="2800" b="1" i="1" dirty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pt-BR" sz="2800" dirty="0"/>
                  <a:t>)</a:t>
                </a:r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2" y="5823814"/>
                <a:ext cx="5882567" cy="800219"/>
              </a:xfrm>
              <a:prstGeom prst="rect">
                <a:avLst/>
              </a:prstGeom>
              <a:blipFill>
                <a:blip r:embed="rId2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24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5786845" y="2422945"/>
            <a:ext cx="509452" cy="2279684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3525542" y="4323806"/>
            <a:ext cx="2770755" cy="37882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22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525542" y="5823814"/>
                <a:ext cx="5882567" cy="85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acc>
                          </m:e>
                        </m:d>
                        <m: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</m:d>
                      </m:e>
                    </m:acc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2" y="5823814"/>
                <a:ext cx="5882567" cy="855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25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5786845" y="2422945"/>
            <a:ext cx="509452" cy="2279684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3525542" y="4323806"/>
            <a:ext cx="2770755" cy="37882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40140" y="6041362"/>
            <a:ext cx="12801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n w="0"/>
                <a:solidFill>
                  <a:srgbClr val="75757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Morgan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2320299" y="6041362"/>
            <a:ext cx="1071136" cy="18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46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55723" y="5823814"/>
                <a:ext cx="5882567" cy="855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acc>
                          </m:e>
                        </m:d>
                      </m:e>
                    </m:acc>
                    <m:r>
                      <a:rPr lang="pt-B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pt-BR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pt-BR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</m:d>
                      </m:e>
                    </m:acc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23" y="5823814"/>
                <a:ext cx="5882567" cy="855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26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5786845" y="2422945"/>
            <a:ext cx="509452" cy="2279684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3525542" y="4323806"/>
            <a:ext cx="2770755" cy="37882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707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421038" y="5823814"/>
                <a:ext cx="5882567" cy="89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  <m:r>
                          <a:rPr lang="pt-BR" sz="28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pt-BR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1" i="1" dirty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pt-BR" sz="2800" b="1" i="1" dirty="0"/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</a:rPr>
                      <m:t>⋅ </m:t>
                    </m:r>
                    <m:d>
                      <m:dPr>
                        <m:ctrlPr>
                          <a:rPr lang="pt-BR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pt-BR" sz="28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pt-BR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1" i="1" dirty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</m:acc>
                      </m:e>
                    </m:d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8" y="5823814"/>
                <a:ext cx="5882567" cy="890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27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5786845" y="2422945"/>
            <a:ext cx="509452" cy="2279684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3525542" y="4323806"/>
            <a:ext cx="2770755" cy="37882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563246" y="6037155"/>
            <a:ext cx="23953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57575"/>
                </a:solidFill>
              </a:rPr>
              <a:t>Definição Maxtermos</a:t>
            </a:r>
          </a:p>
        </p:txBody>
      </p:sp>
    </p:spTree>
    <p:extLst>
      <p:ext uri="{BB962C8B-B14F-4D97-AF65-F5344CB8AC3E}">
        <p14:creationId xmlns:p14="http://schemas.microsoft.com/office/powerpoint/2010/main" val="3326011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421038" y="5823814"/>
                <a:ext cx="588256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  <m:r>
                          <a:rPr lang="pt-BR" sz="28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pt-BR" sz="2800" b="1" i="1" dirty="0"/>
                  <a:t> </a:t>
                </a:r>
                <a14:m>
                  <m:oMath xmlns:m="http://schemas.openxmlformats.org/officeDocument/2006/math">
                    <m:r>
                      <a:rPr lang="pt-BR" sz="2800" b="1" i="1" dirty="0">
                        <a:latin typeface="Cambria Math" panose="02040503050406030204" pitchFamily="18" charset="0"/>
                      </a:rPr>
                      <m:t>⋅ </m:t>
                    </m:r>
                    <m:d>
                      <m:dPr>
                        <m:ctrlPr>
                          <a:rPr lang="pt-BR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8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pt-BR" sz="28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pt-BR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8" y="5823814"/>
                <a:ext cx="5882567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28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BB</a:t>
                          </a: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55880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415988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/>
              <p:cNvGraphicFramePr>
                <a:graphicFrameLocks noGrp="1"/>
              </p:cNvGraphicFramePr>
              <p:nvPr/>
            </p:nvGraphicFramePr>
            <p:xfrm>
              <a:off x="2594619" y="1638527"/>
              <a:ext cx="4457700" cy="38639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420">
                      <a:extLst>
                        <a:ext uri="{9D8B030D-6E8A-4147-A177-3AD203B41FA5}">
                          <a16:colId xmlns:a16="http://schemas.microsoft.com/office/drawing/2014/main" val="3586623101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179617898"/>
                        </a:ext>
                      </a:extLst>
                    </a:gridCol>
                    <a:gridCol w="752658">
                      <a:extLst>
                        <a:ext uri="{9D8B030D-6E8A-4147-A177-3AD203B41FA5}">
                          <a16:colId xmlns:a16="http://schemas.microsoft.com/office/drawing/2014/main" val="2365260676"/>
                        </a:ext>
                      </a:extLst>
                    </a:gridCol>
                    <a:gridCol w="775696">
                      <a:extLst>
                        <a:ext uri="{9D8B030D-6E8A-4147-A177-3AD203B41FA5}">
                          <a16:colId xmlns:a16="http://schemas.microsoft.com/office/drawing/2014/main" val="44091287"/>
                        </a:ext>
                      </a:extLst>
                    </a:gridCol>
                    <a:gridCol w="767806">
                      <a:extLst>
                        <a:ext uri="{9D8B030D-6E8A-4147-A177-3AD203B41FA5}">
                          <a16:colId xmlns:a16="http://schemas.microsoft.com/office/drawing/2014/main" val="20781792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80610314"/>
                        </a:ext>
                      </a:extLst>
                    </a:gridCol>
                  </a:tblGrid>
                  <a:tr h="640652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56" r="-146091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19" r="-39764" b="-50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205701"/>
                      </a:ext>
                    </a:extLst>
                  </a:tr>
                  <a:tr h="622300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8165" r="-442963" b="-143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101942" r="-1000" b="-4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5580919"/>
                      </a:ext>
                    </a:extLst>
                  </a:tr>
                  <a:tr h="701041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95853" r="-1000" b="-97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03655"/>
                      </a:ext>
                    </a:extLst>
                  </a:tr>
                  <a:tr h="619759">
                    <a:tc row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56039" r="-442963" b="-51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28502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2000" t="-404762" r="-1000" b="-1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26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500" t="-504762" r="-398333" b="-95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594" t="-504762" r="-90438" b="-9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587" t="-504762" r="-80159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022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Arredondado 10"/>
          <p:cNvSpPr/>
          <p:nvPr/>
        </p:nvSpPr>
        <p:spPr>
          <a:xfrm>
            <a:off x="5786845" y="2422945"/>
            <a:ext cx="509452" cy="2279684"/>
          </a:xfrm>
          <a:prstGeom prst="roundRect">
            <a:avLst/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3525542" y="4323806"/>
            <a:ext cx="2770755" cy="37882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843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086175" y="5845135"/>
                <a:ext cx="6283234" cy="141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(</m:t>
                    </m:r>
                    <m:acc>
                      <m:accPr>
                        <m:chr m:val="̅"/>
                        <m:ctrlPr>
                          <a:rPr lang="pt-B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pt-B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pt-B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pt-BR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20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pt-B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pt-BR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pt-B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B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pt-B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pt-BR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pt-BR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75" y="5845135"/>
                <a:ext cx="6283234" cy="1417568"/>
              </a:xfrm>
              <a:prstGeom prst="rect">
                <a:avLst/>
              </a:prstGeom>
              <a:blipFill>
                <a:blip r:embed="rId2"/>
                <a:stretch>
                  <a:fillRect l="-970" t="-2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8" y="1369855"/>
            <a:ext cx="6657173" cy="454059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4.2 – Simplificação</a:t>
            </a:r>
            <a:endParaRPr lang="pt-BR" sz="4400" i="1" dirty="0">
              <a:solidFill>
                <a:srgbClr val="757575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29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1864510" y="2495007"/>
            <a:ext cx="6420024" cy="169141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1864510" y="4628153"/>
            <a:ext cx="6420024" cy="99863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8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194877" y="2857518"/>
            <a:ext cx="8391313" cy="1102919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757575"/>
                </a:solidFill>
              </a:rPr>
              <a:t>1 - INTRODUÇÃO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1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5 – </a:t>
            </a:r>
            <a:r>
              <a:rPr lang="pt-BR" sz="4400" dirty="0" smtClean="0">
                <a:solidFill>
                  <a:srgbClr val="757575"/>
                </a:solidFill>
              </a:rPr>
              <a:t>Referências</a:t>
            </a:r>
            <a:endParaRPr lang="pt-BR" sz="4400" dirty="0">
              <a:solidFill>
                <a:srgbClr val="757575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30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14400" y="1881051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Fernanda Lima Kastensmidt,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digitais para computação</a:t>
            </a:r>
            <a:r>
              <a:rPr lang="pt-BR" dirty="0">
                <a:solidFill>
                  <a:srgbClr val="757575"/>
                </a:solidFill>
              </a:rPr>
              <a:t>. </a:t>
            </a:r>
            <a:r>
              <a:rPr lang="pt-BR" dirty="0"/>
              <a:t>Disponível em: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http://www.inf.ufrgs.br/~fglima/TD/TD09.pdf</a:t>
            </a:r>
            <a:r>
              <a:rPr lang="pt-BR" dirty="0">
                <a:solidFill>
                  <a:srgbClr val="757575"/>
                </a:solidFill>
              </a:rPr>
              <a:t>.  </a:t>
            </a:r>
            <a:r>
              <a:rPr lang="pt-BR" dirty="0"/>
              <a:t>Acesso em: 06/11/2019.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7575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All About Circuits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Vol. IV - Digital</a:t>
            </a:r>
            <a:r>
              <a:rPr lang="pt-BR" dirty="0">
                <a:solidFill>
                  <a:srgbClr val="757575"/>
                </a:solidFill>
              </a:rPr>
              <a:t>. Disponível em: </a:t>
            </a:r>
            <a:r>
              <a:rPr lang="pt-BR" dirty="0">
                <a:solidFill>
                  <a:srgbClr val="75757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https://www.allaboutcircuits.com/textbook/digital/chpt-8/minterm-maxterm-solution/</a:t>
            </a:r>
            <a:r>
              <a:rPr lang="pt-BR" dirty="0">
                <a:solidFill>
                  <a:srgbClr val="757575"/>
                </a:solidFill>
              </a:rPr>
              <a:t>. </a:t>
            </a:r>
            <a:r>
              <a:rPr lang="pt-BR" dirty="0"/>
              <a:t>Acesso em: 08/11/2019</a:t>
            </a:r>
            <a:r>
              <a:rPr lang="pt-BR" dirty="0">
                <a:solidFill>
                  <a:srgbClr val="757575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7575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</a:t>
            </a:r>
            <a:r>
              <a:rPr lang="pt-BR" dirty="0">
                <a:solidFill>
                  <a:srgbClr val="757575"/>
                </a:solidFill>
              </a:rPr>
              <a:t>,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 Multisim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™ 14</a:t>
            </a:r>
            <a:r>
              <a:rPr lang="pt-BR" dirty="0">
                <a:solidFill>
                  <a:srgbClr val="757575"/>
                </a:solidFill>
                <a:latin typeface="Trebuchet MS" panose="020B0603020202020204" pitchFamily="34" charset="0"/>
              </a:rPr>
              <a:t>. </a:t>
            </a:r>
            <a:r>
              <a:rPr lang="pt-BR" dirty="0"/>
              <a:t>Acesso em: 11/11/2019.</a:t>
            </a:r>
          </a:p>
        </p:txBody>
      </p:sp>
    </p:spTree>
    <p:extLst>
      <p:ext uri="{BB962C8B-B14F-4D97-AF65-F5344CB8AC3E}">
        <p14:creationId xmlns:p14="http://schemas.microsoft.com/office/powerpoint/2010/main" val="3182484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31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sp>
        <p:nvSpPr>
          <p:cNvPr id="5" name="Retângulo 4"/>
          <p:cNvSpPr/>
          <p:nvPr/>
        </p:nvSpPr>
        <p:spPr>
          <a:xfrm>
            <a:off x="3972418" y="2761847"/>
            <a:ext cx="3771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Obrigado!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14104" y="5021492"/>
            <a:ext cx="69285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75757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freitas.eduardo@academico.ifpb.edu.br</a:t>
            </a:r>
            <a:endParaRPr lang="pt-BR" sz="2800" dirty="0">
              <a:solidFill>
                <a:srgbClr val="7575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75757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omes.victor@ac</a:t>
            </a:r>
            <a:r>
              <a:rPr lang="pt-BR" sz="2800" dirty="0">
                <a:solidFill>
                  <a:srgbClr val="75757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ademico.ifpb.edu.br</a:t>
            </a:r>
            <a:endParaRPr lang="pt-BR" sz="2800" dirty="0">
              <a:solidFill>
                <a:srgbClr val="757575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75757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victor.nunes@academico.ifpb.edu.br</a:t>
            </a:r>
            <a:endParaRPr lang="pt-BR" sz="2800" dirty="0">
              <a:solidFill>
                <a:srgbClr val="757575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1 – Maxtermos e mintermos?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4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20000" y="1759116"/>
            <a:ext cx="8554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Maxtermos e mintermos são formas de representar expressões booleanas a fim de simplificar as mesmas. Essa simplificação tem como objetivo reduzir o número de portas lógicas do circuito final.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Além disso, optar por uma técnica ou outra dependerá de fatores externos que serão abordados no final.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É importante destacar que ambas as formas possuem o mesmo valor lógico.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194877" y="2857518"/>
            <a:ext cx="8391313" cy="1102919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757575"/>
                </a:solidFill>
              </a:rPr>
              <a:t>2 - MINTERMO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4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2.1 – Definição (mintermo)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6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20000" y="1759116"/>
            <a:ext cx="855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Podemos definir um </a:t>
            </a:r>
            <a:r>
              <a:rPr lang="pt-BR" sz="2400" b="1" dirty="0"/>
              <a:t>mintermo</a:t>
            </a:r>
            <a:r>
              <a:rPr lang="pt-BR" sz="2400" dirty="0"/>
              <a:t> como a soma dos produtos. Para representar uma expressão booleana dessa forma devemos seguir os seguintes passos: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20000" y="3244204"/>
            <a:ext cx="84013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Montar expressão apenas para valores lógicos de saída igual a um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Todas variáveis de uma linha aparecem como produtos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Todas variáveis iguais a zero serão barradas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pt-BR" sz="2000" dirty="0"/>
              <a:t>Todos os produtos serão somados gerando a expressão final</a:t>
            </a:r>
          </a:p>
          <a:p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2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2.2 – Tabela verdade (mintermo)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7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492359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𝑺𝑶𝑷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492359"/>
                  </p:ext>
                </p:extLst>
              </p:nvPr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493" r="-399000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602" t="-1493" r="-329032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38" t="-1493" r="-194231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000" t="-1493" r="-1000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00000" r="-1000" b="-212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407042" r="-1000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ixaDeTexto 6"/>
          <p:cNvSpPr txBox="1"/>
          <p:nvPr/>
        </p:nvSpPr>
        <p:spPr>
          <a:xfrm>
            <a:off x="4688417" y="5244597"/>
            <a:ext cx="28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SOP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é a sigla em inglês para 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 of products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ou seja, soma dos produtos!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688417" y="2040932"/>
            <a:ext cx="4470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dirty="0"/>
              <a:t>Olhamos as saídas igual a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r>
              <a:rPr lang="pt-BR" dirty="0"/>
              <a:t>Todas variáveis aparecem como produtos </a:t>
            </a:r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r>
              <a:rPr lang="pt-BR" dirty="0"/>
              <a:t>Todas variáveis 0 são barradas</a:t>
            </a:r>
          </a:p>
          <a:p>
            <a:pPr marL="400050" indent="-400050">
              <a:buFont typeface="+mj-lt"/>
              <a:buAutoNum type="romanUcPeriod"/>
            </a:pPr>
            <a:endParaRPr lang="pt-BR" dirty="0"/>
          </a:p>
          <a:p>
            <a:pPr marL="400050" indent="-400050">
              <a:buFont typeface="+mj-lt"/>
              <a:buAutoNum type="romanUcPeriod"/>
            </a:pPr>
            <a:r>
              <a:rPr lang="pt-BR" dirty="0"/>
              <a:t>A expressão final é a soma desses produtos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0741" y="4790010"/>
                <a:ext cx="31060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1" y="4790010"/>
                <a:ext cx="3106057" cy="584775"/>
              </a:xfrm>
              <a:prstGeom prst="rect">
                <a:avLst/>
              </a:prstGeom>
              <a:blipFill>
                <a:blip r:embed="rId4"/>
                <a:stretch>
                  <a:fillRect l="-5108" t="-1354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Arredondado 11"/>
          <p:cNvSpPr/>
          <p:nvPr/>
        </p:nvSpPr>
        <p:spPr>
          <a:xfrm>
            <a:off x="4688417" y="5250830"/>
            <a:ext cx="2731842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34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2.3 – Circuito (mintermo)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8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/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𝑺𝑶𝑷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/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493" r="-399000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602" t="-1493" r="-329032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38" t="-1493" r="-194231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000" t="-1493" r="-1000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00000" r="-1000" b="-212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407042" r="-1000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0741" y="4790010"/>
                <a:ext cx="31060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1" y="4790010"/>
                <a:ext cx="3106057" cy="584775"/>
              </a:xfrm>
              <a:prstGeom prst="rect">
                <a:avLst/>
              </a:prstGeom>
              <a:blipFill>
                <a:blip r:embed="rId4"/>
                <a:stretch>
                  <a:fillRect l="-5108" t="-1354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agem 5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" t="3619" r="7173" b="16378"/>
          <a:stretch/>
        </p:blipFill>
        <p:spPr>
          <a:xfrm>
            <a:off x="4505474" y="2805756"/>
            <a:ext cx="4426858" cy="2569029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4505474" y="2039797"/>
            <a:ext cx="34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Circuito final</a:t>
            </a:r>
          </a:p>
        </p:txBody>
      </p:sp>
    </p:spTree>
    <p:extLst>
      <p:ext uri="{BB962C8B-B14F-4D97-AF65-F5344CB8AC3E}">
        <p14:creationId xmlns:p14="http://schemas.microsoft.com/office/powerpoint/2010/main" val="334716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8596668" cy="934357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757575"/>
                </a:solidFill>
              </a:rPr>
              <a:t>2.4 – Expressão canônica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CA1D-EC03-488F-B634-7374A3F23D35}" type="slidenum">
              <a:rPr lang="pt-BR" sz="1400" smtClean="0">
                <a:solidFill>
                  <a:schemeClr val="tx1"/>
                </a:solidFill>
              </a:rPr>
              <a:t>9</a:t>
            </a:fld>
            <a:r>
              <a:rPr lang="pt-BR" sz="1400" dirty="0">
                <a:solidFill>
                  <a:schemeClr val="tx1"/>
                </a:solidFill>
              </a:rPr>
              <a:t>/31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95" y="401497"/>
            <a:ext cx="1905000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/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𝑺𝑶𝑷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pt-BR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pt-BR" i="0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pt-BR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/>
            </p:nvGraphicFramePr>
            <p:xfrm>
              <a:off x="720000" y="2039797"/>
              <a:ext cx="3027541" cy="21799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163">
                      <a:extLst>
                        <a:ext uri="{9D8B030D-6E8A-4147-A177-3AD203B41FA5}">
                          <a16:colId xmlns:a16="http://schemas.microsoft.com/office/drawing/2014/main" val="3255917184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934440944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591554428"/>
                        </a:ext>
                      </a:extLst>
                    </a:gridCol>
                    <a:gridCol w="1221228">
                      <a:extLst>
                        <a:ext uri="{9D8B030D-6E8A-4147-A177-3AD203B41FA5}">
                          <a16:colId xmlns:a16="http://schemas.microsoft.com/office/drawing/2014/main" val="1244665414"/>
                        </a:ext>
                      </a:extLst>
                    </a:gridCol>
                  </a:tblGrid>
                  <a:tr h="404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493" r="-399000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602" t="-1493" r="-329032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6538" t="-1493" r="-194231" b="-4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9000" t="-1493" r="-1000" b="-441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190508"/>
                      </a:ext>
                    </a:extLst>
                  </a:tr>
                  <a:tr h="4504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397915"/>
                      </a:ext>
                    </a:extLst>
                  </a:tr>
                  <a:tr h="4294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200000" r="-1000" b="-212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40137"/>
                      </a:ext>
                    </a:extLst>
                  </a:tr>
                  <a:tr h="466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440359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9000" t="-407042" r="-1000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408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80741" y="4790010"/>
                <a:ext cx="31060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41" y="4790010"/>
                <a:ext cx="3106057" cy="584775"/>
              </a:xfrm>
              <a:prstGeom prst="rect">
                <a:avLst/>
              </a:prstGeom>
              <a:blipFill>
                <a:blip r:embed="rId4"/>
                <a:stretch>
                  <a:fillRect l="-5108" t="-13542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694808" y="2039797"/>
                <a:ext cx="4926290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d>
                      <m:dPr>
                        <m:ctrlP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pt-BR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pt-BR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3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pt-BR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4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 </m:t>
                    </m:r>
                    <m:sSub>
                      <m:sSubPr>
                        <m:ctrlPr>
                          <a:rPr lang="pt-B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3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3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3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4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r>
                      <a:rPr lang="pt-BR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r>
                      <a:rPr lang="pt-B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3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4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pt-BR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pt-B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pt-B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B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pt-BR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08" y="2039797"/>
                <a:ext cx="4926290" cy="3077766"/>
              </a:xfrm>
              <a:prstGeom prst="rect">
                <a:avLst/>
              </a:prstGeom>
              <a:blipFill>
                <a:blip r:embed="rId5"/>
                <a:stretch>
                  <a:fillRect l="-4950" t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0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1873</TotalTime>
  <Words>971</Words>
  <Application>Microsoft Office PowerPoint</Application>
  <PresentationFormat>Widescreen</PresentationFormat>
  <Paragraphs>727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Trebuchet MS</vt:lpstr>
      <vt:lpstr>Wingdings 3</vt:lpstr>
      <vt:lpstr>Facetado</vt:lpstr>
      <vt:lpstr>MAXTERMOS E MINTERMOS</vt:lpstr>
      <vt:lpstr>Sumário</vt:lpstr>
      <vt:lpstr>1 - INTRODUÇÃO</vt:lpstr>
      <vt:lpstr>1 – Maxtermos e mintermos?</vt:lpstr>
      <vt:lpstr>2 - MINTERMO</vt:lpstr>
      <vt:lpstr>2.1 – Definição (mintermo)</vt:lpstr>
      <vt:lpstr>2.2 – Tabela verdade (mintermo)</vt:lpstr>
      <vt:lpstr>2.3 – Circuito (mintermo)</vt:lpstr>
      <vt:lpstr>2.4 – Expressão canônica</vt:lpstr>
      <vt:lpstr>3 - MAXTERMO</vt:lpstr>
      <vt:lpstr>3.1 – Definição (Maxtermo)</vt:lpstr>
      <vt:lpstr>3.2 – Tabela verdade (Maxtermo)</vt:lpstr>
      <vt:lpstr>3.3 – Circuito (Maxtermo)</vt:lpstr>
      <vt:lpstr>3.4 – Expressão canônica</vt:lpstr>
      <vt:lpstr>4 - APLICAÇÕES</vt:lpstr>
      <vt:lpstr>4.1 – Inversão and-or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4.2 – Simplificação</vt:lpstr>
      <vt:lpstr>5 – Referências</vt:lpstr>
      <vt:lpstr>Apresentação do PowerPoint</vt:lpstr>
    </vt:vector>
  </TitlesOfParts>
  <Company>IFPB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MAXTERMOS E MINTERMOS</dc:title>
  <dc:subject>Técnicas de simplificação</dc:subject>
  <dc:creator>José Eduardo de Freitas Batista</dc:creator>
  <cp:keywords>Seminário, Circuitos lógicos, Sistemas digitais, Engenharia, Engenharia Elétrica</cp:keywords>
  <cp:lastModifiedBy>Julyane</cp:lastModifiedBy>
  <cp:revision>87</cp:revision>
  <dcterms:created xsi:type="dcterms:W3CDTF">2019-10-22T17:02:07Z</dcterms:created>
  <dcterms:modified xsi:type="dcterms:W3CDTF">2019-11-17T00:54:20Z</dcterms:modified>
  <cp:category>Trabalho escolar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