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5" r:id="rId9"/>
    <p:sldId id="273" r:id="rId10"/>
    <p:sldId id="274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5986BA-A7D9-4AA4-A92D-873221DC47EE}" type="datetime1">
              <a:rPr lang="pt-BR" smtClean="0"/>
              <a:t>15/12/2019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C5FC4C-8D0C-40B5-A310-FBDA64ACDCFE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58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B0421205-A00C-452E-A56D-ECE76237D909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159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6C7A9D-93BA-41F7-8822-31F82990EB1E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010224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644E0F-F795-47DB-A9DB-BEAAFD2BDD4A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8079215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CEB88-DFAA-42CA-AB30-6A4120F8553C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0391291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7D56D8-5777-4508-864E-C2BD619A7C3D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80271772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D828FD-371D-4687-AF13-ADFE01B080A5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29402677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D1BED8-8637-4B09-9432-9A4255C4C01F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642466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24AFBF-1381-4826-A7A8-AFD5144CE36A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76604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A4348A-160F-48C7-B35F-79F634CB18E8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38349461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131B3B-70CB-46E1-9094-9EC28BDC053F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063599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F1D80B-F987-4CA2-A097-F7D889B756F6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490357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F0EBBA-B47C-4D04-A635-4A3766C53B76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6282729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1D73E0-E64D-41F1-B7A6-09A2AA328D27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9102220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90B2FA-6B46-4E10-85BB-F9E56C125623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0740727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749E22-23B0-4722-81BC-DBC2A9A60EE3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6348718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64BE3-2DAD-468E-A3C9-2DDB574F8CAF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19954A3-9DFD-4C44-94BA-B95130A3BA1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635549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4FF107-702E-4907-871C-B4D1037868FF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9603513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97C6EE3-2738-442C-B932-6AA7B8FE8C17}" type="datetime1">
              <a:rPr lang="pt-BR" noProof="0" smtClean="0"/>
              <a:t>15/12/2019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44236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ransition spd="med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science.com/56033-food-puzzles-help-cats-thrive.html" TargetMode="External"/><Relationship Id="rId2" Type="http://schemas.openxmlformats.org/officeDocument/2006/relationships/hyperlink" Target="https://www.dailymail.co.uk/sciencetech/article-4117846/You-ve-feeding-cat-wrong-Scientists-say-food-5-TIMES-day-stop-getting-fa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lipeflop.com/" TargetMode="External"/><Relationship Id="rId4" Type="http://schemas.openxmlformats.org/officeDocument/2006/relationships/hyperlink" Target="https://journals.sagepub.com/doi/pdf/10.1177/1098612x1664375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reitas.eduardo@academico.ifpb.edu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479" y="2550020"/>
            <a:ext cx="7375492" cy="1754357"/>
          </a:xfrm>
        </p:spPr>
        <p:txBody>
          <a:bodyPr rtlCol="0">
            <a:noAutofit/>
          </a:bodyPr>
          <a:lstStyle/>
          <a:p>
            <a:pPr algn="ctr"/>
            <a:r>
              <a:rPr lang="pt-BR" sz="5400" dirty="0" smtClean="0">
                <a:solidFill>
                  <a:srgbClr val="FFFFFF"/>
                </a:solidFill>
              </a:rPr>
              <a:t>Alimentador inteligente para GATOS</a:t>
            </a:r>
            <a:endParaRPr lang="pt-BR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759" y="5156227"/>
            <a:ext cx="9668934" cy="918002"/>
          </a:xfrm>
        </p:spPr>
        <p:txBody>
          <a:bodyPr rtlCol="0">
            <a:normAutofit/>
          </a:bodyPr>
          <a:lstStyle/>
          <a:p>
            <a:pPr algn="l"/>
            <a:r>
              <a:rPr lang="pt-BR" dirty="0">
                <a:solidFill>
                  <a:srgbClr val="FFFFFF">
                    <a:alpha val="70000"/>
                  </a:srgbClr>
                </a:solidFill>
              </a:rPr>
              <a:t>Prof. Dr. ISMAEL XAVIER DE </a:t>
            </a:r>
            <a:r>
              <a:rPr lang="pt-BR" dirty="0" smtClean="0">
                <a:solidFill>
                  <a:srgbClr val="FFFFFF">
                    <a:alpha val="70000"/>
                  </a:srgbClr>
                </a:solidFill>
              </a:rPr>
              <a:t>ARAUJO 				Aluno: JOSÉ EDUARDO DE FREITAS BATISTA</a:t>
            </a:r>
          </a:p>
          <a:p>
            <a:pPr algn="l" rtl="0"/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12872" y="467064"/>
            <a:ext cx="106475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800" dirty="0">
                <a:latin typeface="+mj-lt"/>
                <a:cs typeface="Calibri Light" panose="020F0302020204030204" pitchFamily="34" charset="0"/>
              </a:rPr>
              <a:t>INSTITUTO FEDERAL DE EDUCAÇÃO, CIÊNCIA E TECNOLOGIA DA PARAÍBA</a:t>
            </a:r>
          </a:p>
          <a:p>
            <a:pPr algn="just"/>
            <a:r>
              <a:rPr lang="pt-BR" sz="2800" dirty="0">
                <a:latin typeface="+mj-lt"/>
                <a:cs typeface="Calibri Light" panose="020F0302020204030204" pitchFamily="34" charset="0"/>
              </a:rPr>
              <a:t>CURSO SUPERIOR DE BACHARELADO EM ENGENHARIA ELÉTRICA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4" y="238953"/>
            <a:ext cx="1089645" cy="145921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41135" y="6415819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João Pessoa, Dezembro de 2019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8. orçamento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496698" y="5870575"/>
            <a:ext cx="1320530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10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46448"/>
              </p:ext>
            </p:extLst>
          </p:nvPr>
        </p:nvGraphicFramePr>
        <p:xfrm>
          <a:off x="685801" y="2259876"/>
          <a:ext cx="9111341" cy="2809612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4003251">
                  <a:extLst>
                    <a:ext uri="{9D8B030D-6E8A-4147-A177-3AD203B41FA5}">
                      <a16:colId xmlns:a16="http://schemas.microsoft.com/office/drawing/2014/main" val="1511502003"/>
                    </a:ext>
                  </a:extLst>
                </a:gridCol>
                <a:gridCol w="1061794">
                  <a:extLst>
                    <a:ext uri="{9D8B030D-6E8A-4147-A177-3AD203B41FA5}">
                      <a16:colId xmlns:a16="http://schemas.microsoft.com/office/drawing/2014/main" val="3281125593"/>
                    </a:ext>
                  </a:extLst>
                </a:gridCol>
                <a:gridCol w="2763202">
                  <a:extLst>
                    <a:ext uri="{9D8B030D-6E8A-4147-A177-3AD203B41FA5}">
                      <a16:colId xmlns:a16="http://schemas.microsoft.com/office/drawing/2014/main" val="1589647813"/>
                    </a:ext>
                  </a:extLst>
                </a:gridCol>
                <a:gridCol w="1283094">
                  <a:extLst>
                    <a:ext uri="{9D8B030D-6E8A-4147-A177-3AD203B41FA5}">
                      <a16:colId xmlns:a16="http://schemas.microsoft.com/office/drawing/2014/main" val="1871767510"/>
                    </a:ext>
                  </a:extLst>
                </a:gridCol>
              </a:tblGrid>
              <a:tr h="3405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Materiais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Serviços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8509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Arduino NANO v3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30,00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Internet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 60,00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84579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Módulo Wireless NRF24L01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15,00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Mão de obra (18h - R$ 10/h)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180,00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4018303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2x Sensor Ultrassônico HC-SR04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22,00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Comida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100,00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416640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Motor De Passo 28BYJ-48 + Drive ULN2003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17,00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Transporte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 15,00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529505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Outros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20,00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 smtClean="0">
                          <a:effectLst/>
                        </a:rPr>
                        <a:t>Codificação </a:t>
                      </a:r>
                      <a:r>
                        <a:rPr lang="pt-BR" sz="1400" u="none" strike="noStrike" dirty="0">
                          <a:effectLst/>
                        </a:rPr>
                        <a:t>(2h - 18.75/h)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   37,50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0470802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104,00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1400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R$   392,50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766558"/>
                  </a:ext>
                </a:extLst>
              </a:tr>
              <a:tr h="425699">
                <a:tc gridSpan="3">
                  <a:txBody>
                    <a:bodyPr/>
                    <a:lstStyle/>
                    <a:p>
                      <a:pPr lvl="0" algn="l" fontAlgn="ctr"/>
                      <a:r>
                        <a:rPr lang="pt-BR" sz="1800" b="1" u="none" strike="noStrike" dirty="0">
                          <a:effectLst/>
                        </a:rPr>
                        <a:t>Total Final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1" u="none" strike="noStrike" dirty="0">
                          <a:effectLst/>
                        </a:rPr>
                        <a:t> R$   496,50 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51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4599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9. 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640389" y="5870575"/>
            <a:ext cx="1176839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11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13895"/>
            <a:ext cx="10639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COLIN FERNANDEZ SCIENCE CORRESPONDENT FOR THE DAILY </a:t>
            </a:r>
            <a:r>
              <a:rPr lang="en-US" dirty="0" smtClean="0"/>
              <a:t>MAIL </a:t>
            </a:r>
            <a:r>
              <a:rPr lang="pt-BR" dirty="0" smtClean="0"/>
              <a:t>– “Você </a:t>
            </a:r>
            <a:r>
              <a:rPr lang="pt-BR" dirty="0"/>
              <a:t>está alimentando seu gato de maneira </a:t>
            </a:r>
            <a:r>
              <a:rPr lang="pt-BR" dirty="0" smtClean="0"/>
              <a:t>errada”. Disponível </a:t>
            </a:r>
            <a:r>
              <a:rPr lang="pt-BR" dirty="0"/>
              <a:t>em: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www.dailymail.co.uk/sciencetech/article-4117846/You-ve-feeding-cat-wrong-Scientists-say-food-5-TIMES-day-stop-getting-fat.html</a:t>
            </a:r>
            <a:r>
              <a:rPr lang="pt-BR" dirty="0" smtClean="0"/>
              <a:t>. Acesso em: 11 dezembro 2019 (adaptado).</a:t>
            </a:r>
          </a:p>
          <a:p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 Laura </a:t>
            </a:r>
            <a:r>
              <a:rPr lang="pt-BR" dirty="0" err="1"/>
              <a:t>Geggel</a:t>
            </a:r>
            <a:r>
              <a:rPr lang="pt-BR" dirty="0"/>
              <a:t>, Colunista do LIVESCIENCE – “Quem sabia? Gatos gostam de trabalhar pela </a:t>
            </a:r>
            <a:r>
              <a:rPr lang="pt-BR" dirty="0" smtClean="0"/>
              <a:t>comida”. Disponível em: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www.livescience.com/56033-food-puzzles-help-cats-thrive.html</a:t>
            </a:r>
            <a:r>
              <a:rPr lang="pt-BR" dirty="0" smtClean="0"/>
              <a:t>. Artigo original: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journals.sagepub.com/doi/pdf/10.1177/1098612x16643753</a:t>
            </a:r>
            <a:r>
              <a:rPr lang="pt-BR" dirty="0" smtClean="0"/>
              <a:t>. Acesso em 13 dezembro 2019 (adaptado).</a:t>
            </a:r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Loja de componentes/Orçamento – FILIPEFLOP</a:t>
            </a:r>
            <a:r>
              <a:rPr lang="pt-BR" dirty="0"/>
              <a:t>. Disponível em: </a:t>
            </a: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://www.filipeflop.com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. Acesso em: 15 dezembro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5448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479" y="2991392"/>
            <a:ext cx="7375492" cy="921097"/>
          </a:xfrm>
        </p:spPr>
        <p:txBody>
          <a:bodyPr rtlCol="0">
            <a:noAutofit/>
          </a:bodyPr>
          <a:lstStyle/>
          <a:p>
            <a:pPr algn="ctr"/>
            <a:r>
              <a:rPr lang="pt-BR" sz="5400" dirty="0" smtClean="0">
                <a:solidFill>
                  <a:srgbClr val="FFFFFF"/>
                </a:solidFill>
              </a:rPr>
              <a:t>OBRIGADO!</a:t>
            </a:r>
            <a:endParaRPr lang="pt-BR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759" y="5156227"/>
            <a:ext cx="9668934" cy="918002"/>
          </a:xfrm>
        </p:spPr>
        <p:txBody>
          <a:bodyPr rtlCol="0">
            <a:normAutofit/>
          </a:bodyPr>
          <a:lstStyle/>
          <a:p>
            <a:pPr algn="l"/>
            <a:r>
              <a:rPr lang="pt-BR" dirty="0" smtClean="0">
                <a:solidFill>
                  <a:srgbClr val="FFFFFF">
                    <a:alpha val="70000"/>
                  </a:srgbClr>
                </a:solidFill>
              </a:rPr>
              <a:t>JOSÉ EDUARDO DE FREITAS BATISTA</a:t>
            </a:r>
          </a:p>
          <a:p>
            <a:pPr algn="l"/>
            <a:r>
              <a:rPr lang="pt-BR" dirty="0" smtClean="0">
                <a:solidFill>
                  <a:srgbClr val="FFFFFF">
                    <a:alpha val="70000"/>
                  </a:srgbClr>
                </a:solidFill>
                <a:hlinkClick r:id="rId3"/>
              </a:rPr>
              <a:t>freitas.eduardo@academico.ifpb.edu.br</a:t>
            </a:r>
            <a:endParaRPr lang="pt-BR" dirty="0" smtClean="0">
              <a:solidFill>
                <a:srgbClr val="FFFFFF">
                  <a:alpha val="70000"/>
                </a:srgbClr>
              </a:solidFill>
            </a:endParaRPr>
          </a:p>
          <a:p>
            <a:pPr algn="l" rtl="0"/>
            <a:endParaRPr lang="pt-B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12872" y="467064"/>
            <a:ext cx="106475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800" dirty="0">
                <a:latin typeface="+mj-lt"/>
                <a:cs typeface="Calibri Light" panose="020F0302020204030204" pitchFamily="34" charset="0"/>
              </a:rPr>
              <a:t>INSTITUTO FEDERAL DE EDUCAÇÃO, CIÊNCIA E TECNOLOGIA DA PARAÍBA</a:t>
            </a:r>
          </a:p>
          <a:p>
            <a:pPr algn="just"/>
            <a:r>
              <a:rPr lang="pt-BR" sz="2800" dirty="0">
                <a:latin typeface="+mj-lt"/>
                <a:cs typeface="Calibri Light" panose="020F0302020204030204" pitchFamily="34" charset="0"/>
              </a:rPr>
              <a:t>CURSO SUPERIOR DE BACHARELADO EM ENGENHARIA ELÉTRICA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4" y="238953"/>
            <a:ext cx="1089645" cy="145921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80325" y="6415819"/>
            <a:ext cx="297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João Pessoa, Dezembro de 2019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02032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Sumário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Justificativa 			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Problema, hipótese e variáveis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Metodologia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Embasamento teórico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Cronograma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Materiais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Orçamento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</a:rPr>
              <a:t>Referências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666514" y="5870575"/>
            <a:ext cx="1150713" cy="377825"/>
          </a:xfrm>
        </p:spPr>
        <p:txBody>
          <a:bodyPr/>
          <a:lstStyle/>
          <a:p>
            <a:pPr rtl="0"/>
            <a:fld id="{D57F1E4F-1CFF-5643-939E-217C01CDF565}" type="slidenum">
              <a:rPr lang="pt-BR" sz="3200" noProof="0" smtClean="0"/>
              <a:pPr rtl="0"/>
              <a:t>2</a:t>
            </a:fld>
            <a:r>
              <a:rPr lang="pt-BR" sz="3200" noProof="0" dirty="0" smtClean="0"/>
              <a:t>/12</a:t>
            </a:r>
            <a:endParaRPr lang="pt-BR" sz="3200" noProof="0" dirty="0"/>
          </a:p>
        </p:txBody>
      </p:sp>
    </p:spTree>
    <p:extLst>
      <p:ext uri="{BB962C8B-B14F-4D97-AF65-F5344CB8AC3E}">
        <p14:creationId xmlns:p14="http://schemas.microsoft.com/office/powerpoint/2010/main" val="16823561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1. Justificativa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31830" y="5870575"/>
            <a:ext cx="1085398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3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49789"/>
            <a:ext cx="9622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gatos devem ser alimentados </a:t>
            </a:r>
            <a:r>
              <a:rPr lang="pt-BR" sz="2800" dirty="0" smtClean="0"/>
              <a:t>várias </a:t>
            </a:r>
            <a:r>
              <a:rPr lang="pt-BR" sz="2800" dirty="0"/>
              <a:t>vezes ao </a:t>
            </a:r>
            <a:r>
              <a:rPr lang="pt-BR" sz="2800" dirty="0" smtClean="0"/>
              <a:t>dia, inclusive </a:t>
            </a:r>
            <a:r>
              <a:rPr lang="pt-BR" sz="2800" dirty="0"/>
              <a:t>à </a:t>
            </a:r>
            <a:r>
              <a:rPr lang="pt-BR" sz="2800" dirty="0" smtClean="0"/>
              <a:t>noite, para simular uma situação real na natureza e </a:t>
            </a:r>
            <a:r>
              <a:rPr lang="pt-BR" sz="2800" dirty="0"/>
              <a:t>impedir que obtenham excesso de peso. Tais cuidados são desconhecidos e muitas vezes negligenciados pelos donos. Sendo assim, se faz necessário implementar um sistema autônomo que cumpra esse papel.</a:t>
            </a:r>
          </a:p>
        </p:txBody>
      </p:sp>
    </p:spTree>
    <p:extLst>
      <p:ext uri="{BB962C8B-B14F-4D97-AF65-F5344CB8AC3E}">
        <p14:creationId xmlns:p14="http://schemas.microsoft.com/office/powerpoint/2010/main" val="331302277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Problema, hipótese e variável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57954" y="5870575"/>
            <a:ext cx="1059273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4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49789"/>
            <a:ext cx="96223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Problema: </a:t>
            </a:r>
            <a:r>
              <a:rPr lang="pt-BR" sz="2400" dirty="0" smtClean="0"/>
              <a:t>Os animais vão se sentir intimidados com a máquina?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Hipótese:</a:t>
            </a:r>
            <a:r>
              <a:rPr lang="pt-BR" sz="2800" dirty="0" smtClean="0"/>
              <a:t> </a:t>
            </a:r>
            <a:r>
              <a:rPr lang="pt-BR" sz="2400" dirty="0" smtClean="0"/>
              <a:t>Alimentador inteligente irá promover comodidade ao dono e garantir alimentação em porções adequadas para o animal.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Variável: </a:t>
            </a:r>
            <a:r>
              <a:rPr lang="pt-BR" sz="2400" dirty="0" smtClean="0"/>
              <a:t>Animal, Alimento, Energia, Internet e Tutor do pet.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892354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3. Objetivo geral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31829" y="5870575"/>
            <a:ext cx="1085399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5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49789"/>
            <a:ext cx="962230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Prevê uma alimentação controlada com porções e horários </a:t>
            </a:r>
            <a:r>
              <a:rPr lang="pt-BR" sz="2800" dirty="0" smtClean="0"/>
              <a:t>definidos</a:t>
            </a: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r>
              <a:rPr lang="pt-BR" sz="2800" dirty="0" smtClean="0"/>
              <a:t>	OBJETIVOS ESPECÍFICOS</a:t>
            </a:r>
          </a:p>
          <a:p>
            <a:endParaRPr lang="pt-B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Controlar o peso do animal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regurgitação </a:t>
            </a:r>
            <a:r>
              <a:rPr lang="pt-BR" sz="2800" dirty="0" smtClean="0"/>
              <a:t>por excesso de alimento ingerido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Fornecer estatísticas para o dono 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40422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4. 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588138" y="5870575"/>
            <a:ext cx="1229090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6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249789"/>
            <a:ext cx="9622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Pesquisa bibliográfica sobre trabalhos/dispositivos existentes com finalidade de compreender o objeto de estudo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Construção do equipamento com oferta de detalhes técnicos para futura replicação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Testes de campo com controle das variáveis reduzido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Avalição e publicação dos 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715571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5. Embasamento teórico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31829" y="5870575"/>
            <a:ext cx="1085399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7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1" y="2065867"/>
            <a:ext cx="95802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Comer </a:t>
            </a:r>
            <a:r>
              <a:rPr lang="pt-BR" sz="2000" dirty="0"/>
              <a:t>muito de uma só </a:t>
            </a:r>
            <a:r>
              <a:rPr lang="pt-BR" sz="2000" dirty="0" smtClean="0"/>
              <a:t>vez deixa o gato sedentário e parado </a:t>
            </a:r>
            <a:r>
              <a:rPr lang="pt-BR" sz="2000" dirty="0"/>
              <a:t>quando </a:t>
            </a:r>
            <a:r>
              <a:rPr lang="pt-BR" sz="2000" dirty="0" smtClean="0"/>
              <a:t>se sentir cheio.</a:t>
            </a:r>
          </a:p>
          <a:p>
            <a:pPr algn="just"/>
            <a:r>
              <a:rPr lang="pt-BR" sz="2000" dirty="0" smtClean="0"/>
              <a:t>E </a:t>
            </a:r>
            <a:r>
              <a:rPr lang="pt-BR" sz="2000" dirty="0"/>
              <a:t>como os gatos são ativos à noite, </a:t>
            </a:r>
            <a:r>
              <a:rPr lang="pt-BR" sz="2000" dirty="0" smtClean="0"/>
              <a:t>os proprietários </a:t>
            </a:r>
            <a:r>
              <a:rPr lang="pt-BR" sz="2000" dirty="0"/>
              <a:t>devem considerar o uso </a:t>
            </a:r>
            <a:r>
              <a:rPr lang="pt-BR" sz="2000" dirty="0" smtClean="0"/>
              <a:t>de alimentadores </a:t>
            </a:r>
            <a:r>
              <a:rPr lang="pt-BR" sz="2000" dirty="0"/>
              <a:t>cronometrados </a:t>
            </a:r>
            <a:r>
              <a:rPr lang="pt-BR" sz="2000" dirty="0" smtClean="0"/>
              <a:t>que liberam </a:t>
            </a:r>
            <a:r>
              <a:rPr lang="pt-BR" sz="2000" dirty="0"/>
              <a:t>alimentos nas horas </a:t>
            </a:r>
            <a:r>
              <a:rPr lang="pt-BR" sz="2000" dirty="0" smtClean="0"/>
              <a:t>de escuridão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Em conselhos adicionais, </a:t>
            </a:r>
            <a:r>
              <a:rPr lang="pt-BR" sz="2000" dirty="0" smtClean="0"/>
              <a:t>especialistas em </a:t>
            </a:r>
            <a:r>
              <a:rPr lang="pt-BR" sz="2000" dirty="0"/>
              <a:t>comportamento de gatos </a:t>
            </a:r>
            <a:r>
              <a:rPr lang="pt-BR" sz="2000" dirty="0" smtClean="0"/>
              <a:t>também aconselham </a:t>
            </a:r>
            <a:r>
              <a:rPr lang="pt-BR" sz="2000" dirty="0"/>
              <a:t>os proprietários de gatos </a:t>
            </a:r>
            <a:r>
              <a:rPr lang="pt-BR" sz="2000" dirty="0" smtClean="0"/>
              <a:t>a tornar </a:t>
            </a:r>
            <a:r>
              <a:rPr lang="pt-BR" sz="2000" dirty="0"/>
              <a:t>o tempo de alimentação </a:t>
            </a:r>
            <a:r>
              <a:rPr lang="pt-BR" sz="2000" dirty="0" smtClean="0"/>
              <a:t>mais parecido </a:t>
            </a:r>
            <a:r>
              <a:rPr lang="pt-BR" sz="2000" dirty="0"/>
              <a:t>com uma "caça".</a:t>
            </a:r>
          </a:p>
          <a:p>
            <a:pPr algn="just"/>
            <a:r>
              <a:rPr lang="pt-BR" sz="2000" dirty="0"/>
              <a:t>Na natureza, os gatos passavam </a:t>
            </a:r>
            <a:r>
              <a:rPr lang="pt-BR" sz="2000" dirty="0" smtClean="0"/>
              <a:t>grande parte </a:t>
            </a:r>
            <a:r>
              <a:rPr lang="pt-BR" sz="2000" dirty="0"/>
              <a:t>do tempo - cerca de 12 horas </a:t>
            </a:r>
            <a:r>
              <a:rPr lang="pt-BR" sz="2000" dirty="0" smtClean="0"/>
              <a:t>por dia </a:t>
            </a:r>
            <a:r>
              <a:rPr lang="pt-BR" sz="2000" dirty="0"/>
              <a:t>- procurando comida.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Eles fazem </a:t>
            </a:r>
            <a:r>
              <a:rPr lang="pt-BR" sz="2000" dirty="0"/>
              <a:t>muitas refeições </a:t>
            </a:r>
            <a:r>
              <a:rPr lang="pt-BR" sz="2000" dirty="0" smtClean="0"/>
              <a:t>pequenas, para </a:t>
            </a:r>
            <a:r>
              <a:rPr lang="pt-BR" sz="2000" dirty="0"/>
              <a:t>um gato selvagem típico, </a:t>
            </a:r>
            <a:r>
              <a:rPr lang="pt-BR" sz="2000" dirty="0" smtClean="0"/>
              <a:t>talvez pegando </a:t>
            </a:r>
            <a:r>
              <a:rPr lang="pt-BR" sz="2000" dirty="0"/>
              <a:t>cerca de dez </a:t>
            </a:r>
            <a:r>
              <a:rPr lang="pt-BR" sz="2000" dirty="0" smtClean="0"/>
              <a:t>ratos. Sem </a:t>
            </a:r>
            <a:r>
              <a:rPr lang="pt-BR" sz="2000" dirty="0"/>
              <a:t>essa estimulação mental, os </a:t>
            </a:r>
            <a:r>
              <a:rPr lang="pt-BR" sz="2000" dirty="0" smtClean="0"/>
              <a:t>gatos podem </a:t>
            </a:r>
            <a:r>
              <a:rPr lang="pt-BR" sz="2000" dirty="0"/>
              <a:t>ficar "entediados e frustrados" </a:t>
            </a:r>
            <a:r>
              <a:rPr lang="pt-BR" sz="2000" dirty="0" smtClean="0"/>
              <a:t>e se envolverem </a:t>
            </a:r>
            <a:r>
              <a:rPr lang="pt-BR" sz="2000" dirty="0"/>
              <a:t>em comportamentos </a:t>
            </a:r>
            <a:r>
              <a:rPr lang="pt-BR" sz="2000" dirty="0" smtClean="0"/>
              <a:t>de "atenção</a:t>
            </a:r>
            <a:r>
              <a:rPr lang="pt-BR" sz="2000" dirty="0"/>
              <a:t>", </a:t>
            </a:r>
            <a:r>
              <a:rPr lang="pt-BR" sz="2000" dirty="0" smtClean="0"/>
              <a:t>causando </a:t>
            </a:r>
            <a:r>
              <a:rPr lang="pt-BR" sz="2000" dirty="0"/>
              <a:t>destruição </a:t>
            </a:r>
            <a:r>
              <a:rPr lang="pt-BR" sz="2000" dirty="0" smtClean="0"/>
              <a:t>em casa </a:t>
            </a:r>
            <a:r>
              <a:rPr lang="pt-BR" sz="2000" dirty="0"/>
              <a:t>ou mostrar sinais de "abstinência" </a:t>
            </a:r>
            <a:r>
              <a:rPr lang="pt-BR" sz="2000" dirty="0" smtClean="0"/>
              <a:t>e depressão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5572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6. cronograma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692640" y="5870575"/>
            <a:ext cx="1124587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8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6157"/>
              </p:ext>
            </p:extLst>
          </p:nvPr>
        </p:nvGraphicFramePr>
        <p:xfrm>
          <a:off x="1776545" y="2065868"/>
          <a:ext cx="7667900" cy="398925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6790">
                  <a:extLst>
                    <a:ext uri="{9D8B030D-6E8A-4147-A177-3AD203B41FA5}">
                      <a16:colId xmlns:a16="http://schemas.microsoft.com/office/drawing/2014/main" val="1209222343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464676217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4049081724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1854404629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291908810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3359219208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760976037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814212195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1365723757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859163231"/>
                    </a:ext>
                  </a:extLst>
                </a:gridCol>
              </a:tblGrid>
              <a:tr h="308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2019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2020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72102"/>
                  </a:ext>
                </a:extLst>
              </a:tr>
              <a:tr h="218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02/dez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09/dez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16/dez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23/dez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30/dez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06/jan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13/jan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20/jan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 smtClean="0">
                          <a:effectLst/>
                        </a:rPr>
                        <a:t>27/jan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94224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028748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2617577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733675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078978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0620787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53277"/>
                  </a:ext>
                </a:extLst>
              </a:tr>
              <a:tr h="2181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X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8426992"/>
                  </a:ext>
                </a:extLst>
              </a:tr>
              <a:tr h="308162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Legenda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75620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Revisão bibliográfica dos trabalhos existentes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71351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Estudo de viabilidade do projeto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5188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Apresentação do </a:t>
                      </a:r>
                      <a:r>
                        <a:rPr lang="pt-BR" sz="1400" u="none" strike="noStrike" dirty="0" smtClean="0">
                          <a:effectLst/>
                        </a:rPr>
                        <a:t>pré-projeto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73586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Compra dos materiais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4166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Construção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1233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Testes finais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45510"/>
                  </a:ext>
                </a:extLst>
              </a:tr>
              <a:tr h="227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lvl="0" algn="r" fontAlgn="ctr"/>
                      <a:r>
                        <a:rPr lang="pt-BR" sz="1400" u="none" strike="noStrike" dirty="0">
                          <a:effectLst/>
                        </a:rPr>
                        <a:t>Apresentação do </a:t>
                      </a:r>
                      <a:r>
                        <a:rPr lang="pt-BR" sz="1400" u="none" strike="noStrike" dirty="0" smtClean="0">
                          <a:effectLst/>
                        </a:rPr>
                        <a:t>projeto </a:t>
                      </a:r>
                      <a:r>
                        <a:rPr lang="pt-BR" sz="1400" u="none" strike="noStrike" dirty="0">
                          <a:effectLst/>
                        </a:rPr>
                        <a:t>concluído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6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10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>
                <a:solidFill>
                  <a:prstClr val="white"/>
                </a:solidFill>
              </a:rPr>
              <a:t>7. Materiais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18766" y="5870575"/>
            <a:ext cx="1098461" cy="377825"/>
          </a:xfrm>
        </p:spPr>
        <p:txBody>
          <a:bodyPr/>
          <a:lstStyle/>
          <a:p>
            <a:fld id="{D57F1E4F-1CFF-5643-939E-217C01CDF565}" type="slidenum">
              <a:rPr lang="pt-BR" sz="3200" noProof="0" smtClean="0"/>
              <a:pPr/>
              <a:t>9</a:t>
            </a:fld>
            <a:r>
              <a:rPr lang="pt-BR" sz="3200" dirty="0"/>
              <a:t>/12</a:t>
            </a:r>
            <a:endParaRPr lang="pt-BR" sz="3200" noProof="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9" y="2266963"/>
            <a:ext cx="1842318" cy="144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00" b="93667" l="3667" r="96167">
                        <a14:foregroundMark x1="11000" y1="70000" x2="11000" y2="70000"/>
                        <a14:foregroundMark x1="37333" y1="79333" x2="37333" y2="79333"/>
                        <a14:foregroundMark x1="57333" y1="62667" x2="57333" y2="62667"/>
                        <a14:foregroundMark x1="74000" y1="42333" x2="74000" y2="42333"/>
                        <a14:foregroundMark x1="78833" y1="27500" x2="78833" y2="27500"/>
                        <a14:foregroundMark x1="62000" y1="17500" x2="62000" y2="17500"/>
                        <a14:foregroundMark x1="40667" y1="32667" x2="40667" y2="32667"/>
                        <a14:foregroundMark x1="19667" y1="60167" x2="19667" y2="60167"/>
                        <a14:foregroundMark x1="58000" y1="43667" x2="58000" y2="43667"/>
                        <a14:foregroundMark x1="87500" y1="48333" x2="87500" y2="48333"/>
                        <a14:foregroundMark x1="92333" y1="42500" x2="92333" y2="42500"/>
                        <a14:foregroundMark x1="89833" y1="37833" x2="89833" y2="37833"/>
                        <a14:foregroundMark x1="83000" y1="46833" x2="83000" y2="46833"/>
                        <a14:foregroundMark x1="87833" y1="42333" x2="87833" y2="42333"/>
                        <a14:backgroundMark x1="86667" y1="79333" x2="86667" y2="79333"/>
                        <a14:backgroundMark x1="16000" y1="25833" x2="16000" y2="25833"/>
                        <a14:backgroundMark x1="86333" y1="15167" x2="86333" y2="15167"/>
                        <a14:backgroundMark x1="14833" y1="88000" x2="14833" y2="88000"/>
                        <a14:backgroundMark x1="78000" y1="64333" x2="78000" y2="6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0339">
            <a:off x="4557454" y="2060264"/>
            <a:ext cx="1800000" cy="18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09" b="89713" l="4306" r="96411">
                        <a14:foregroundMark x1="51914" y1="53589" x2="51914" y2="53589"/>
                        <a14:foregroundMark x1="51435" y1="34450" x2="51435" y2="34450"/>
                        <a14:foregroundMark x1="78469" y1="51196" x2="78469" y2="51196"/>
                        <a14:foregroundMark x1="24880" y1="51435" x2="24880" y2="51435"/>
                        <a14:foregroundMark x1="30622" y1="38756" x2="30622" y2="38756"/>
                        <a14:foregroundMark x1="68660" y1="41148" x2="68660" y2="41148"/>
                        <a14:backgroundMark x1="52871" y1="16507" x2="52871" y2="16507"/>
                        <a14:backgroundMark x1="80861" y1="81100" x2="80861" y2="81100"/>
                        <a14:backgroundMark x1="28230" y1="81340" x2="28230" y2="81340"/>
                        <a14:backgroundMark x1="24402" y1="21770" x2="24402" y2="21770"/>
                        <a14:backgroundMark x1="10766" y1="66986" x2="10766" y2="66986"/>
                        <a14:backgroundMark x1="92344" y1="34211" x2="92344" y2="34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38" y="1763270"/>
            <a:ext cx="1800000" cy="180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09" b="89713" l="4306" r="96411">
                        <a14:foregroundMark x1="51914" y1="53589" x2="51914" y2="53589"/>
                        <a14:foregroundMark x1="51435" y1="34450" x2="51435" y2="34450"/>
                        <a14:foregroundMark x1="78469" y1="51196" x2="78469" y2="51196"/>
                        <a14:foregroundMark x1="24880" y1="51435" x2="24880" y2="51435"/>
                        <a14:foregroundMark x1="30622" y1="38756" x2="30622" y2="38756"/>
                        <a14:foregroundMark x1="68660" y1="41148" x2="68660" y2="41148"/>
                        <a14:backgroundMark x1="52871" y1="16507" x2="52871" y2="16507"/>
                        <a14:backgroundMark x1="80861" y1="81100" x2="80861" y2="81100"/>
                        <a14:backgroundMark x1="28230" y1="81340" x2="28230" y2="81340"/>
                        <a14:backgroundMark x1="24402" y1="21770" x2="24402" y2="21770"/>
                        <a14:backgroundMark x1="10766" y1="66986" x2="10766" y2="66986"/>
                        <a14:backgroundMark x1="92344" y1="34211" x2="92344" y2="34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8" y="2123270"/>
            <a:ext cx="1800000" cy="180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895523" y="371856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Módulo Wireless </a:t>
            </a:r>
            <a:r>
              <a:rPr lang="pt-BR" dirty="0" smtClean="0"/>
              <a:t>NRF24L01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35286" y="3718566"/>
            <a:ext cx="34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2x Sensores Ultrassônico </a:t>
            </a:r>
            <a:r>
              <a:rPr lang="pt-BR" dirty="0"/>
              <a:t>HC-SR04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370082" y="3718566"/>
            <a:ext cx="18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Arduino NANO v3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69547" y="5806329"/>
            <a:ext cx="42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Motor De </a:t>
            </a:r>
            <a:r>
              <a:rPr lang="pt-BR" dirty="0" smtClean="0"/>
              <a:t>Passo 28BYJ-48 + </a:t>
            </a:r>
            <a:r>
              <a:rPr lang="pt-BR" dirty="0"/>
              <a:t>Drive </a:t>
            </a:r>
            <a:r>
              <a:rPr lang="pt-BR" dirty="0" smtClean="0"/>
              <a:t>ULN2003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46" y="4253457"/>
            <a:ext cx="1800000" cy="180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0000" l="3000" r="98667">
                        <a14:backgroundMark x1="23333" y1="82333" x2="23333" y2="8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7709" y="4114837"/>
            <a:ext cx="1440000" cy="144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backgroundMark x1="64444" y1="21111" x2="64444" y2="21111"/>
                        <a14:backgroundMark x1="17284" y1="86667" x2="17284" y2="86667"/>
                        <a14:backgroundMark x1="86420" y1="92444" x2="86420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8" y="4417595"/>
            <a:ext cx="1296000" cy="14400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149407" y="5806329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7747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670</Words>
  <Application>Microsoft Office PowerPoint</Application>
  <PresentationFormat>Widescreen</PresentationFormat>
  <Paragraphs>205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Alimentador inteligente para GATOS</vt:lpstr>
      <vt:lpstr>Sumário</vt:lpstr>
      <vt:lpstr>1. Justificativa</vt:lpstr>
      <vt:lpstr>Problema, hipótese e variável</vt:lpstr>
      <vt:lpstr>3. Objetivo geral</vt:lpstr>
      <vt:lpstr>4. METODOLOGIA</vt:lpstr>
      <vt:lpstr>5. Embasamento teórico</vt:lpstr>
      <vt:lpstr>6. cronograma</vt:lpstr>
      <vt:lpstr>7. Materiais</vt:lpstr>
      <vt:lpstr>8. orçamento</vt:lpstr>
      <vt:lpstr>9. referências</vt:lpstr>
      <vt:lpstr>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Alimentador inteligente para gatos</dc:title>
  <dc:creator/>
  <cp:keywords>IFPB</cp:keywords>
  <cp:lastModifiedBy/>
  <cp:revision>1</cp:revision>
  <dcterms:created xsi:type="dcterms:W3CDTF">2019-12-15T17:37:50Z</dcterms:created>
  <dcterms:modified xsi:type="dcterms:W3CDTF">2019-12-15T17:43:42Z</dcterms:modified>
  <cp:category>Tecnologia</cp:category>
  <cp:contentStatus>Finalizado</cp:contentStatus>
</cp:coreProperties>
</file>