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89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53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12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17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8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1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5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614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32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41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95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EE63-C25A-4EC0-A11F-94E7EB305461}" type="datetimeFigureOut">
              <a:rPr lang="es-MX" smtClean="0"/>
              <a:t>13/09/2022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4259-6AAC-446B-927B-57DF3260E9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0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7353" y="3005958"/>
            <a:ext cx="1219200" cy="7147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Crecimiento de un negocio</a:t>
            </a:r>
            <a:endParaRPr lang="es-MX" sz="1600" dirty="0"/>
          </a:p>
        </p:txBody>
      </p:sp>
      <p:sp>
        <p:nvSpPr>
          <p:cNvPr id="5" name="Rectángulo 4"/>
          <p:cNvSpPr/>
          <p:nvPr/>
        </p:nvSpPr>
        <p:spPr>
          <a:xfrm>
            <a:off x="2096814" y="796156"/>
            <a:ext cx="1455680" cy="7147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Inversión</a:t>
            </a:r>
            <a:endParaRPr lang="es-MX" sz="1600" dirty="0"/>
          </a:p>
        </p:txBody>
      </p:sp>
      <p:sp>
        <p:nvSpPr>
          <p:cNvPr id="7" name="Rectángulo 6"/>
          <p:cNvSpPr/>
          <p:nvPr/>
        </p:nvSpPr>
        <p:spPr>
          <a:xfrm>
            <a:off x="2096815" y="3890176"/>
            <a:ext cx="1455680" cy="7147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Financiamiento</a:t>
            </a:r>
            <a:endParaRPr lang="es-MX" sz="1400" dirty="0"/>
          </a:p>
        </p:txBody>
      </p:sp>
      <p:sp>
        <p:nvSpPr>
          <p:cNvPr id="8" name="Rectángulo 7"/>
          <p:cNvSpPr/>
          <p:nvPr/>
        </p:nvSpPr>
        <p:spPr>
          <a:xfrm>
            <a:off x="2096814" y="5818839"/>
            <a:ext cx="1455680" cy="71470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Dividendos</a:t>
            </a:r>
            <a:endParaRPr lang="es-MX" sz="1600" dirty="0"/>
          </a:p>
        </p:txBody>
      </p:sp>
      <p:sp>
        <p:nvSpPr>
          <p:cNvPr id="13" name="Abrir llave 12"/>
          <p:cNvSpPr/>
          <p:nvPr/>
        </p:nvSpPr>
        <p:spPr>
          <a:xfrm>
            <a:off x="1760483" y="134005"/>
            <a:ext cx="336331" cy="655057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/>
          <p:cNvSpPr/>
          <p:nvPr/>
        </p:nvSpPr>
        <p:spPr>
          <a:xfrm>
            <a:off x="5801708" y="134005"/>
            <a:ext cx="3883571" cy="3468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Activos a corto plazo.</a:t>
            </a:r>
          </a:p>
          <a:p>
            <a:pPr algn="ctr"/>
            <a:r>
              <a:rPr lang="es-MX" sz="1200" dirty="0" smtClean="0"/>
              <a:t>Productos de actividad normal del negocio (Inventario).</a:t>
            </a:r>
            <a:endParaRPr lang="es-MX" sz="1200" dirty="0"/>
          </a:p>
        </p:txBody>
      </p:sp>
      <p:sp>
        <p:nvSpPr>
          <p:cNvPr id="17" name="Rectángulo 16"/>
          <p:cNvSpPr/>
          <p:nvPr/>
        </p:nvSpPr>
        <p:spPr>
          <a:xfrm>
            <a:off x="5801708" y="575427"/>
            <a:ext cx="3883570" cy="3468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Activos a largo plazo.</a:t>
            </a:r>
          </a:p>
          <a:p>
            <a:pPr algn="ctr"/>
            <a:r>
              <a:rPr lang="es-MX" sz="1200" dirty="0" smtClean="0"/>
              <a:t>Entidades de producción (Máquinas variadas o licencias).</a:t>
            </a:r>
            <a:endParaRPr lang="es-MX" sz="1200" dirty="0"/>
          </a:p>
        </p:txBody>
      </p:sp>
      <p:sp>
        <p:nvSpPr>
          <p:cNvPr id="18" name="Rectángulo 17"/>
          <p:cNvSpPr/>
          <p:nvPr/>
        </p:nvSpPr>
        <p:spPr>
          <a:xfrm>
            <a:off x="3925611" y="2224237"/>
            <a:ext cx="1502979" cy="3468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Niveles de inversión</a:t>
            </a:r>
            <a:endParaRPr lang="es-MX" sz="1200" dirty="0"/>
          </a:p>
        </p:txBody>
      </p:sp>
      <p:sp>
        <p:nvSpPr>
          <p:cNvPr id="19" name="Rectángulo 18"/>
          <p:cNvSpPr/>
          <p:nvPr/>
        </p:nvSpPr>
        <p:spPr>
          <a:xfrm>
            <a:off x="3925612" y="433550"/>
            <a:ext cx="1502979" cy="3468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Tipos de inversión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5801708" y="1016849"/>
            <a:ext cx="3883570" cy="3468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Inversión en la operación.</a:t>
            </a:r>
          </a:p>
          <a:p>
            <a:pPr algn="ctr"/>
            <a:r>
              <a:rPr lang="es-MX" sz="1200" dirty="0" smtClean="0"/>
              <a:t>Mantenimiento del negocio mientras es auto sostenible.</a:t>
            </a:r>
            <a:endParaRPr lang="es-MX" sz="1200" dirty="0"/>
          </a:p>
        </p:txBody>
      </p:sp>
      <p:sp>
        <p:nvSpPr>
          <p:cNvPr id="21" name="Rectángulo 20"/>
          <p:cNvSpPr/>
          <p:nvPr/>
        </p:nvSpPr>
        <p:spPr>
          <a:xfrm>
            <a:off x="5801708" y="1736845"/>
            <a:ext cx="3883570" cy="3468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 describen como “¿En dónde y cuánto invertir?”</a:t>
            </a:r>
            <a:endParaRPr lang="es-MX" sz="1200" dirty="0"/>
          </a:p>
        </p:txBody>
      </p:sp>
      <p:sp>
        <p:nvSpPr>
          <p:cNvPr id="22" name="Rectángulo 21"/>
          <p:cNvSpPr/>
          <p:nvPr/>
        </p:nvSpPr>
        <p:spPr>
          <a:xfrm>
            <a:off x="5801708" y="2456841"/>
            <a:ext cx="2102069" cy="3468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Deben mantener un equilibrio entre las siguientes dos ideas.</a:t>
            </a:r>
            <a:endParaRPr lang="es-MX" sz="1200" dirty="0"/>
          </a:p>
        </p:txBody>
      </p:sp>
      <p:sp>
        <p:nvSpPr>
          <p:cNvPr id="23" name="Rectángulo 22"/>
          <p:cNvSpPr/>
          <p:nvPr/>
        </p:nvSpPr>
        <p:spPr>
          <a:xfrm>
            <a:off x="8245362" y="2240085"/>
            <a:ext cx="3231934" cy="331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“¿Porqué tener entidades de producción? si no tengo la cantidad de producto demandada por cliente.”</a:t>
            </a:r>
            <a:endParaRPr lang="es-MX" sz="1100" dirty="0"/>
          </a:p>
        </p:txBody>
      </p:sp>
      <p:sp>
        <p:nvSpPr>
          <p:cNvPr id="24" name="Rectángulo 23"/>
          <p:cNvSpPr/>
          <p:nvPr/>
        </p:nvSpPr>
        <p:spPr>
          <a:xfrm>
            <a:off x="8245362" y="2720934"/>
            <a:ext cx="3231934" cy="3310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“¿Porqué tener enormes cantidades de producto?, si no puedo tener una producción estable a </a:t>
            </a:r>
            <a:r>
              <a:rPr lang="es-MX" sz="1100" dirty="0" smtClean="0"/>
              <a:t>futuro”.</a:t>
            </a:r>
            <a:endParaRPr lang="es-MX" sz="1100" dirty="0"/>
          </a:p>
        </p:txBody>
      </p:sp>
      <p:sp>
        <p:nvSpPr>
          <p:cNvPr id="27" name="Abrir llave 26"/>
          <p:cNvSpPr/>
          <p:nvPr/>
        </p:nvSpPr>
        <p:spPr>
          <a:xfrm>
            <a:off x="3720660" y="283779"/>
            <a:ext cx="204951" cy="2519904"/>
          </a:xfrm>
          <a:prstGeom prst="leftBrace">
            <a:avLst>
              <a:gd name="adj1" fmla="val 8333"/>
              <a:gd name="adj2" fmla="val 3540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Abrir llave 27"/>
          <p:cNvSpPr/>
          <p:nvPr/>
        </p:nvSpPr>
        <p:spPr>
          <a:xfrm>
            <a:off x="5549457" y="39412"/>
            <a:ext cx="252251" cy="1471448"/>
          </a:xfrm>
          <a:prstGeom prst="leftBrace">
            <a:avLst>
              <a:gd name="adj1" fmla="val 8333"/>
              <a:gd name="adj2" fmla="val 378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Abrir llave 28"/>
          <p:cNvSpPr/>
          <p:nvPr/>
        </p:nvSpPr>
        <p:spPr>
          <a:xfrm>
            <a:off x="5602010" y="1661988"/>
            <a:ext cx="168166" cy="1589705"/>
          </a:xfrm>
          <a:prstGeom prst="leftBrace">
            <a:avLst>
              <a:gd name="adj1" fmla="val 8333"/>
              <a:gd name="adj2" fmla="val 473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>
            <a:off x="3925611" y="3701117"/>
            <a:ext cx="1675081" cy="367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Financiamiento pasivo</a:t>
            </a:r>
            <a:endParaRPr lang="es-MX" sz="1200" dirty="0"/>
          </a:p>
        </p:txBody>
      </p:sp>
      <p:sp>
        <p:nvSpPr>
          <p:cNvPr id="32" name="Rectángulo 31"/>
          <p:cNvSpPr/>
          <p:nvPr/>
        </p:nvSpPr>
        <p:spPr>
          <a:xfrm>
            <a:off x="3926269" y="4692318"/>
            <a:ext cx="1676399" cy="3678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Financiamiento activo</a:t>
            </a:r>
            <a:endParaRPr lang="es-MX" sz="1200" dirty="0"/>
          </a:p>
        </p:txBody>
      </p:sp>
      <p:sp>
        <p:nvSpPr>
          <p:cNvPr id="33" name="Rectángulo 32"/>
          <p:cNvSpPr/>
          <p:nvPr/>
        </p:nvSpPr>
        <p:spPr>
          <a:xfrm>
            <a:off x="6094679" y="3516570"/>
            <a:ext cx="3590599" cy="292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Definir deudas a corto plazo. (sin interés explícito).</a:t>
            </a:r>
            <a:endParaRPr lang="es-MX" sz="1200" dirty="0"/>
          </a:p>
        </p:txBody>
      </p:sp>
      <p:sp>
        <p:nvSpPr>
          <p:cNvPr id="34" name="Rectángulo 33"/>
          <p:cNvSpPr/>
          <p:nvPr/>
        </p:nvSpPr>
        <p:spPr>
          <a:xfrm>
            <a:off x="6094680" y="4011704"/>
            <a:ext cx="3590598" cy="292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Definir deudas a largo plazo (con interés).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6094679" y="4565075"/>
            <a:ext cx="3869128" cy="292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¿A qué está destinado el capital de utilidad de la empresa?</a:t>
            </a:r>
            <a:endParaRPr lang="es-MX" sz="1200" dirty="0"/>
          </a:p>
        </p:txBody>
      </p:sp>
      <p:sp>
        <p:nvSpPr>
          <p:cNvPr id="36" name="Rectángulo 35"/>
          <p:cNvSpPr/>
          <p:nvPr/>
        </p:nvSpPr>
        <p:spPr>
          <a:xfrm>
            <a:off x="6094679" y="5060209"/>
            <a:ext cx="3869128" cy="292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¿A qué está destinado el capital de los socios?</a:t>
            </a:r>
            <a:endParaRPr lang="es-MX" sz="1200" dirty="0"/>
          </a:p>
        </p:txBody>
      </p:sp>
      <p:sp>
        <p:nvSpPr>
          <p:cNvPr id="37" name="Abrir llave 36"/>
          <p:cNvSpPr/>
          <p:nvPr/>
        </p:nvSpPr>
        <p:spPr>
          <a:xfrm>
            <a:off x="3731170" y="3605048"/>
            <a:ext cx="194441" cy="1618593"/>
          </a:xfrm>
          <a:prstGeom prst="leftBrace">
            <a:avLst>
              <a:gd name="adj1" fmla="val 8333"/>
              <a:gd name="adj2" fmla="val 4124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Abrir llave 37"/>
          <p:cNvSpPr/>
          <p:nvPr/>
        </p:nvSpPr>
        <p:spPr>
          <a:xfrm>
            <a:off x="5754409" y="3402821"/>
            <a:ext cx="215467" cy="959861"/>
          </a:xfrm>
          <a:prstGeom prst="leftBrace">
            <a:avLst>
              <a:gd name="adj1" fmla="val 8333"/>
              <a:gd name="adj2" fmla="val 489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Abrir llave 38"/>
          <p:cNvSpPr/>
          <p:nvPr/>
        </p:nvSpPr>
        <p:spPr>
          <a:xfrm>
            <a:off x="5754409" y="4481889"/>
            <a:ext cx="215467" cy="959861"/>
          </a:xfrm>
          <a:prstGeom prst="leftBrace">
            <a:avLst>
              <a:gd name="adj1" fmla="val 8333"/>
              <a:gd name="adj2" fmla="val 434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Abrir llave 39"/>
          <p:cNvSpPr/>
          <p:nvPr/>
        </p:nvSpPr>
        <p:spPr>
          <a:xfrm>
            <a:off x="8077196" y="2161370"/>
            <a:ext cx="168166" cy="1090324"/>
          </a:xfrm>
          <a:prstGeom prst="leftBrace">
            <a:avLst>
              <a:gd name="adj1" fmla="val 8333"/>
              <a:gd name="adj2" fmla="val 4349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/>
          <p:cNvSpPr/>
          <p:nvPr/>
        </p:nvSpPr>
        <p:spPr>
          <a:xfrm>
            <a:off x="3925611" y="5673065"/>
            <a:ext cx="4151585" cy="2968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Debe ser una repartición congruente e inteligente de la utilidad.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3925611" y="6341946"/>
            <a:ext cx="5554720" cy="2968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Es un proceso de suma importancia para definir el valor de la empresa y las acciones.</a:t>
            </a:r>
            <a:endParaRPr lang="es-MX" sz="1200" dirty="0"/>
          </a:p>
        </p:txBody>
      </p:sp>
      <p:sp>
        <p:nvSpPr>
          <p:cNvPr id="43" name="Rectángulo 42"/>
          <p:cNvSpPr/>
          <p:nvPr/>
        </p:nvSpPr>
        <p:spPr>
          <a:xfrm>
            <a:off x="8376740" y="5537871"/>
            <a:ext cx="1213944" cy="185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Ganancia propia</a:t>
            </a:r>
            <a:endParaRPr lang="es-MX" sz="1200" dirty="0"/>
          </a:p>
        </p:txBody>
      </p:sp>
      <p:sp>
        <p:nvSpPr>
          <p:cNvPr id="44" name="Rectángulo 43"/>
          <p:cNvSpPr/>
          <p:nvPr/>
        </p:nvSpPr>
        <p:spPr>
          <a:xfrm>
            <a:off x="8376740" y="5757419"/>
            <a:ext cx="1213944" cy="185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Entre socios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8376740" y="5971542"/>
            <a:ext cx="1213944" cy="18548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Reinversión</a:t>
            </a:r>
            <a:endParaRPr lang="es-MX" sz="1200" dirty="0"/>
          </a:p>
        </p:txBody>
      </p:sp>
      <p:sp>
        <p:nvSpPr>
          <p:cNvPr id="46" name="Abrir llave 45"/>
          <p:cNvSpPr/>
          <p:nvPr/>
        </p:nvSpPr>
        <p:spPr>
          <a:xfrm>
            <a:off x="3754817" y="5537871"/>
            <a:ext cx="170794" cy="1271993"/>
          </a:xfrm>
          <a:prstGeom prst="leftBrace">
            <a:avLst>
              <a:gd name="adj1" fmla="val 8333"/>
              <a:gd name="adj2" fmla="val 50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Abrir llave 46"/>
          <p:cNvSpPr/>
          <p:nvPr/>
        </p:nvSpPr>
        <p:spPr>
          <a:xfrm>
            <a:off x="8205946" y="5406825"/>
            <a:ext cx="170794" cy="857342"/>
          </a:xfrm>
          <a:prstGeom prst="leftBrace">
            <a:avLst>
              <a:gd name="adj1" fmla="val 8333"/>
              <a:gd name="adj2" fmla="val 50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191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Usuario1</dc:creator>
  <cp:lastModifiedBy>Usuario1</cp:lastModifiedBy>
  <cp:revision>17</cp:revision>
  <dcterms:created xsi:type="dcterms:W3CDTF">2022-09-13T07:03:46Z</dcterms:created>
  <dcterms:modified xsi:type="dcterms:W3CDTF">2022-09-13T08:06:19Z</dcterms:modified>
</cp:coreProperties>
</file>