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ba62983f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ba62983f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ba62983fc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ba62983fc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ba62983f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ba62983fc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a62983fc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a62983fc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ba62983fc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ba62983fc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ba62983fc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ba62983fc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ba62983f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ba62983f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ba62983f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ba62983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ba6298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ba6298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ba62983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ba62983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ba62983f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ba62983f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ba62983fc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ba62983f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ba62983f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ba62983f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ba62983f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ba62983f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ba62983fc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ba62983fc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El gestor del valor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 Real</a:t>
            </a:r>
            <a:endParaRPr/>
          </a:p>
        </p:txBody>
      </p:sp>
      <p:sp>
        <p:nvSpPr>
          <p:cNvPr id="116" name="Google Shape;116;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a:t>
            </a:r>
            <a:r>
              <a:rPr lang="es"/>
              <a:t>encontró</a:t>
            </a:r>
            <a:r>
              <a:rPr lang="es"/>
              <a:t> que el valor total esperado en </a:t>
            </a:r>
            <a:r>
              <a:rPr lang="es"/>
              <a:t>términos</a:t>
            </a:r>
            <a:r>
              <a:rPr lang="es"/>
              <a:t> </a:t>
            </a:r>
            <a:r>
              <a:rPr lang="es"/>
              <a:t>históricos</a:t>
            </a:r>
            <a:r>
              <a:rPr lang="es"/>
              <a:t> era inferior al </a:t>
            </a:r>
            <a:r>
              <a:rPr lang="es"/>
              <a:t>valor</a:t>
            </a:r>
            <a:r>
              <a:rPr lang="es"/>
              <a:t> de EG obtenido por los datos del </a:t>
            </a:r>
            <a:r>
              <a:rPr lang="es"/>
              <a:t>mercado</a:t>
            </a:r>
            <a:r>
              <a:rPr lang="es"/>
              <a:t>.</a:t>
            </a:r>
            <a:endParaRPr/>
          </a:p>
          <a:p>
            <a:pPr indent="0" lvl="0" marL="0" rtl="0" algn="l">
              <a:spcBef>
                <a:spcPts val="1200"/>
              </a:spcBef>
              <a:spcAft>
                <a:spcPts val="0"/>
              </a:spcAft>
              <a:buNone/>
            </a:pPr>
            <a:r>
              <a:rPr lang="es"/>
              <a:t>Foodco valdría mucho menos que el capital invertido por EG.</a:t>
            </a:r>
            <a:endParaRPr/>
          </a:p>
          <a:p>
            <a:pPr indent="0" lvl="0" marL="0" rtl="0" algn="l">
              <a:spcBef>
                <a:spcPts val="1200"/>
              </a:spcBef>
              <a:spcAft>
                <a:spcPts val="0"/>
              </a:spcAft>
              <a:buNone/>
            </a:pPr>
            <a:r>
              <a:rPr lang="es"/>
              <a:t>La mayor parte del valor de EG procedía por el cash flow de Consumerco.</a:t>
            </a:r>
            <a:endParaRPr/>
          </a:p>
          <a:p>
            <a:pPr indent="0" lvl="0" marL="0" rtl="0" algn="l">
              <a:spcBef>
                <a:spcPts val="1200"/>
              </a:spcBef>
              <a:spcAft>
                <a:spcPts val="1200"/>
              </a:spcAft>
              <a:buNone/>
            </a:pPr>
            <a:r>
              <a:rPr lang="es"/>
              <a:t>Los costes de la central corporativa lastraban el valor de EG.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 Real</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Demsky creía que para mejorar el valor de EG </a:t>
            </a:r>
            <a:r>
              <a:rPr lang="es"/>
              <a:t>Foodco debería de declinar el crecimiento en el número de puntos de ventas, Woodco podría mejorar el valor de los negocios de muebles, además de su consolidación, Consumerco debía de mejorar debido al alto impacto en EG.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 Potencial con Mejoras Internas</a:t>
            </a:r>
            <a:endParaRPr/>
          </a:p>
        </p:txBody>
      </p:sp>
      <p:sp>
        <p:nvSpPr>
          <p:cNvPr id="128" name="Google Shape;128;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encontró que las tres principales empresas eran sensibles a distintos tipos de </a:t>
            </a:r>
            <a:r>
              <a:rPr lang="es"/>
              <a:t>estímulos</a:t>
            </a:r>
            <a:r>
              <a:rPr lang="es"/>
              <a:t>, en el caso de Foodco eran a las reducciones de la intensidad del capital y al aumento de los márgenes, para Woodco al máximo de la mejoras de su margen de explotación, en el caso de Consumerco era al crecimiento de las ventas.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s"/>
              <a:t>Valor Potencial con Mejoras Internas</a:t>
            </a:r>
            <a:endParaRPr/>
          </a:p>
        </p:txBody>
      </p:sp>
      <p:sp>
        <p:nvSpPr>
          <p:cNvPr id="134" name="Google Shape;134;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Planes de Mejora:</a:t>
            </a:r>
            <a:endParaRPr/>
          </a:p>
          <a:p>
            <a:pPr indent="0" lvl="0" marL="0" rtl="0" algn="l">
              <a:spcBef>
                <a:spcPts val="1200"/>
              </a:spcBef>
              <a:spcAft>
                <a:spcPts val="0"/>
              </a:spcAft>
              <a:buNone/>
            </a:pPr>
            <a:r>
              <a:rPr b="1" lang="es"/>
              <a:t>Consumerco:</a:t>
            </a:r>
            <a:endParaRPr b="1"/>
          </a:p>
          <a:p>
            <a:pPr indent="-342900" lvl="0" marL="457200" rtl="0" algn="l">
              <a:spcBef>
                <a:spcPts val="1200"/>
              </a:spcBef>
              <a:spcAft>
                <a:spcPts val="0"/>
              </a:spcAft>
              <a:buSzPts val="1800"/>
              <a:buChar char="●"/>
            </a:pPr>
            <a:r>
              <a:rPr lang="es"/>
              <a:t>Aumentar el gasto a corto plazo para generar mayores volúmenes de venta.</a:t>
            </a:r>
            <a:endParaRPr/>
          </a:p>
          <a:p>
            <a:pPr indent="-342900" lvl="0" marL="457200" rtl="0" algn="l">
              <a:spcBef>
                <a:spcPts val="0"/>
              </a:spcBef>
              <a:spcAft>
                <a:spcPts val="0"/>
              </a:spcAft>
              <a:buSzPts val="1800"/>
              <a:buChar char="●"/>
            </a:pPr>
            <a:r>
              <a:rPr lang="es"/>
              <a:t>Aumentar precios debido a que eran menores comparados a las de marcas menos conocidas.</a:t>
            </a:r>
            <a:endParaRPr/>
          </a:p>
          <a:p>
            <a:pPr indent="-342900" lvl="0" marL="457200" rtl="0" algn="l">
              <a:spcBef>
                <a:spcPts val="0"/>
              </a:spcBef>
              <a:spcAft>
                <a:spcPts val="0"/>
              </a:spcAft>
              <a:buSzPts val="1800"/>
              <a:buChar char="●"/>
            </a:pPr>
            <a:r>
              <a:rPr lang="es"/>
              <a:t>Mejorar la  productividad en los equipos de ventas ya que eran 50% inferiores que sus competidores.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s"/>
              <a:t>Valor Potencial con Mejoras Internas</a:t>
            </a:r>
            <a:endParaRPr/>
          </a:p>
        </p:txBody>
      </p:sp>
      <p:sp>
        <p:nvSpPr>
          <p:cNvPr id="140" name="Google Shape;140;p26"/>
          <p:cNvSpPr txBox="1"/>
          <p:nvPr>
            <p:ph idx="1" type="body"/>
          </p:nvPr>
        </p:nvSpPr>
        <p:spPr>
          <a:xfrm>
            <a:off x="311700" y="1171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Planes de Mejora:</a:t>
            </a:r>
            <a:endParaRPr/>
          </a:p>
          <a:p>
            <a:pPr indent="0" lvl="0" marL="0" rtl="0" algn="l">
              <a:spcBef>
                <a:spcPts val="1200"/>
              </a:spcBef>
              <a:spcAft>
                <a:spcPts val="0"/>
              </a:spcAft>
              <a:buNone/>
            </a:pPr>
            <a:r>
              <a:rPr b="1" lang="es"/>
              <a:t>Woodco:</a:t>
            </a:r>
            <a:endParaRPr b="1"/>
          </a:p>
          <a:p>
            <a:pPr indent="-342900" lvl="0" marL="457200" rtl="0" algn="l">
              <a:spcBef>
                <a:spcPts val="1200"/>
              </a:spcBef>
              <a:spcAft>
                <a:spcPts val="0"/>
              </a:spcAft>
              <a:buSzPts val="1800"/>
              <a:buChar char="●"/>
            </a:pPr>
            <a:r>
              <a:rPr lang="es"/>
              <a:t>Centrarse en el plan de </a:t>
            </a:r>
            <a:r>
              <a:rPr lang="es"/>
              <a:t>consolidación</a:t>
            </a:r>
            <a:r>
              <a:rPr lang="es"/>
              <a:t>.</a:t>
            </a:r>
            <a:endParaRPr/>
          </a:p>
          <a:p>
            <a:pPr indent="-342900" lvl="0" marL="457200" rtl="0" algn="l">
              <a:spcBef>
                <a:spcPts val="0"/>
              </a:spcBef>
              <a:spcAft>
                <a:spcPts val="0"/>
              </a:spcAft>
              <a:buSzPts val="1800"/>
              <a:buChar char="●"/>
            </a:pPr>
            <a:r>
              <a:rPr lang="es"/>
              <a:t>Menos Crecimiento y Más </a:t>
            </a:r>
            <a:r>
              <a:rPr lang="es"/>
              <a:t>Márgenes</a:t>
            </a:r>
            <a:r>
              <a:rPr lang="es"/>
              <a:t> Altos.</a:t>
            </a:r>
            <a:endParaRPr/>
          </a:p>
          <a:p>
            <a:pPr indent="-342900" lvl="0" marL="457200" rtl="0" algn="l">
              <a:spcBef>
                <a:spcPts val="0"/>
              </a:spcBef>
              <a:spcAft>
                <a:spcPts val="0"/>
              </a:spcAft>
              <a:buSzPts val="1800"/>
              <a:buChar char="●"/>
            </a:pPr>
            <a:r>
              <a:rPr lang="es"/>
              <a:t>Concentrarse en el mercado de masas.</a:t>
            </a:r>
            <a:endParaRPr/>
          </a:p>
          <a:p>
            <a:pPr indent="0" lvl="0" marL="0" rtl="0" algn="l">
              <a:spcBef>
                <a:spcPts val="1200"/>
              </a:spcBef>
              <a:spcAft>
                <a:spcPts val="0"/>
              </a:spcAft>
              <a:buNone/>
            </a:pPr>
            <a:r>
              <a:rPr b="1" lang="es"/>
              <a:t>Foodco:</a:t>
            </a:r>
            <a:endParaRPr b="1"/>
          </a:p>
          <a:p>
            <a:pPr indent="-342900" lvl="0" marL="457200" rtl="0" algn="l">
              <a:spcBef>
                <a:spcPts val="1200"/>
              </a:spcBef>
              <a:spcAft>
                <a:spcPts val="0"/>
              </a:spcAft>
              <a:buSzPts val="1800"/>
              <a:buChar char="●"/>
            </a:pPr>
            <a:r>
              <a:rPr lang="es"/>
              <a:t>En este caso NO había plan ya que </a:t>
            </a:r>
            <a:r>
              <a:rPr lang="es"/>
              <a:t>parecían</a:t>
            </a:r>
            <a:r>
              <a:rPr lang="es"/>
              <a:t> </a:t>
            </a:r>
            <a:r>
              <a:rPr lang="es"/>
              <a:t>destinados</a:t>
            </a:r>
            <a:r>
              <a:rPr lang="es"/>
              <a:t> a seguir con rendimientos pobres.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s"/>
              <a:t>Valor Potencial con Mejoras Internas</a:t>
            </a:r>
            <a:endParaRPr/>
          </a:p>
        </p:txBody>
      </p:sp>
      <p:sp>
        <p:nvSpPr>
          <p:cNvPr id="146" name="Google Shape;146;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Demsky concluyó que el valor interno potencial de EG sería como mínimo de 3600 millones de dólares que serían 50% mayor a su valor actual de mercado.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s"/>
              <a:t>Valor Potencial con Mejoras Internas</a:t>
            </a:r>
            <a:endParaRPr/>
          </a:p>
        </p:txBody>
      </p:sp>
      <p:sp>
        <p:nvSpPr>
          <p:cNvPr id="152" name="Google Shape;152;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a:blip r:embed="rId3">
            <a:alphaModFix/>
          </a:blip>
          <a:stretch>
            <a:fillRect/>
          </a:stretch>
        </p:blipFill>
        <p:spPr>
          <a:xfrm>
            <a:off x="1638175" y="1020436"/>
            <a:ext cx="5867656" cy="369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Herramientas de una buena </a:t>
            </a:r>
            <a:r>
              <a:rPr lang="es"/>
              <a:t>gestión</a:t>
            </a:r>
            <a:r>
              <a:rPr lang="es"/>
              <a:t> de valor.</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Concentrarse en rendimientos del cash flow a largo.</a:t>
            </a:r>
            <a:endParaRPr/>
          </a:p>
          <a:p>
            <a:pPr indent="-342900" lvl="0" marL="457200" rtl="0" algn="l">
              <a:spcBef>
                <a:spcPts val="0"/>
              </a:spcBef>
              <a:spcAft>
                <a:spcPts val="0"/>
              </a:spcAft>
              <a:buSzPts val="1800"/>
              <a:buChar char="●"/>
            </a:pPr>
            <a:r>
              <a:rPr lang="es"/>
              <a:t>Precisar voluntad positiva para adoptar una visión desapasionada.</a:t>
            </a:r>
            <a:endParaRPr/>
          </a:p>
          <a:p>
            <a:pPr indent="-342900" lvl="0" marL="457200" rtl="0" algn="l">
              <a:spcBef>
                <a:spcPts val="0"/>
              </a:spcBef>
              <a:spcAft>
                <a:spcPts val="0"/>
              </a:spcAft>
              <a:buSzPts val="1800"/>
              <a:buChar char="●"/>
            </a:pPr>
            <a:r>
              <a:rPr lang="es"/>
              <a:t>Visión </a:t>
            </a:r>
            <a:r>
              <a:rPr lang="es"/>
              <a:t>panorámica</a:t>
            </a:r>
            <a:r>
              <a:rPr lang="es"/>
              <a:t> del negocio.</a:t>
            </a:r>
            <a:endParaRPr/>
          </a:p>
          <a:p>
            <a:pPr indent="-342900" lvl="0" marL="457200" rtl="0" algn="l">
              <a:spcBef>
                <a:spcPts val="0"/>
              </a:spcBef>
              <a:spcAft>
                <a:spcPts val="0"/>
              </a:spcAft>
              <a:buSzPts val="1800"/>
              <a:buChar char="●"/>
            </a:pPr>
            <a:r>
              <a:rPr lang="es"/>
              <a:t>Desarrollar e institucionalizar una filosofía de gestión del valor en todo el ámbito de la organización.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para un proceso orientado al valor</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Reestructuración que libere el valor inmovilizado en la empresa.</a:t>
            </a:r>
            <a:endParaRPr/>
          </a:p>
          <a:p>
            <a:pPr indent="-342900" lvl="0" marL="457200" rtl="0" algn="l">
              <a:spcBef>
                <a:spcPts val="0"/>
              </a:spcBef>
              <a:spcAft>
                <a:spcPts val="0"/>
              </a:spcAft>
              <a:buSzPts val="1800"/>
              <a:buAutoNum type="arabicPeriod"/>
            </a:pPr>
            <a:r>
              <a:rPr lang="es"/>
              <a:t>Desarrollar un enfoque orientado al valor para liderar y dirigir la empresa </a:t>
            </a:r>
            <a:r>
              <a:rPr lang="es"/>
              <a:t>después</a:t>
            </a:r>
            <a:r>
              <a:rPr lang="es"/>
              <a:t> de la </a:t>
            </a:r>
            <a:r>
              <a:rPr lang="es"/>
              <a:t>reestructuración</a:t>
            </a:r>
            <a:r>
              <a:rPr lang="e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una primera mala gestión de valor y una posterior recuperación.</a:t>
            </a:r>
            <a:endParaRPr/>
          </a:p>
        </p:txBody>
      </p:sp>
      <p:sp>
        <p:nvSpPr>
          <p:cNvPr id="78" name="Google Shape;78;p16"/>
          <p:cNvSpPr txBox="1"/>
          <p:nvPr>
            <p:ph idx="1" type="body"/>
          </p:nvPr>
        </p:nvSpPr>
        <p:spPr>
          <a:xfrm>
            <a:off x="311700" y="1539200"/>
            <a:ext cx="8520600" cy="30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corporativo EG era poseedor de distintas empresas que eran:</a:t>
            </a:r>
            <a:endParaRPr/>
          </a:p>
          <a:p>
            <a:pPr indent="-342900" lvl="0" marL="457200" rtl="0" algn="l">
              <a:spcBef>
                <a:spcPts val="1200"/>
              </a:spcBef>
              <a:spcAft>
                <a:spcPts val="0"/>
              </a:spcAft>
              <a:buSzPts val="1800"/>
              <a:buChar char="●"/>
            </a:pPr>
            <a:r>
              <a:rPr lang="es"/>
              <a:t>Consumerco (Producía productos de consumo)</a:t>
            </a:r>
            <a:endParaRPr/>
          </a:p>
          <a:p>
            <a:pPr indent="-342900" lvl="0" marL="457200" rtl="0" algn="l">
              <a:spcBef>
                <a:spcPts val="0"/>
              </a:spcBef>
              <a:spcAft>
                <a:spcPts val="0"/>
              </a:spcAft>
              <a:buSzPts val="1800"/>
              <a:buChar char="●"/>
            </a:pPr>
            <a:r>
              <a:rPr lang="es"/>
              <a:t>Woodco (Competidora de tamaño medio en el sector de los muebles)</a:t>
            </a:r>
            <a:endParaRPr/>
          </a:p>
          <a:p>
            <a:pPr indent="-342900" lvl="0" marL="457200" rtl="0" algn="l">
              <a:spcBef>
                <a:spcPts val="0"/>
              </a:spcBef>
              <a:spcAft>
                <a:spcPts val="0"/>
              </a:spcAft>
              <a:buSzPts val="1800"/>
              <a:buChar char="●"/>
            </a:pPr>
            <a:r>
              <a:rPr lang="es"/>
              <a:t>Foodco (Operaba negocios de servicios alimentarios como </a:t>
            </a:r>
            <a:r>
              <a:rPr lang="es"/>
              <a:t>restaurantes</a:t>
            </a:r>
            <a:r>
              <a:rPr lang="es"/>
              <a:t> de comida rapida y servicios de catering)</a:t>
            </a:r>
            <a:endParaRPr/>
          </a:p>
          <a:p>
            <a:pPr indent="-342900" lvl="0" marL="457200" rtl="0" algn="l">
              <a:spcBef>
                <a:spcPts val="0"/>
              </a:spcBef>
              <a:spcAft>
                <a:spcPts val="0"/>
              </a:spcAft>
              <a:buSzPts val="1800"/>
              <a:buChar char="●"/>
            </a:pPr>
            <a:r>
              <a:rPr lang="es"/>
              <a:t>Propco (Desarrollo Inmobiliario)</a:t>
            </a:r>
            <a:endParaRPr/>
          </a:p>
          <a:p>
            <a:pPr indent="-342900" lvl="0" marL="457200" rtl="0" algn="l">
              <a:spcBef>
                <a:spcPts val="0"/>
              </a:spcBef>
              <a:spcAft>
                <a:spcPts val="0"/>
              </a:spcAft>
              <a:buSzPts val="1800"/>
              <a:buChar char="●"/>
            </a:pPr>
            <a:r>
              <a:rPr lang="es"/>
              <a:t>Finco (Entidad Financiera)</a:t>
            </a:r>
            <a:endParaRPr/>
          </a:p>
          <a:p>
            <a:pPr indent="-342900" lvl="0" marL="457200" rtl="0" algn="l">
              <a:spcBef>
                <a:spcPts val="0"/>
              </a:spcBef>
              <a:spcAft>
                <a:spcPts val="0"/>
              </a:spcAft>
              <a:buSzPts val="1800"/>
              <a:buChar char="●"/>
            </a:pPr>
            <a:r>
              <a:rPr lang="es"/>
              <a:t>Newsco (</a:t>
            </a:r>
            <a:r>
              <a:rPr lang="es"/>
              <a:t>Propietaria</a:t>
            </a:r>
            <a:r>
              <a:rPr lang="es"/>
              <a:t> de </a:t>
            </a:r>
            <a:r>
              <a:rPr lang="es"/>
              <a:t>periódicos</a:t>
            </a:r>
            <a:r>
              <a:rPr lang="es"/>
              <a:t> pequeños)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Situación del corporativo</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rentabilidad financiera había sido mediocre en el periodo 1993-1998 y su ritmo de crecimiento de los beneficios no había alcanzado el de la inflación, mientras que la rentabilidad del patrimonio rondaba alrededor del 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 de </a:t>
            </a:r>
            <a:r>
              <a:rPr lang="es"/>
              <a:t>reestructuración</a:t>
            </a:r>
            <a:r>
              <a:rPr lang="es"/>
              <a:t>.</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2940359" y="1171600"/>
            <a:ext cx="3263285" cy="339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 Actual</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2035463" y="1051400"/>
            <a:ext cx="5073071" cy="3637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 Actual</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Problemas con el valor actual:</a:t>
            </a:r>
            <a:endParaRPr/>
          </a:p>
          <a:p>
            <a:pPr indent="-342900" lvl="0" marL="457200" rtl="0" algn="l">
              <a:spcBef>
                <a:spcPts val="1200"/>
              </a:spcBef>
              <a:spcAft>
                <a:spcPts val="0"/>
              </a:spcAft>
              <a:buSzPts val="1800"/>
              <a:buChar char="●"/>
            </a:pPr>
            <a:r>
              <a:rPr lang="es"/>
              <a:t>La rentabilidad </a:t>
            </a:r>
            <a:r>
              <a:rPr lang="es"/>
              <a:t>generada por EG para</a:t>
            </a:r>
            <a:r>
              <a:rPr lang="es"/>
              <a:t> con los inversores era inferior a la del mercado en su conjunto, al igual que las rentabilidades de un conjunto de empresas comparables con ella.</a:t>
            </a:r>
            <a:endParaRPr/>
          </a:p>
          <a:p>
            <a:pPr indent="-342900" lvl="0" marL="457200" rtl="0" algn="l">
              <a:spcBef>
                <a:spcPts val="0"/>
              </a:spcBef>
              <a:spcAft>
                <a:spcPts val="0"/>
              </a:spcAft>
              <a:buSzPts val="1800"/>
              <a:buChar char="●"/>
            </a:pPr>
            <a:r>
              <a:rPr lang="es"/>
              <a:t>Woodco tenía rentabilidades en descenso continuo.</a:t>
            </a:r>
            <a:endParaRPr/>
          </a:p>
          <a:p>
            <a:pPr indent="-342900" lvl="0" marL="457200" rtl="0" algn="l">
              <a:spcBef>
                <a:spcPts val="0"/>
              </a:spcBef>
              <a:spcAft>
                <a:spcPts val="0"/>
              </a:spcAft>
              <a:buSzPts val="1800"/>
              <a:buChar char="●"/>
            </a:pPr>
            <a:r>
              <a:rPr lang="es"/>
              <a:t>La situación con Foodco es que sus rentabilidades de la inversión eran bajas.</a:t>
            </a:r>
            <a:endParaRPr/>
          </a:p>
          <a:p>
            <a:pPr indent="-342900" lvl="0" marL="457200" rtl="0" algn="l">
              <a:spcBef>
                <a:spcPts val="0"/>
              </a:spcBef>
              <a:spcAft>
                <a:spcPts val="0"/>
              </a:spcAft>
              <a:buSzPts val="1800"/>
              <a:buChar char="●"/>
            </a:pPr>
            <a:r>
              <a:rPr lang="es"/>
              <a:t>De acuerdo con la visión de Demsky los recursos que toma EG de Consumerco para reinvertir en negocios que NO </a:t>
            </a:r>
            <a:r>
              <a:rPr lang="es"/>
              <a:t>producían</a:t>
            </a:r>
            <a:r>
              <a:rPr lang="es"/>
              <a:t> </a:t>
            </a:r>
            <a:r>
              <a:rPr lang="es"/>
              <a:t>ganancias</a:t>
            </a:r>
            <a:r>
              <a:rPr lang="es"/>
              <a:t> adecuadas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Valor Actual</a:t>
            </a:r>
            <a:endParaRPr/>
          </a:p>
        </p:txBody>
      </p:sp>
      <p:sp>
        <p:nvSpPr>
          <p:cNvPr id="110" name="Google Shape;110;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Partes Positivas con el Valor Actual del Corporativo.</a:t>
            </a:r>
            <a:endParaRPr/>
          </a:p>
          <a:p>
            <a:pPr indent="-342900" lvl="0" marL="457200" rtl="0" algn="l">
              <a:spcBef>
                <a:spcPts val="1200"/>
              </a:spcBef>
              <a:spcAft>
                <a:spcPts val="0"/>
              </a:spcAft>
              <a:buSzPts val="1800"/>
              <a:buChar char="●"/>
            </a:pPr>
            <a:r>
              <a:rPr lang="es"/>
              <a:t>Consumerco </a:t>
            </a:r>
            <a:r>
              <a:rPr lang="es"/>
              <a:t>tenía</a:t>
            </a:r>
            <a:r>
              <a:rPr lang="es"/>
              <a:t> rentabilidades del capital invertido </a:t>
            </a:r>
            <a:r>
              <a:rPr lang="es"/>
              <a:t>elevadas</a:t>
            </a:r>
            <a:r>
              <a:rPr lang="es"/>
              <a:t> y estables.</a:t>
            </a:r>
            <a:endParaRPr/>
          </a:p>
          <a:p>
            <a:pPr indent="-342900" lvl="0" marL="457200" rtl="0" algn="l">
              <a:spcBef>
                <a:spcPts val="0"/>
              </a:spcBef>
              <a:spcAft>
                <a:spcPts val="0"/>
              </a:spcAft>
              <a:buSzPts val="1800"/>
              <a:buChar char="●"/>
            </a:pPr>
            <a:r>
              <a:rPr lang="es"/>
              <a:t>Los beneficios de Foodco estaban creciendo.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