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9F06-B4B5-46FE-850C-233CF2A97AF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D55F-1FC5-4533-B646-632FDE6B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Transpiled apps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more maintenance since they are using native code and must be updated to work with new versions of operating systems and hardware.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04FD4-5966-439B-8DE3-7540EFD2E8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4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performance</a:t>
            </a:r>
          </a:p>
          <a:p>
            <a:r>
              <a:rPr lang="en-US" dirty="0"/>
              <a:t>2 – code reusability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04FD4-5966-439B-8DE3-7540EFD2E8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Pwa</a:t>
            </a:r>
            <a:r>
              <a:rPr lang="en-US" dirty="0"/>
              <a:t>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Buttons and menu bar features may be challenging to access from mobile browsers. Certain features or images may look different on different browsers.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/>
          </a:p>
          <a:p>
            <a:r>
              <a:rPr lang="en-US" dirty="0"/>
              <a:t>2 – cost</a:t>
            </a:r>
          </a:p>
          <a:p>
            <a:r>
              <a:rPr lang="en-US" dirty="0"/>
              <a:t>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terms of skills and talent - Since native mobile apps are language-specific, it becomes challenging to find developers who can develop native apps back-to-back.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Transpiled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ensures wider market reach at a global level with increased brand popularity of startup businesses that seek rapid traction in the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04FD4-5966-439B-8DE3-7540EFD2E8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4010-F94D-8BA6-7A52-C1701917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E9A0-419C-1E64-4A0B-C691E545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2AD5-8AB9-62F7-127C-0BFFFB54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C3F8-34AD-1ADD-F532-4771750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36DD-FD6F-3959-6572-4C11A186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FE75-6658-8C6A-5D8E-CDBE2A32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B98E1-BB01-BAF8-979D-866C53577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5082-E7DC-C10F-E8E5-59C6CC3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2E2E-EEC2-9023-5AAA-CDD76D7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AEEC-C549-A951-3C25-F8EB26B4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D9F17-0E46-3741-14ED-BDCE547BB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788B5-765B-08A9-D152-4A52C6D8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62FA-0EE5-3A7A-9270-90BA0B9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88A4-EE4F-BA79-8BD4-B19AEE41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AF2F-1133-47B6-8591-F1DB89BF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8D1-A17E-1A63-644B-A3B9CEA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F25B-905E-122D-DA10-D3611643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0029-6BF4-77BC-293A-F8B4605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D1FB-2909-F97B-6D71-3AB4ADB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F2DE-1D13-5260-2AA7-E0B5206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5E91-BA77-29C3-D1E7-8C2F4E9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C8ED-5F6D-812A-A47F-6A905994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767C-8DE5-E1CA-8EE9-6AB80A00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3502-9CB9-28B5-2618-1941032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3E5F-26F6-8B2F-6457-53A2066B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1729-D65A-0591-8D02-B114A023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4006-E1A3-35F8-E00A-4833DD05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49AF9-D60F-6162-4C88-8E98AD54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D1BA-45A0-150A-2921-CB77657A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B5C1-A754-09AA-0CDD-91201B8A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8C25-963F-A127-FA37-B90231E3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9A05-3669-8E9A-B698-5A363C3D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67B2-4E29-8EFB-FB57-B63A0307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904F7-804A-318E-55D9-DBC941BD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5052A-2831-467D-1FA5-DEE752EB6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3FD7-2E8D-5E2E-B68A-2CAB6ECC9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E21D1-BA32-B324-F62E-6CF87311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CC21E-5B5B-4B3B-C163-67D6AB43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44B60-8350-C958-D5E6-D7AB4758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B4DC-6927-5413-1AD8-D617D014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2FD22-5AFD-B228-EBBD-BDB326AE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DEA4B-DA17-1FF9-E1C8-ED3D47E4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F7D0-3A11-E4E8-C340-672573B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E3ED-1CC2-D718-F564-ADE8E906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2120B-B411-44B3-4A59-4781F451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4427B-DB43-70FA-E18A-9BA48C1E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D218-49A0-5DB2-9B66-2C5A1261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D92F-DBA8-32B1-7F04-8D22738D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8E43-9994-2310-0F3D-18053F6D9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BEE0-4DE5-112F-4F2A-E4CF4014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67AC-7712-172D-B3D7-9B89C57B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CF94-1D0F-9957-8F75-2D54544B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813D-E7DC-C4AE-F6B2-346F556F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CDB0B-9FC3-69AC-A336-B99A795E7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55C5B-01F8-9438-1849-CE39559C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031A5-F086-5B87-B6EB-34E67CC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13AA-591D-5128-481C-D500A40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6D6DD-FE9D-C013-E257-5826F9EE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CFAF9-0E80-317C-9101-DD18566A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F0D5-407F-2496-48AA-BB8696EA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C6B9-EF66-D2A9-92E0-C31FA4BA5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74DE-F2BA-4BF0-B973-4D90891D9E9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4459-98D4-5A79-C6E9-62DAD1A73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35CF-20BF-83A3-233B-008D8D731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27CA-FFC7-480F-B106-1A73077A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39B1-9C9E-B2B5-44E7-1A304A73F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10E7-4C2C-CE94-13D0-E98AE11C6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355293">
            <a:off x="2703559" y="-676436"/>
            <a:ext cx="11103107" cy="1110310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23600" y="76323"/>
            <a:ext cx="271922" cy="6773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620F75F-08AB-2602-90CC-0754CB3484E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7"/>
          <a:ext cx="8585200" cy="5168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731053505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3859989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66464"/>
                    </a:ext>
                  </a:extLst>
                </a:gridCol>
              </a:tblGrid>
              <a:tr h="6815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CROSS PLATFORM</a:t>
                      </a: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CROSS PLATFORM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67401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K Grotesk Bold Bold"/>
                        </a:rPr>
                        <a:t>HYBRID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K Grotesk Bold Bold"/>
                        </a:rPr>
                        <a:t>TRANSPILED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059113869"/>
                  </a:ext>
                </a:extLst>
              </a:tr>
              <a:tr h="823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Web technologies make it easier to update content.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Require more maintenance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58088215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Requires skills in web development languages and frameworks such as HTML, CSS, and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Javascript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.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Requires expertise knowledge of a specific language or framework, such as React Native or Xamarin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02692137"/>
                  </a:ext>
                </a:extLst>
              </a:tr>
              <a:tr h="7459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Run in a web container, which can lead to slower performance and less efficient memory management.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Generally offer better performance than hybrid apps, since the code is compiled into native code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8391244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Web-based user interface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Native user interface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050922033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Deployed through app stores or through a web server.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Typically deployed through app stores</a:t>
                      </a:r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226779838"/>
                  </a:ext>
                </a:extLst>
              </a:tr>
            </a:tbl>
          </a:graphicData>
        </a:graphic>
      </p:graphicFrame>
      <p:pic>
        <p:nvPicPr>
          <p:cNvPr id="14" name="Graphic 13" descr="Garden Tools outline">
            <a:extLst>
              <a:ext uri="{FF2B5EF4-FFF2-40B4-BE49-F238E27FC236}">
                <a16:creationId xmlns:a16="http://schemas.microsoft.com/office/drawing/2014/main" id="{B6E06643-1CFA-5E94-E83F-780198E88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41600" y="2108200"/>
            <a:ext cx="609600" cy="609600"/>
          </a:xfrm>
          <a:prstGeom prst="rect">
            <a:avLst/>
          </a:prstGeom>
        </p:spPr>
      </p:pic>
      <p:pic>
        <p:nvPicPr>
          <p:cNvPr id="21" name="Graphic 20" descr="Settings outline">
            <a:extLst>
              <a:ext uri="{FF2B5EF4-FFF2-40B4-BE49-F238E27FC236}">
                <a16:creationId xmlns:a16="http://schemas.microsoft.com/office/drawing/2014/main" id="{983DCEEF-E9C5-6138-CDFD-441690E9A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8105" y="2971800"/>
            <a:ext cx="609600" cy="609600"/>
          </a:xfrm>
          <a:prstGeom prst="rect">
            <a:avLst/>
          </a:prstGeom>
        </p:spPr>
      </p:pic>
      <p:pic>
        <p:nvPicPr>
          <p:cNvPr id="24" name="Graphic 23" descr="Gauge outline">
            <a:extLst>
              <a:ext uri="{FF2B5EF4-FFF2-40B4-BE49-F238E27FC236}">
                <a16:creationId xmlns:a16="http://schemas.microsoft.com/office/drawing/2014/main" id="{315B43DB-4B66-CB35-7CA2-D7DE6D9E6C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8105" y="3801533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2848F9-8F5F-FA99-AC31-9655A1A3AA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0077" y="4584277"/>
            <a:ext cx="470323" cy="470323"/>
          </a:xfrm>
          <a:prstGeom prst="rect">
            <a:avLst/>
          </a:prstGeom>
        </p:spPr>
      </p:pic>
      <p:pic>
        <p:nvPicPr>
          <p:cNvPr id="28" name="Graphic 27" descr="Arrow: Counter-clockwise curve outline">
            <a:extLst>
              <a:ext uri="{FF2B5EF4-FFF2-40B4-BE49-F238E27FC236}">
                <a16:creationId xmlns:a16="http://schemas.microsoft.com/office/drawing/2014/main" id="{F391D7AA-045B-768B-EA3B-33AD165B7D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1600" y="52789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68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355293">
            <a:off x="2703559" y="-676436"/>
            <a:ext cx="11103107" cy="1110310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23600" y="76323"/>
            <a:ext cx="271922" cy="6773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BC36AF-7F6D-4360-A98A-6765EC62AB5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418872"/>
          <a:ext cx="11379200" cy="575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250979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6271492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8332189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9737192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6972874"/>
                    </a:ext>
                  </a:extLst>
                </a:gridCol>
              </a:tblGrid>
              <a:tr h="70979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HYBRID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TRANSPILED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PWA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70708966"/>
                  </a:ext>
                </a:extLst>
              </a:tr>
              <a:tr h="22961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Open Sans" panose="020B0606030504020204" pitchFamily="34" charset="0"/>
                          <a:cs typeface="Poppins" panose="00000500000000000000" pitchFamily="2" charset="0"/>
                        </a:rPr>
                        <a:t>faster, more responsive, and more interactive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Open Sans" panose="020B0606030504020204" pitchFamily="34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install regular software updates to keep the app running optimally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300" i="1" dirty="0">
                          <a:solidFill>
                            <a:schemeClr val="bg1"/>
                          </a:solidFill>
                        </a:rPr>
                        <a:t>AWS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 1981)</a:t>
                      </a: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achieve the same performance and user experience as native apps at a lower cost</a:t>
                      </a:r>
                    </a:p>
                    <a:p>
                      <a:pPr lvl="1" defTabSz="685800"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300" i="1" dirty="0">
                          <a:solidFill>
                            <a:schemeClr val="bg1"/>
                          </a:solidFill>
                        </a:rPr>
                        <a:t>AWS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 1981)</a:t>
                      </a: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 need for an additional abstraction layer and rendering process makes it slower than its native counterpart.</a:t>
                      </a:r>
                    </a:p>
                    <a:p>
                      <a:pPr lvl="1"/>
                      <a:r>
                        <a:rPr lang="en-US" sz="13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Uptech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no date)</a:t>
                      </a: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They utilize less mobile storage and memory. 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Browser dependency could result in increased mobile battery consumption for users.</a:t>
                      </a:r>
                    </a:p>
                    <a:p>
                      <a:pPr lvl="1" defTabSz="685800"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</a:t>
                      </a:r>
                      <a:r>
                        <a:rPr lang="en-US" sz="1300" i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AWS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1981)</a:t>
                      </a: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81410963"/>
                  </a:ext>
                </a:extLst>
              </a:tr>
              <a:tr h="25491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Tx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If native apps are to be built separately for iOS and Android, you’ll have to code and develop the apps for both mobile operating systems. 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demand a lot of time, effort, costs, and resources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running optimally 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Common, reusable codebase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b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OS Inconsistencies.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b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3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Common, reusable 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codebase</a:t>
                      </a: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0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single codebase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accessed and downloaded from a browser</a:t>
                      </a:r>
                    </a:p>
                    <a:p>
                      <a:pPr lvl="0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4454109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90FD1E-BF78-9DEA-36EF-4F736B8CC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681480"/>
            <a:ext cx="731520" cy="73152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AEA8B01E-70EB-FB17-DEF1-747767971E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5000" y="1193923"/>
            <a:ext cx="228600" cy="2286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A97A061-3AD7-C83E-6CDB-B0CE22FD9F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9600" y="1752723"/>
            <a:ext cx="228600" cy="2286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AF49C024-CA6F-FF6D-716B-BE45968DB7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219323"/>
            <a:ext cx="228600" cy="2286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E71BE64-DA5C-B931-91BE-7E1723A11F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2000" y="1219323"/>
            <a:ext cx="228600" cy="2286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63866DE-2589-E3DC-FD33-A268FFAA33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7400" y="1193923"/>
            <a:ext cx="228600" cy="2286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65C31E5-9CEC-E31A-609A-000B2BCBAB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1200" y="2006723"/>
            <a:ext cx="228600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B0B509-0BA4-FEBE-0770-F1AFFB05AD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00" y="4171701"/>
            <a:ext cx="548640" cy="54864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C1AF035-6DBF-4C70-81CA-CE0929D7C0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9495" y="3517795"/>
            <a:ext cx="228600" cy="2286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17915F9A-1752-DEAC-1039-02FA6F4DE6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40662" y="4875117"/>
            <a:ext cx="228600" cy="22860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8A38EF66-D114-DA9C-7192-DCDE673027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3538856"/>
            <a:ext cx="228600" cy="2286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6C903A25-5224-1B6A-9F77-47A3A0632B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6800" y="4042272"/>
            <a:ext cx="228600" cy="22860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098735D5-1E0A-A2D1-2994-16442AEBFC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2000" y="3482360"/>
            <a:ext cx="228600" cy="22860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AF542316-C21E-8767-5553-0176BE311A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7400" y="3469660"/>
            <a:ext cx="228600" cy="2286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F0BEB632-3A2B-1713-3654-ADDE4033EE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2800" y="392797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355293">
            <a:off x="2703559" y="-676436"/>
            <a:ext cx="11103107" cy="1110310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23600" y="76323"/>
            <a:ext cx="271922" cy="6773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BC36AF-7F6D-4360-A98A-6765EC62AB5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418872"/>
          <a:ext cx="11379200" cy="6296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250979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062714926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58332189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9737192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972874"/>
                    </a:ext>
                  </a:extLst>
                </a:gridCol>
              </a:tblGrid>
              <a:tr h="70979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HYBRID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TRANSPILED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tx1"/>
                          </a:solidFill>
                          <a:latin typeface="HK Grotesk Bold Bold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PWA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70708966"/>
                  </a:ext>
                </a:extLst>
              </a:tr>
              <a:tr h="3037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better UX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 app fills the screen and takes control of the entire device.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comfortable interactions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(AWS, 1981)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Integrate the benefits of native and web apps while offering flawless and enhanced UX throughout Android and iOS platforms.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lightweight hybrid app UI that enables super-fast loading of graphics and content.</a:t>
                      </a:r>
                    </a:p>
                    <a:p>
                      <a:pPr lvl="1" defTabSz="685800"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unable to take advantage of native UX components.</a:t>
                      </a: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Therefore, it can’t deliver the same UX experience that is accustomed to the platform. </a:t>
                      </a:r>
                      <a:r>
                        <a:rPr lang="en-US" sz="1300" b="1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</a:rPr>
                        <a:t>Uptech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, no date)</a:t>
                      </a: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consistency in UX due to their heavy dependency on browsers.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Browser window resizing may impact the look, feel, and functionality of the PWA</a:t>
                      </a:r>
                    </a:p>
                    <a:p>
                      <a:pPr lvl="1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(AWS, 1981)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81410963"/>
                  </a:ext>
                </a:extLst>
              </a:tr>
              <a:tr h="25491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Tx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heavy maintenance costs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Language specificity poses challenges in finding consecutive developers</a:t>
                      </a:r>
                    </a:p>
                    <a:p>
                      <a:pPr marL="4572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</a:t>
                      </a:r>
                      <a:r>
                        <a:rPr lang="en-US" sz="13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asy Maintenance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b="1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Minimized Cost Backed &amp; Ease of Development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b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They don’t have to invest separately to build different versions of applications for multiple platforms,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development framework holds the potential to support all sorts of platforms.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reduced upfront expenses.</a:t>
                      </a:r>
                    </a:p>
                    <a:p>
                      <a:pPr lvl="1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(Singh, 2023)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lvl="1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cost-efficient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faster time to market</a:t>
                      </a:r>
                    </a:p>
                    <a:p>
                      <a:pPr lvl="0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445410987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AF49C024-CA6F-FF6D-716B-BE45968DB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000" y="1219323"/>
            <a:ext cx="228600" cy="2286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E71BE64-DA5C-B931-91BE-7E1723A11F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3600" y="1219323"/>
            <a:ext cx="228600" cy="2286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65C31E5-9CEC-E31A-609A-000B2BCBAB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0600" y="1193800"/>
            <a:ext cx="228600" cy="2286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17915F9A-1752-DEAC-1039-02FA6F4DE6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8000" y="4241800"/>
            <a:ext cx="228600" cy="22860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8A38EF66-D114-DA9C-7192-DCDE673027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000" y="2387600"/>
            <a:ext cx="228600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E251C-3EC7-0008-9036-4170430BF9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14" y="1486869"/>
            <a:ext cx="548640" cy="548640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36100F5A-60BE-84BB-E6BB-EDE3870E82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000" y="1168400"/>
            <a:ext cx="228600" cy="2286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416A61D-C44C-3895-1E2D-9E4BDD97B4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3400" y="1574800"/>
            <a:ext cx="228600" cy="2286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64BE2424-4DEF-4CE8-411D-11B98F6C5F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8800" y="2336800"/>
            <a:ext cx="228600" cy="2286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E6E71938-7B3B-A989-9998-D4EAFEBC54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3600" y="1803400"/>
            <a:ext cx="228600" cy="2286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425A0A3C-0D04-AE2C-25A4-2B2B317F57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06000" y="2489200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40D60-C709-000D-EA69-FCBEBD2E3D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229" y="4398433"/>
            <a:ext cx="548640" cy="54864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940C15B8-6864-5977-9B62-8DA5F114E2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3400" y="4826000"/>
            <a:ext cx="228600" cy="2286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B9C4DB05-8AF6-2E8E-70C0-CBA19ECB24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000" y="4216400"/>
            <a:ext cx="228600" cy="2286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EB8E2DC-C42F-FBD3-3345-E54A0B9B64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000" y="4622800"/>
            <a:ext cx="228600" cy="22860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C39FC248-A879-7CBF-AA17-7B2F002BD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3400" y="5207000"/>
            <a:ext cx="228600" cy="228600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79AF8B53-DE5C-AA21-3981-5CB73E4A28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400" y="4241800"/>
            <a:ext cx="228600" cy="2286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A4B200B-E92A-35D4-2670-B7B05764AD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9800" y="5257800"/>
            <a:ext cx="228600" cy="2286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B5914285-FC4C-EFBD-9C87-B2654D12CE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1400" y="4191000"/>
            <a:ext cx="228600" cy="228600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7DA09926-7AFB-884A-45D2-23E33A160A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1400" y="45974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594</Words>
  <Application>Microsoft Office PowerPoint</Application>
  <PresentationFormat>Widescreen</PresentationFormat>
  <Paragraphs>102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HK Grotesk Bold Bold</vt:lpstr>
      <vt:lpstr>Open Sans</vt:lpstr>
      <vt:lpstr>Poppins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HIPPALA MAHAGEDARA BASHINI SEWWANDHI WEERASINGHE</dc:creator>
  <cp:lastModifiedBy>HIPPALA MAHAGEDARA BASHINI SEWWANDHI WEERASINGHE</cp:lastModifiedBy>
  <cp:revision>2</cp:revision>
  <dcterms:created xsi:type="dcterms:W3CDTF">2023-04-25T09:37:05Z</dcterms:created>
  <dcterms:modified xsi:type="dcterms:W3CDTF">2023-04-25T12:32:36Z</dcterms:modified>
</cp:coreProperties>
</file>