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a59fc15e5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a59fc15e5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a59fc15e5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a59fc15e5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de50e607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de50e607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de50e607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de50e607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de50e607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de50e607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de50e607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de50e607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elimparcial.com/locurioso/-Explica-Capi-Perez-que-es-la-a-chiquita-en-tv-nacional-20211228-0112.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446950" y="360825"/>
            <a:ext cx="4541700" cy="1730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Realidad Aumentada</a:t>
            </a:r>
            <a:endParaRPr/>
          </a:p>
        </p:txBody>
      </p:sp>
      <p:sp>
        <p:nvSpPr>
          <p:cNvPr id="135" name="Google Shape;135;p13"/>
          <p:cNvSpPr txBox="1"/>
          <p:nvPr/>
        </p:nvSpPr>
        <p:spPr>
          <a:xfrm>
            <a:off x="1678050" y="2865525"/>
            <a:ext cx="6079500" cy="163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2000">
                <a:solidFill>
                  <a:srgbClr val="F3F3F3"/>
                </a:solidFill>
                <a:latin typeface="Lato"/>
                <a:ea typeface="Lato"/>
                <a:cs typeface="Lato"/>
                <a:sym typeface="Lato"/>
              </a:rPr>
              <a:t>Alumnos: Iara Aguirre, Tomás Montenegro, Bruno Avila y Mateo Díaz Bolatti</a:t>
            </a:r>
            <a:endParaRPr sz="2000">
              <a:solidFill>
                <a:srgbClr val="F3F3F3"/>
              </a:solidFill>
              <a:latin typeface="Lato"/>
              <a:ea typeface="Lato"/>
              <a:cs typeface="Lato"/>
              <a:sym typeface="Lato"/>
            </a:endParaRPr>
          </a:p>
          <a:p>
            <a:pPr indent="0" lvl="0" marL="0" rtl="0" algn="l">
              <a:spcBef>
                <a:spcPts val="0"/>
              </a:spcBef>
              <a:spcAft>
                <a:spcPts val="0"/>
              </a:spcAft>
              <a:buNone/>
            </a:pPr>
            <a:r>
              <a:rPr lang="es-419" sz="2000">
                <a:solidFill>
                  <a:srgbClr val="F3F3F3"/>
                </a:solidFill>
                <a:latin typeface="Lato"/>
                <a:ea typeface="Lato"/>
                <a:cs typeface="Lato"/>
                <a:sym typeface="Lato"/>
              </a:rPr>
              <a:t>Profesor: Carlos Lezcano</a:t>
            </a:r>
            <a:endParaRPr sz="2000">
              <a:solidFill>
                <a:srgbClr val="F3F3F3"/>
              </a:solidFill>
              <a:latin typeface="Lato"/>
              <a:ea typeface="Lato"/>
              <a:cs typeface="Lato"/>
              <a:sym typeface="Lato"/>
            </a:endParaRPr>
          </a:p>
          <a:p>
            <a:pPr indent="0" lvl="0" marL="0" rtl="0" algn="l">
              <a:spcBef>
                <a:spcPts val="0"/>
              </a:spcBef>
              <a:spcAft>
                <a:spcPts val="0"/>
              </a:spcAft>
              <a:buNone/>
            </a:pPr>
            <a:r>
              <a:rPr lang="es-419" sz="2000">
                <a:solidFill>
                  <a:srgbClr val="F3F3F3"/>
                </a:solidFill>
                <a:latin typeface="Lato"/>
                <a:ea typeface="Lato"/>
                <a:cs typeface="Lato"/>
                <a:sym typeface="Lato"/>
              </a:rPr>
              <a:t>Curso: 6°3</a:t>
            </a:r>
            <a:r>
              <a:rPr lang="es-419" sz="1500">
                <a:solidFill>
                  <a:schemeClr val="lt1"/>
                </a:solidFill>
                <a:uFill>
                  <a:noFill/>
                </a:uFill>
                <a:latin typeface="Lato"/>
                <a:ea typeface="Lato"/>
                <a:cs typeface="Lato"/>
                <a:sym typeface="Lato"/>
                <a:hlinkClick r:id="rId3">
                  <a:extLst>
                    <a:ext uri="{A12FA001-AC4F-418D-AE19-62706E023703}">
                      <ahyp:hlinkClr val="tx"/>
                    </a:ext>
                  </a:extLst>
                </a:hlinkClick>
              </a:rPr>
              <a:t>ª</a:t>
            </a:r>
            <a:endParaRPr sz="2000">
              <a:solidFill>
                <a:schemeClr val="lt1"/>
              </a:solidFill>
              <a:latin typeface="Lato"/>
              <a:ea typeface="Lato"/>
              <a:cs typeface="Lato"/>
              <a:sym typeface="Lato"/>
            </a:endParaRPr>
          </a:p>
          <a:p>
            <a:pPr indent="0" lvl="0" marL="0" rtl="0" algn="l">
              <a:spcBef>
                <a:spcPts val="0"/>
              </a:spcBef>
              <a:spcAft>
                <a:spcPts val="0"/>
              </a:spcAft>
              <a:buNone/>
            </a:pPr>
            <a:r>
              <a:rPr lang="es-419" sz="2000">
                <a:solidFill>
                  <a:schemeClr val="lt1"/>
                </a:solidFill>
                <a:latin typeface="Lato"/>
                <a:ea typeface="Lato"/>
                <a:cs typeface="Lato"/>
                <a:sym typeface="Lato"/>
              </a:rPr>
              <a:t>Fecha de inicio: 28 de Marzo </a:t>
            </a:r>
            <a:endParaRPr sz="2000">
              <a:solidFill>
                <a:schemeClr val="lt1"/>
              </a:solidFill>
              <a:latin typeface="Lato"/>
              <a:ea typeface="Lato"/>
              <a:cs typeface="Lato"/>
              <a:sym typeface="Lato"/>
            </a:endParaRPr>
          </a:p>
          <a:p>
            <a:pPr indent="0" lvl="0" marL="0" rtl="0" algn="l">
              <a:spcBef>
                <a:spcPts val="0"/>
              </a:spcBef>
              <a:spcAft>
                <a:spcPts val="0"/>
              </a:spcAft>
              <a:buNone/>
            </a:pPr>
            <a:r>
              <a:rPr lang="es-419" sz="2000">
                <a:solidFill>
                  <a:schemeClr val="lt1"/>
                </a:solidFill>
                <a:latin typeface="Lato"/>
                <a:ea typeface="Lato"/>
                <a:cs typeface="Lato"/>
                <a:sym typeface="Lato"/>
              </a:rPr>
              <a:t>Fecha de Exposición: 23 de Mayo</a:t>
            </a:r>
            <a:endParaRPr sz="2000">
              <a:solidFill>
                <a:schemeClr val="lt1"/>
              </a:solidFill>
              <a:latin typeface="Lato"/>
              <a:ea typeface="Lato"/>
              <a:cs typeface="Lato"/>
              <a:sym typeface="Lato"/>
            </a:endParaRPr>
          </a:p>
          <a:p>
            <a:pPr indent="0" lvl="0" marL="0" rtl="0" algn="l">
              <a:spcBef>
                <a:spcPts val="0"/>
              </a:spcBef>
              <a:spcAft>
                <a:spcPts val="0"/>
              </a:spcAft>
              <a:buNone/>
            </a:pPr>
            <a:r>
              <a:t/>
            </a:r>
            <a:endParaRPr sz="2000">
              <a:solidFill>
                <a:srgbClr val="F3F3F3"/>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3923550" y="309125"/>
            <a:ext cx="1786800" cy="59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u="sng"/>
              <a:t>OBJETIVO</a:t>
            </a:r>
            <a:endParaRPr u="sng"/>
          </a:p>
        </p:txBody>
      </p:sp>
      <p:sp>
        <p:nvSpPr>
          <p:cNvPr id="141" name="Google Shape;141;p14"/>
          <p:cNvSpPr txBox="1"/>
          <p:nvPr>
            <p:ph idx="1" type="body"/>
          </p:nvPr>
        </p:nvSpPr>
        <p:spPr>
          <a:xfrm>
            <a:off x="1363325" y="902825"/>
            <a:ext cx="7038900" cy="943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s-419" sz="1600"/>
              <a:t>La idea principal de este proyecto es que aquellos alumnos de la escuela que no puedan comprender las piezas de tecnología de la representación sean capaces de poder verlas no solo en la fotocopia que se les entrega, sino que estas puedan ser vista en 3 dimensiones para que así sea más comprensible.</a:t>
            </a:r>
            <a:endParaRPr sz="1600"/>
          </a:p>
        </p:txBody>
      </p:sp>
      <p:sp>
        <p:nvSpPr>
          <p:cNvPr id="142" name="Google Shape;142;p14"/>
          <p:cNvSpPr txBox="1"/>
          <p:nvPr/>
        </p:nvSpPr>
        <p:spPr>
          <a:xfrm>
            <a:off x="3231275" y="2294700"/>
            <a:ext cx="3303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2400" u="sng">
                <a:solidFill>
                  <a:srgbClr val="F3F3F3"/>
                </a:solidFill>
                <a:latin typeface="Montserrat"/>
                <a:ea typeface="Montserrat"/>
                <a:cs typeface="Montserrat"/>
                <a:sym typeface="Montserrat"/>
              </a:rPr>
              <a:t>PRODUCTO FINAL</a:t>
            </a:r>
            <a:endParaRPr sz="2400" u="sng">
              <a:solidFill>
                <a:srgbClr val="F3F3F3"/>
              </a:solidFill>
              <a:latin typeface="Montserrat"/>
              <a:ea typeface="Montserrat"/>
              <a:cs typeface="Montserrat"/>
              <a:sym typeface="Montserrat"/>
            </a:endParaRPr>
          </a:p>
        </p:txBody>
      </p:sp>
      <p:sp>
        <p:nvSpPr>
          <p:cNvPr id="143" name="Google Shape;143;p14"/>
          <p:cNvSpPr txBox="1"/>
          <p:nvPr/>
        </p:nvSpPr>
        <p:spPr>
          <a:xfrm>
            <a:off x="1405625" y="2938050"/>
            <a:ext cx="6954300" cy="7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600">
                <a:solidFill>
                  <a:srgbClr val="EFEFEF"/>
                </a:solidFill>
                <a:latin typeface="Lato"/>
                <a:ea typeface="Lato"/>
                <a:cs typeface="Lato"/>
                <a:sym typeface="Lato"/>
              </a:rPr>
              <a:t>Un APK la cual una vez descargada nos permita mediante la cámara del celular mostrarnos cómo se vería la pieza, cuya fotocopia estamos enfocando con dicha cámara, en 3 dimensiones pudiendo mover el celular para poder entenderla mejor.</a:t>
            </a:r>
            <a:endParaRPr sz="1600">
              <a:solidFill>
                <a:srgbClr val="EFEFE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3233850" y="309125"/>
            <a:ext cx="3470700" cy="63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COMO LO HICIMOS</a:t>
            </a:r>
            <a:endParaRPr/>
          </a:p>
        </p:txBody>
      </p:sp>
      <p:sp>
        <p:nvSpPr>
          <p:cNvPr id="149" name="Google Shape;149;p15"/>
          <p:cNvSpPr txBox="1"/>
          <p:nvPr>
            <p:ph idx="1" type="body"/>
          </p:nvPr>
        </p:nvSpPr>
        <p:spPr>
          <a:xfrm>
            <a:off x="1226625" y="940325"/>
            <a:ext cx="7038900" cy="2765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419" sz="1700"/>
              <a:t>Para llevar a cabo este proyecto utilizamos dos programas y un kit de desarrollo los cuales son:</a:t>
            </a:r>
            <a:endParaRPr sz="1700"/>
          </a:p>
          <a:p>
            <a:pPr indent="-336550" lvl="0" marL="457200" rtl="0" algn="l">
              <a:spcBef>
                <a:spcPts val="1200"/>
              </a:spcBef>
              <a:spcAft>
                <a:spcPts val="0"/>
              </a:spcAft>
              <a:buSzPts val="1700"/>
              <a:buChar char="●"/>
            </a:pPr>
            <a:r>
              <a:rPr lang="es-419" sz="1500">
                <a:latin typeface="Arial"/>
                <a:ea typeface="Arial"/>
                <a:cs typeface="Arial"/>
                <a:sym typeface="Arial"/>
              </a:rPr>
              <a:t>AutoCAD: Es un software de diseño asistido por computadora utilizado para dibujo 2D y modelado 3D.</a:t>
            </a:r>
            <a:endParaRPr sz="1500"/>
          </a:p>
          <a:p>
            <a:pPr indent="-323850" lvl="0" marL="457200" rtl="0" algn="l">
              <a:spcBef>
                <a:spcPts val="0"/>
              </a:spcBef>
              <a:spcAft>
                <a:spcPts val="0"/>
              </a:spcAft>
              <a:buSzPts val="1500"/>
              <a:buChar char="●"/>
            </a:pPr>
            <a:r>
              <a:rPr lang="es-419" sz="1500"/>
              <a:t>Unity: </a:t>
            </a:r>
            <a:r>
              <a:rPr lang="es-419" sz="1500">
                <a:latin typeface="Arial"/>
                <a:ea typeface="Arial"/>
                <a:cs typeface="Arial"/>
                <a:sym typeface="Arial"/>
              </a:rPr>
              <a:t>Es un motor gráfico multiplataforma 2D y 3D que permite el </a:t>
            </a:r>
            <a:r>
              <a:rPr lang="es-419" sz="1500">
                <a:latin typeface="Arial"/>
                <a:ea typeface="Arial"/>
                <a:cs typeface="Arial"/>
                <a:sym typeface="Arial"/>
              </a:rPr>
              <a:t>desarrollo</a:t>
            </a:r>
            <a:r>
              <a:rPr lang="es-419" sz="1500">
                <a:latin typeface="Arial"/>
                <a:ea typeface="Arial"/>
                <a:cs typeface="Arial"/>
                <a:sym typeface="Arial"/>
              </a:rPr>
              <a:t> de juegos y aplicaciones.</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s-419" sz="1500">
                <a:latin typeface="Arial"/>
                <a:ea typeface="Arial"/>
                <a:cs typeface="Arial"/>
                <a:sym typeface="Arial"/>
              </a:rPr>
              <a:t>Vuforia: Es una plataforma de desarrollo de aplicaciones de Realidad Aumentada (AR) y Realidad Mixta (MR) multiplataforma.</a:t>
            </a:r>
            <a:endParaRPr sz="1900">
              <a:latin typeface="Arial"/>
              <a:ea typeface="Arial"/>
              <a:cs typeface="Arial"/>
              <a:sym typeface="Arial"/>
            </a:endParaRPr>
          </a:p>
          <a:p>
            <a:pPr indent="0" lvl="0" marL="0" rtl="0" algn="l">
              <a:spcBef>
                <a:spcPts val="1200"/>
              </a:spcBef>
              <a:spcAft>
                <a:spcPts val="1200"/>
              </a:spcAft>
              <a:buNone/>
            </a:pPr>
            <a:r>
              <a:t/>
            </a:r>
            <a:endParaRPr/>
          </a:p>
        </p:txBody>
      </p:sp>
      <p:pic>
        <p:nvPicPr>
          <p:cNvPr id="150" name="Google Shape;150;p15"/>
          <p:cNvPicPr preferRelativeResize="0"/>
          <p:nvPr/>
        </p:nvPicPr>
        <p:blipFill>
          <a:blip r:embed="rId3">
            <a:alphaModFix/>
          </a:blip>
          <a:stretch>
            <a:fillRect/>
          </a:stretch>
        </p:blipFill>
        <p:spPr>
          <a:xfrm>
            <a:off x="74900" y="4258116"/>
            <a:ext cx="2955674" cy="797784"/>
          </a:xfrm>
          <a:prstGeom prst="rect">
            <a:avLst/>
          </a:prstGeom>
          <a:noFill/>
          <a:ln>
            <a:noFill/>
          </a:ln>
        </p:spPr>
      </p:pic>
      <p:pic>
        <p:nvPicPr>
          <p:cNvPr id="151" name="Google Shape;151;p15"/>
          <p:cNvPicPr preferRelativeResize="0"/>
          <p:nvPr/>
        </p:nvPicPr>
        <p:blipFill>
          <a:blip r:embed="rId4">
            <a:alphaModFix/>
          </a:blip>
          <a:stretch>
            <a:fillRect/>
          </a:stretch>
        </p:blipFill>
        <p:spPr>
          <a:xfrm>
            <a:off x="3030575" y="3967445"/>
            <a:ext cx="3233850" cy="1176055"/>
          </a:xfrm>
          <a:prstGeom prst="rect">
            <a:avLst/>
          </a:prstGeom>
          <a:noFill/>
          <a:ln>
            <a:noFill/>
          </a:ln>
        </p:spPr>
      </p:pic>
      <p:pic>
        <p:nvPicPr>
          <p:cNvPr id="152" name="Google Shape;152;p15"/>
          <p:cNvPicPr preferRelativeResize="0"/>
          <p:nvPr/>
        </p:nvPicPr>
        <p:blipFill>
          <a:blip r:embed="rId5">
            <a:alphaModFix/>
          </a:blip>
          <a:stretch>
            <a:fillRect/>
          </a:stretch>
        </p:blipFill>
        <p:spPr>
          <a:xfrm>
            <a:off x="6252475" y="4131150"/>
            <a:ext cx="3470700" cy="105172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2170950" y="260625"/>
            <a:ext cx="4802100" cy="55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QUE HICIMOS EN AUTOCAD</a:t>
            </a:r>
            <a:endParaRPr/>
          </a:p>
        </p:txBody>
      </p:sp>
      <p:sp>
        <p:nvSpPr>
          <p:cNvPr id="158" name="Google Shape;158;p16"/>
          <p:cNvSpPr txBox="1"/>
          <p:nvPr>
            <p:ph idx="1" type="body"/>
          </p:nvPr>
        </p:nvSpPr>
        <p:spPr>
          <a:xfrm>
            <a:off x="992050" y="1078875"/>
            <a:ext cx="7038900" cy="1389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419" sz="6400"/>
              <a:t>Utilizamos el programa de autocad para crear y modelar las piezas de las fotocopias de primer año de tecnología de la representación. También nos apoyamos en estas para  sacar las medidas aproximadas. Para crear las piezas nos basamos en un cubo al cual le </a:t>
            </a:r>
            <a:r>
              <a:rPr lang="es-419" sz="6400"/>
              <a:t>íbamos</a:t>
            </a:r>
            <a:r>
              <a:rPr lang="es-419" sz="6400"/>
              <a:t> sacando las partes que sobraban para así obtener la forma final deseada.</a:t>
            </a:r>
            <a:endParaRPr sz="6400"/>
          </a:p>
          <a:p>
            <a:pPr indent="0" lvl="0" marL="0" rtl="0" algn="l">
              <a:spcBef>
                <a:spcPts val="1200"/>
              </a:spcBef>
              <a:spcAft>
                <a:spcPts val="1200"/>
              </a:spcAft>
              <a:buNone/>
            </a:pPr>
            <a:r>
              <a:t/>
            </a:r>
            <a:endParaRPr sz="1600"/>
          </a:p>
        </p:txBody>
      </p:sp>
      <p:pic>
        <p:nvPicPr>
          <p:cNvPr id="159" name="Google Shape;159;p16"/>
          <p:cNvPicPr preferRelativeResize="0"/>
          <p:nvPr/>
        </p:nvPicPr>
        <p:blipFill>
          <a:blip r:embed="rId3">
            <a:alphaModFix/>
          </a:blip>
          <a:stretch>
            <a:fillRect/>
          </a:stretch>
        </p:blipFill>
        <p:spPr>
          <a:xfrm>
            <a:off x="74900" y="4258116"/>
            <a:ext cx="2955674" cy="797784"/>
          </a:xfrm>
          <a:prstGeom prst="rect">
            <a:avLst/>
          </a:prstGeom>
          <a:noFill/>
          <a:ln>
            <a:noFill/>
          </a:ln>
        </p:spPr>
      </p:pic>
      <p:pic>
        <p:nvPicPr>
          <p:cNvPr id="160" name="Google Shape;160;p16"/>
          <p:cNvPicPr preferRelativeResize="0"/>
          <p:nvPr/>
        </p:nvPicPr>
        <p:blipFill>
          <a:blip r:embed="rId4">
            <a:alphaModFix/>
          </a:blip>
          <a:stretch>
            <a:fillRect/>
          </a:stretch>
        </p:blipFill>
        <p:spPr>
          <a:xfrm>
            <a:off x="1299475" y="2383150"/>
            <a:ext cx="1852133" cy="2083650"/>
          </a:xfrm>
          <a:prstGeom prst="rect">
            <a:avLst/>
          </a:prstGeom>
          <a:noFill/>
          <a:ln>
            <a:noFill/>
          </a:ln>
        </p:spPr>
      </p:pic>
      <p:pic>
        <p:nvPicPr>
          <p:cNvPr id="161" name="Google Shape;161;p16"/>
          <p:cNvPicPr preferRelativeResize="0"/>
          <p:nvPr/>
        </p:nvPicPr>
        <p:blipFill>
          <a:blip r:embed="rId5">
            <a:alphaModFix/>
          </a:blip>
          <a:stretch>
            <a:fillRect/>
          </a:stretch>
        </p:blipFill>
        <p:spPr>
          <a:xfrm>
            <a:off x="5276700" y="2383163"/>
            <a:ext cx="1872750" cy="2083625"/>
          </a:xfrm>
          <a:prstGeom prst="rect">
            <a:avLst/>
          </a:prstGeom>
          <a:noFill/>
          <a:ln>
            <a:noFill/>
          </a:ln>
        </p:spPr>
      </p:pic>
      <p:cxnSp>
        <p:nvCxnSpPr>
          <p:cNvPr id="162" name="Google Shape;162;p16"/>
          <p:cNvCxnSpPr/>
          <p:nvPr/>
        </p:nvCxnSpPr>
        <p:spPr>
          <a:xfrm>
            <a:off x="3364450" y="3424975"/>
            <a:ext cx="17550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1115975" y="393750"/>
            <a:ext cx="7038900" cy="914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QUE HICIMOS EN UNITY</a:t>
            </a:r>
            <a:endParaRPr/>
          </a:p>
        </p:txBody>
      </p:sp>
      <p:sp>
        <p:nvSpPr>
          <p:cNvPr id="168" name="Google Shape;168;p17"/>
          <p:cNvSpPr txBox="1"/>
          <p:nvPr>
            <p:ph idx="1" type="body"/>
          </p:nvPr>
        </p:nvSpPr>
        <p:spPr>
          <a:xfrm>
            <a:off x="1115975" y="1307850"/>
            <a:ext cx="7149900" cy="1959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s-419" sz="1600"/>
              <a:t>Unity es el motor que utilizamos para buildear el programa. En este usamos la herramientas que nos da vuforia y los modelos 3D para poder organizarlos y darle un sentido.</a:t>
            </a:r>
            <a:br>
              <a:rPr lang="es-419" sz="1600"/>
            </a:br>
            <a:r>
              <a:rPr lang="es-419" sz="1600"/>
              <a:t>Gracias al SDK de Vuforia no hizo falta codificar nada para que las piezas se muestren en realidad aumentada.</a:t>
            </a:r>
            <a:br>
              <a:rPr lang="es-419" sz="1600"/>
            </a:br>
            <a:r>
              <a:rPr lang="es-419" sz="1600"/>
              <a:t>En Unity </a:t>
            </a:r>
            <a:r>
              <a:rPr lang="es-419" sz="1600"/>
              <a:t>también</a:t>
            </a:r>
            <a:r>
              <a:rPr lang="es-419" sz="1600"/>
              <a:t> creamos cada escena de la aplicación (el menú y la </a:t>
            </a:r>
            <a:r>
              <a:rPr lang="es-419" sz="1600"/>
              <a:t>cámara</a:t>
            </a:r>
            <a:r>
              <a:rPr lang="es-419" sz="1600"/>
              <a:t>, por ahora) y codificamos los botones en C#.</a:t>
            </a:r>
            <a:endParaRPr sz="1600"/>
          </a:p>
        </p:txBody>
      </p:sp>
      <p:pic>
        <p:nvPicPr>
          <p:cNvPr id="169" name="Google Shape;169;p17"/>
          <p:cNvPicPr preferRelativeResize="0"/>
          <p:nvPr/>
        </p:nvPicPr>
        <p:blipFill>
          <a:blip r:embed="rId3">
            <a:alphaModFix/>
          </a:blip>
          <a:stretch>
            <a:fillRect/>
          </a:stretch>
        </p:blipFill>
        <p:spPr>
          <a:xfrm>
            <a:off x="1288700" y="3658125"/>
            <a:ext cx="2989274" cy="1087101"/>
          </a:xfrm>
          <a:prstGeom prst="rect">
            <a:avLst/>
          </a:prstGeom>
          <a:noFill/>
          <a:ln>
            <a:noFill/>
          </a:ln>
        </p:spPr>
      </p:pic>
      <p:pic>
        <p:nvPicPr>
          <p:cNvPr id="170" name="Google Shape;170;p17"/>
          <p:cNvPicPr preferRelativeResize="0"/>
          <p:nvPr/>
        </p:nvPicPr>
        <p:blipFill>
          <a:blip r:embed="rId4">
            <a:alphaModFix/>
          </a:blip>
          <a:stretch>
            <a:fillRect/>
          </a:stretch>
        </p:blipFill>
        <p:spPr>
          <a:xfrm>
            <a:off x="4713250" y="3463127"/>
            <a:ext cx="3054351" cy="14771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QUE HICIMOS EN VUFORIA</a:t>
            </a:r>
            <a:endParaRPr/>
          </a:p>
        </p:txBody>
      </p:sp>
      <p:sp>
        <p:nvSpPr>
          <p:cNvPr id="176" name="Google Shape;176;p18"/>
          <p:cNvSpPr txBox="1"/>
          <p:nvPr>
            <p:ph idx="1" type="body"/>
          </p:nvPr>
        </p:nvSpPr>
        <p:spPr>
          <a:xfrm>
            <a:off x="1089200" y="947100"/>
            <a:ext cx="7247100" cy="2102700"/>
          </a:xfrm>
          <a:prstGeom prst="rect">
            <a:avLst/>
          </a:prstGeom>
        </p:spPr>
        <p:txBody>
          <a:bodyPr anchorCtr="0" anchor="t" bIns="91425" lIns="91425" spcFirstLastPara="1" rIns="91425" wrap="square" tIns="90000">
            <a:noAutofit/>
          </a:bodyPr>
          <a:lstStyle/>
          <a:p>
            <a:pPr indent="0" lvl="0" marL="0" rtl="0" algn="l">
              <a:lnSpc>
                <a:spcPct val="95000"/>
              </a:lnSpc>
              <a:spcBef>
                <a:spcPts val="0"/>
              </a:spcBef>
              <a:spcAft>
                <a:spcPts val="0"/>
              </a:spcAft>
              <a:buNone/>
            </a:pPr>
            <a:r>
              <a:rPr lang="es-419" sz="1600"/>
              <a:t>Para utilizar Vuforia creamos una cuenta de la misma, además de un mail dedicado específicamente para el proyecto.</a:t>
            </a:r>
            <a:endParaRPr sz="1600"/>
          </a:p>
          <a:p>
            <a:pPr indent="-330200" lvl="0" marL="457200" rtl="0" algn="l">
              <a:lnSpc>
                <a:spcPct val="95000"/>
              </a:lnSpc>
              <a:spcBef>
                <a:spcPts val="1200"/>
              </a:spcBef>
              <a:spcAft>
                <a:spcPts val="0"/>
              </a:spcAft>
              <a:buSzPts val="1600"/>
              <a:buChar char="●"/>
            </a:pPr>
            <a:r>
              <a:rPr lang="es-419" sz="1600"/>
              <a:t>Una vez con la cuenta de Vuforia registrada, cargamos las figuras creadas en Autocad y los targets (las láminas) a una base de datos para luego crear una licencia que permita utilizar la base de datos en Unity.</a:t>
            </a:r>
            <a:endParaRPr sz="1600"/>
          </a:p>
          <a:p>
            <a:pPr indent="0" lvl="0" marL="0" rtl="0" algn="l">
              <a:lnSpc>
                <a:spcPct val="95000"/>
              </a:lnSpc>
              <a:spcBef>
                <a:spcPts val="1200"/>
              </a:spcBef>
              <a:spcAft>
                <a:spcPts val="1200"/>
              </a:spcAft>
              <a:buNone/>
            </a:pPr>
            <a:r>
              <a:rPr lang="es-419" sz="1600"/>
              <a:t>Cada pieza tiene su respectivo target el cual Vuforia lo identifica por puntos específicos de reconocimiento.</a:t>
            </a:r>
            <a:endParaRPr sz="1600"/>
          </a:p>
        </p:txBody>
      </p:sp>
      <p:pic>
        <p:nvPicPr>
          <p:cNvPr id="177" name="Google Shape;177;p18"/>
          <p:cNvPicPr preferRelativeResize="0"/>
          <p:nvPr/>
        </p:nvPicPr>
        <p:blipFill>
          <a:blip r:embed="rId3">
            <a:alphaModFix/>
          </a:blip>
          <a:stretch>
            <a:fillRect/>
          </a:stretch>
        </p:blipFill>
        <p:spPr>
          <a:xfrm>
            <a:off x="0" y="4091775"/>
            <a:ext cx="3470700" cy="1051727"/>
          </a:xfrm>
          <a:prstGeom prst="rect">
            <a:avLst/>
          </a:prstGeom>
          <a:noFill/>
          <a:ln>
            <a:noFill/>
          </a:ln>
        </p:spPr>
      </p:pic>
      <p:pic>
        <p:nvPicPr>
          <p:cNvPr id="178" name="Google Shape;178;p18"/>
          <p:cNvPicPr preferRelativeResize="0"/>
          <p:nvPr/>
        </p:nvPicPr>
        <p:blipFill>
          <a:blip r:embed="rId4">
            <a:alphaModFix/>
          </a:blip>
          <a:stretch>
            <a:fillRect/>
          </a:stretch>
        </p:blipFill>
        <p:spPr>
          <a:xfrm>
            <a:off x="5940012" y="3049800"/>
            <a:ext cx="1924423" cy="1788900"/>
          </a:xfrm>
          <a:prstGeom prst="rect">
            <a:avLst/>
          </a:prstGeom>
          <a:noFill/>
          <a:ln>
            <a:noFill/>
          </a:ln>
        </p:spPr>
      </p:pic>
      <p:pic>
        <p:nvPicPr>
          <p:cNvPr id="179" name="Google Shape;179;p18"/>
          <p:cNvPicPr preferRelativeResize="0"/>
          <p:nvPr/>
        </p:nvPicPr>
        <p:blipFill>
          <a:blip r:embed="rId5">
            <a:alphaModFix/>
          </a:blip>
          <a:stretch>
            <a:fillRect/>
          </a:stretch>
        </p:blipFill>
        <p:spPr>
          <a:xfrm>
            <a:off x="2906600" y="3049800"/>
            <a:ext cx="1822116" cy="1788900"/>
          </a:xfrm>
          <a:prstGeom prst="rect">
            <a:avLst/>
          </a:prstGeom>
          <a:noFill/>
          <a:ln>
            <a:noFill/>
          </a:ln>
        </p:spPr>
      </p:pic>
      <p:sp>
        <p:nvSpPr>
          <p:cNvPr id="180" name="Google Shape;180;p18"/>
          <p:cNvSpPr txBox="1"/>
          <p:nvPr/>
        </p:nvSpPr>
        <p:spPr>
          <a:xfrm>
            <a:off x="2577138" y="4489963"/>
            <a:ext cx="13434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a:solidFill>
                  <a:schemeClr val="lt1"/>
                </a:solidFill>
                <a:latin typeface="Lato"/>
                <a:ea typeface="Lato"/>
                <a:cs typeface="Lato"/>
                <a:sym typeface="Lato"/>
              </a:rPr>
              <a:t>Pieza</a:t>
            </a:r>
            <a:endParaRPr>
              <a:solidFill>
                <a:schemeClr val="lt1"/>
              </a:solidFill>
              <a:latin typeface="Lato"/>
              <a:ea typeface="Lato"/>
              <a:cs typeface="Lato"/>
              <a:sym typeface="Lato"/>
            </a:endParaRPr>
          </a:p>
        </p:txBody>
      </p:sp>
      <p:sp>
        <p:nvSpPr>
          <p:cNvPr id="181" name="Google Shape;181;p18"/>
          <p:cNvSpPr txBox="1"/>
          <p:nvPr/>
        </p:nvSpPr>
        <p:spPr>
          <a:xfrm>
            <a:off x="5940001" y="4489975"/>
            <a:ext cx="8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Lato"/>
                <a:ea typeface="Lato"/>
                <a:cs typeface="Lato"/>
                <a:sym typeface="Lato"/>
              </a:rPr>
              <a:t>Target</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type="title"/>
          </p:nvPr>
        </p:nvSpPr>
        <p:spPr>
          <a:xfrm>
            <a:off x="1952850" y="417950"/>
            <a:ext cx="52383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             RESULTADO FINAL</a:t>
            </a:r>
            <a:endParaRPr/>
          </a:p>
        </p:txBody>
      </p:sp>
      <p:sp>
        <p:nvSpPr>
          <p:cNvPr id="187" name="Google Shape;187;p19"/>
          <p:cNvSpPr txBox="1"/>
          <p:nvPr>
            <p:ph idx="1" type="body"/>
          </p:nvPr>
        </p:nvSpPr>
        <p:spPr>
          <a:xfrm>
            <a:off x="1052543" y="1197575"/>
            <a:ext cx="7038900" cy="2911200"/>
          </a:xfrm>
          <a:prstGeom prst="rect">
            <a:avLst/>
          </a:prstGeom>
          <a:solidFill>
            <a:schemeClr val="dk1"/>
          </a:solidFill>
        </p:spPr>
        <p:txBody>
          <a:bodyPr anchorCtr="0" anchor="t" bIns="91425" lIns="91425" spcFirstLastPara="1" rIns="91425" wrap="square" tIns="91425">
            <a:normAutofit/>
          </a:bodyPr>
          <a:lstStyle/>
          <a:p>
            <a:pPr indent="0" lvl="0" marL="0" rtl="0" algn="just">
              <a:spcBef>
                <a:spcPts val="0"/>
              </a:spcBef>
              <a:spcAft>
                <a:spcPts val="1200"/>
              </a:spcAft>
              <a:buNone/>
            </a:pPr>
            <a:r>
              <a:rPr lang="es-419" sz="1600"/>
              <a:t>En definitiva con la </a:t>
            </a:r>
            <a:r>
              <a:rPr lang="es-419" sz="1600"/>
              <a:t>unificación</a:t>
            </a:r>
            <a:r>
              <a:rPr lang="es-419" sz="1600"/>
              <a:t> de estos proced</a:t>
            </a:r>
            <a:r>
              <a:rPr lang="es-419" sz="1600"/>
              <a:t>imientos previamente mencionados y el motor </a:t>
            </a:r>
            <a:r>
              <a:rPr lang="es-419" sz="1600"/>
              <a:t>gráfico</a:t>
            </a:r>
            <a:r>
              <a:rPr lang="es-419" sz="1600"/>
              <a:t> de </a:t>
            </a:r>
            <a:r>
              <a:rPr lang="es-419" sz="1600"/>
              <a:t>Unity</a:t>
            </a:r>
            <a:r>
              <a:rPr lang="es-419" sz="1600"/>
              <a:t>, nos queda este programa que </a:t>
            </a:r>
            <a:r>
              <a:rPr lang="es-419" sz="1600"/>
              <a:t>ayudará</a:t>
            </a:r>
            <a:r>
              <a:rPr lang="es-419" sz="1600"/>
              <a:t> a los alumnos durante el proceso de entendimiento sobre las piezas de dibujo </a:t>
            </a:r>
            <a:r>
              <a:rPr lang="es-419" sz="1600"/>
              <a:t>técnico</a:t>
            </a:r>
            <a:r>
              <a:rPr lang="es-419" sz="1600"/>
              <a:t>.</a:t>
            </a:r>
            <a:endParaRPr sz="1600"/>
          </a:p>
        </p:txBody>
      </p:sp>
      <p:pic>
        <p:nvPicPr>
          <p:cNvPr id="188" name="Google Shape;188;p19"/>
          <p:cNvPicPr preferRelativeResize="0"/>
          <p:nvPr/>
        </p:nvPicPr>
        <p:blipFill>
          <a:blip r:embed="rId3">
            <a:alphaModFix/>
          </a:blip>
          <a:stretch>
            <a:fillRect/>
          </a:stretch>
        </p:blipFill>
        <p:spPr>
          <a:xfrm>
            <a:off x="2398387" y="2571750"/>
            <a:ext cx="4347226" cy="1952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