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jcalL54IAQAYVL4InU/wApJhde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6BA7A7-6DC9-4C5C-9D60-62810658B1D2}">
  <a:tblStyle styleId="{F16BA7A7-6DC9-4C5C-9D60-62810658B1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0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0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50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50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1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1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1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51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53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5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1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2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2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4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4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7" name="Google Shape;4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3" name="Google Shape;5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0" name="Google Shape;6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6" name="Google Shape;7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1" name="Google Shape;8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tryit.asp?filename=trycss_grid_display_grid" TargetMode="External"/><Relationship Id="rId4" Type="http://schemas.openxmlformats.org/officeDocument/2006/relationships/hyperlink" Target="https://www.w3schools.com/css/tryit.asp?filename=trycss_grid_display_inline-gri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hyperlink" Target="https://www.w3schools.com/css/tryit.asp?filename=trycss_grid_grid-column-gap" TargetMode="External"/><Relationship Id="rId5" Type="http://schemas.openxmlformats.org/officeDocument/2006/relationships/hyperlink" Target="https://www.w3schools.com/css/tryit.asp?filename=trycss_grid_grid-row-gap" TargetMode="External"/><Relationship Id="rId6" Type="http://schemas.openxmlformats.org/officeDocument/2006/relationships/hyperlink" Target="https://www.w3schools.com/css/tryit.asp?filename=trycss_grid_grid-gap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hyperlink" Target="https://www.w3schools.com/css/tryit.asp?filename=trycss_grid_lines" TargetMode="External"/><Relationship Id="rId5" Type="http://schemas.openxmlformats.org/officeDocument/2006/relationships/hyperlink" Target="https://www.w3schools.com/css/tryit.asp?filename=trycss_grid_lines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css3_pr_column-gap.asp" TargetMode="External"/><Relationship Id="rId4" Type="http://schemas.openxmlformats.org/officeDocument/2006/relationships/hyperlink" Target="https://www.w3schools.com/cssref/css3_pr_gap.asp" TargetMode="External"/><Relationship Id="rId9" Type="http://schemas.openxmlformats.org/officeDocument/2006/relationships/hyperlink" Target="https://www.w3schools.com/cssref/pr_grid-auto-rows.asp" TargetMode="External"/><Relationship Id="rId5" Type="http://schemas.openxmlformats.org/officeDocument/2006/relationships/hyperlink" Target="https://www.w3schools.com/cssref/pr_grid.asp" TargetMode="External"/><Relationship Id="rId6" Type="http://schemas.openxmlformats.org/officeDocument/2006/relationships/hyperlink" Target="https://www.w3schools.com/cssref/pr_grid-area.asp" TargetMode="External"/><Relationship Id="rId7" Type="http://schemas.openxmlformats.org/officeDocument/2006/relationships/hyperlink" Target="https://www.w3schools.com/cssref/pr_grid-auto-columns.php" TargetMode="External"/><Relationship Id="rId8" Type="http://schemas.openxmlformats.org/officeDocument/2006/relationships/hyperlink" Target="https://www.w3schools.com/cssref/pr_grid-auto-flow.asp" TargetMode="Externa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w3schools.com/cssref/pr_grid-row-gap.asp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ref/pr_grid-column.asp" TargetMode="External"/><Relationship Id="rId4" Type="http://schemas.openxmlformats.org/officeDocument/2006/relationships/hyperlink" Target="https://www.w3schools.com/cssref/pr_grid-column-end.asp" TargetMode="External"/><Relationship Id="rId9" Type="http://schemas.openxmlformats.org/officeDocument/2006/relationships/hyperlink" Target="https://www.w3schools.com/cssref/pr_grid-row-end.asp" TargetMode="External"/><Relationship Id="rId5" Type="http://schemas.openxmlformats.org/officeDocument/2006/relationships/hyperlink" Target="https://www.w3schools.com/cssref/pr_grid-column-gap.asp" TargetMode="External"/><Relationship Id="rId6" Type="http://schemas.openxmlformats.org/officeDocument/2006/relationships/hyperlink" Target="https://www.w3schools.com/cssref/pr_grid-column-start.asp" TargetMode="External"/><Relationship Id="rId7" Type="http://schemas.openxmlformats.org/officeDocument/2006/relationships/hyperlink" Target="https://www.w3schools.com/cssref/pr_grid-gap.php" TargetMode="External"/><Relationship Id="rId8" Type="http://schemas.openxmlformats.org/officeDocument/2006/relationships/hyperlink" Target="https://www.w3schools.com/cssref/pr_grid-row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ssref/pr_grid-row-start.asp" TargetMode="External"/><Relationship Id="rId4" Type="http://schemas.openxmlformats.org/officeDocument/2006/relationships/hyperlink" Target="https://www.w3schools.com/cssref/pr_grid-template.asp" TargetMode="External"/><Relationship Id="rId5" Type="http://schemas.openxmlformats.org/officeDocument/2006/relationships/hyperlink" Target="https://www.w3schools.com/cssref/pr_grid-template-areas.asp" TargetMode="External"/><Relationship Id="rId6" Type="http://schemas.openxmlformats.org/officeDocument/2006/relationships/hyperlink" Target="https://www.w3schools.com/cssref/pr_grid-template-columns.asp" TargetMode="External"/><Relationship Id="rId7" Type="http://schemas.openxmlformats.org/officeDocument/2006/relationships/hyperlink" Target="https://www.w3schools.com/cssref/pr_grid-template-rows.asp" TargetMode="External"/><Relationship Id="rId8" Type="http://schemas.openxmlformats.org/officeDocument/2006/relationships/hyperlink" Target="https://www.w3schools.com/cssref/css3_pr_row-gap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45.png"/><Relationship Id="rId7" Type="http://schemas.openxmlformats.org/officeDocument/2006/relationships/image" Target="../media/image37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ref/pr_grid-area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edium.com/sue%C3%B1os-graficos/css-grid-la-mejor-opci%C3%B3n-para-crear-dise%C3%B1os-web-b1b7b8735566" TargetMode="External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hyperlink" Target="https://youtu.be/9w3gy2dYN_E?t=1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enguajecss.com/css/maquetacion-y-colocacion/grid-css/" TargetMode="External"/><Relationship Id="rId4" Type="http://schemas.openxmlformats.org/officeDocument/2006/relationships/hyperlink" Target="https://www.w3schools.com/css/css_grid.asp" TargetMode="External"/><Relationship Id="rId9" Type="http://schemas.openxmlformats.org/officeDocument/2006/relationships/hyperlink" Target="https://youtu.be/n1Lnar9mTF8" TargetMode="External"/><Relationship Id="rId5" Type="http://schemas.openxmlformats.org/officeDocument/2006/relationships/hyperlink" Target="https://www.w3schools.com/css/css_grid_container.asp" TargetMode="External"/><Relationship Id="rId6" Type="http://schemas.openxmlformats.org/officeDocument/2006/relationships/hyperlink" Target="https://www.w3schools.com/css/css_grid_item.asp" TargetMode="External"/><Relationship Id="rId7" Type="http://schemas.openxmlformats.org/officeDocument/2006/relationships/hyperlink" Target="https://www.w3schools.com/cssref/pr_grid-area.asp" TargetMode="External"/><Relationship Id="rId8" Type="http://schemas.openxmlformats.org/officeDocument/2006/relationships/hyperlink" Target="https://developer.mozilla.org/es/docs/Web/CSS/CSS_Grid_Layout/Conceptos_B%C3%A1sicos_del_Posicionamiento_con_Rejilla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mozilla.org/es-ES/firefox/developer/" TargetMode="External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css_grid.asp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10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 6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Contenedor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563" y="3694724"/>
            <a:ext cx="4050924" cy="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/>
          <p:nvPr/>
        </p:nvSpPr>
        <p:spPr>
          <a:xfrm>
            <a:off x="2695675" y="1272112"/>
            <a:ext cx="3752700" cy="2320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s" sz="13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&lt;!-- Elemento padre --&gt;</a:t>
            </a:r>
            <a:endParaRPr b="0" i="0" sz="1300" u="none" cap="none" strike="noStrike">
              <a:solidFill>
                <a:srgbClr val="5F61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&gt;9&lt;/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Display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432000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Un elemento HTML se transforma en un contenedor de grilla cuando tiene su propiedad </a:t>
            </a:r>
            <a:r>
              <a:rPr b="1" lang="es" sz="1650"/>
              <a:t>display</a:t>
            </a:r>
            <a:r>
              <a:rPr lang="es" sz="1650"/>
              <a:t> seteada en</a:t>
            </a:r>
            <a:r>
              <a:rPr b="1" lang="es" sz="1650"/>
              <a:t> grid</a:t>
            </a:r>
            <a:r>
              <a:rPr lang="es" sz="1650"/>
              <a:t> o </a:t>
            </a:r>
            <a:r>
              <a:rPr b="1" lang="es" sz="1650"/>
              <a:t>inline-grid</a:t>
            </a:r>
            <a:r>
              <a:rPr lang="es" sz="1650"/>
              <a:t>: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214" name="Google Shape;214;p11"/>
          <p:cNvSpPr/>
          <p:nvPr/>
        </p:nvSpPr>
        <p:spPr>
          <a:xfrm>
            <a:off x="916550" y="2318274"/>
            <a:ext cx="3026100" cy="129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4931825" y="2318275"/>
            <a:ext cx="3026100" cy="129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inline-grid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916550" y="36094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3"/>
              </a:rPr>
              <a:t>Ejemplo</a:t>
            </a:r>
            <a:endParaRPr sz="1450"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4931825" y="36094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</a:t>
            </a:r>
            <a:endParaRPr sz="1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Items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pueden referenciar por fila o por columna, aunque no es la única forma.</a:t>
            </a:r>
            <a:endParaRPr sz="1650"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626" y="2024075"/>
            <a:ext cx="2051534" cy="20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153" y="2024078"/>
            <a:ext cx="2627751" cy="20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Gaps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 el espacio entre los ítems. Se pueden ajustar los tamaños de gap con las siguientes propiedades: </a:t>
            </a:r>
            <a:r>
              <a:rPr b="1" lang="es" sz="1650"/>
              <a:t>grid-column-gap</a:t>
            </a:r>
            <a:r>
              <a:rPr lang="es" sz="1650"/>
              <a:t>; </a:t>
            </a:r>
            <a:r>
              <a:rPr b="1" lang="es" sz="1650"/>
              <a:t>grid-row-gap</a:t>
            </a:r>
            <a:r>
              <a:rPr lang="es" sz="1650"/>
              <a:t> y </a:t>
            </a:r>
            <a:r>
              <a:rPr b="1" lang="es" sz="1650"/>
              <a:t>grid-gap</a:t>
            </a:r>
            <a:r>
              <a:rPr lang="es" sz="1650"/>
              <a:t>.</a:t>
            </a:r>
            <a:endParaRPr sz="1650"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151" y="2094151"/>
            <a:ext cx="2789675" cy="22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5617225" y="27370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 column-gap</a:t>
            </a:r>
            <a:endParaRPr sz="1450"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5617225" y="31906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5"/>
              </a:rPr>
              <a:t>Ejemplo row-gap</a:t>
            </a:r>
            <a:endParaRPr sz="1450"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5617225" y="36442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6"/>
              </a:rPr>
              <a:t>Ejemplo grid-gap</a:t>
            </a:r>
            <a:endParaRPr sz="1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Lines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Para colocar un </a:t>
            </a:r>
            <a:r>
              <a:rPr b="1" lang="es" sz="1650"/>
              <a:t>grid-ítem</a:t>
            </a:r>
            <a:r>
              <a:rPr lang="es" sz="1650"/>
              <a:t> en un contenedor se referencian los números de línea: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242" name="Google Shape;242;p14"/>
          <p:cNvSpPr/>
          <p:nvPr/>
        </p:nvSpPr>
        <p:spPr>
          <a:xfrm>
            <a:off x="432025" y="2094901"/>
            <a:ext cx="2823000" cy="1068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grid-column-start: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grid-column-end: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3356750" y="2118300"/>
            <a:ext cx="2823000" cy="1022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grid-row-start: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grid-row-end: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475" y="2003230"/>
            <a:ext cx="2460959" cy="20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432025" y="3340575"/>
            <a:ext cx="282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lang="es" sz="1400"/>
              <a:t>Pone un grid item en la línea de la columna 1, que finaliza en la línea de la columna 3.</a:t>
            </a:r>
            <a:endParaRPr sz="1950"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3341525" y="3340575"/>
            <a:ext cx="282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lang="es" sz="1400"/>
              <a:t>Pone un grid item en la línea de la fila 1, que finaliza en la línea de la fila 3.</a:t>
            </a:r>
            <a:endParaRPr sz="1950"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32025" y="4088700"/>
            <a:ext cx="282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</a:t>
            </a:r>
            <a:endParaRPr sz="1450"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3341525" y="4088700"/>
            <a:ext cx="282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5"/>
              </a:rPr>
              <a:t>Ejemplo</a:t>
            </a:r>
            <a:endParaRPr sz="14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Propiedades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graphicFrame>
        <p:nvGraphicFramePr>
          <p:cNvPr id="255" name="Google Shape;255;p15"/>
          <p:cNvGraphicFramePr/>
          <p:nvPr/>
        </p:nvGraphicFramePr>
        <p:xfrm>
          <a:off x="432030" y="1304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{F16BA7A7-6DC9-4C5C-9D60-62810658B1D2}</a:tableStyleId>
              </a:tblPr>
              <a:tblGrid>
                <a:gridCol w="1689675"/>
                <a:gridCol w="6590275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column-gap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columnas.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 abreviada.  Espacio entre filas y entre columnas .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 abreviada. Filas y columnas, de la cuadrícula, áreas de la cuadrícula, filas y columnas automáticas y propiedades de flujo automático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grid-area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nombre para el elemento de la cuadrícula. Es una propiedad abreviada para grid-row-start, grid-column-start, grid-row-end y grid-column-end.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grid-auto-columns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columna predeterminado.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grid-auto-flow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Determina cómo se insertan los elementos en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grid-auto-rows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fila predeterminado.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Propiedades (continuación)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432030" y="1304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{F16BA7A7-6DC9-4C5C-9D60-62810658B1D2}</a:tableStyleId>
              </a:tblPr>
              <a:tblGrid>
                <a:gridCol w="1679250"/>
                <a:gridCol w="6600700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grid-column-start y grid-column-end.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grid-column-end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columnas.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grid-column-start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comienza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grid-row-gap y grid-column-gap.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grid-row-start y grid-row-end.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grid-row-end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filas.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0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Propiedades (continuación)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graphicFrame>
        <p:nvGraphicFramePr>
          <p:cNvPr id="269" name="Google Shape;269;p17"/>
          <p:cNvGraphicFramePr/>
          <p:nvPr/>
        </p:nvGraphicFramePr>
        <p:xfrm>
          <a:off x="432055" y="1359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{F16BA7A7-6DC9-4C5C-9D60-62810658B1D2}</a:tableStyleId>
              </a:tblPr>
              <a:tblGrid>
                <a:gridCol w="2044425"/>
                <a:gridCol w="6235525"/>
              </a:tblGrid>
              <a:tr h="36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69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grid-row-start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comienza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de las filas de plantilla de cuadrícula, columnas de plantilla de cuadrícula y áreas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grid-template-areas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cómo mostrar columnas y filas, utilizando elementos de cuadrícula con nombre.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grid-template-columns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columnas y cuántas columnas en un diseño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grid-template-rows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filas en un diseño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filas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Grid Container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Para que un elemento HTML se comporte como un contenedor de cuadrícula, debemos establecer la propiedad </a:t>
            </a:r>
            <a:r>
              <a:rPr b="1" lang="es" sz="1650"/>
              <a:t>display</a:t>
            </a:r>
            <a:r>
              <a:rPr lang="es" sz="1650"/>
              <a:t> en </a:t>
            </a:r>
            <a:r>
              <a:rPr b="1" lang="es" sz="1650"/>
              <a:t>grid</a:t>
            </a:r>
            <a:r>
              <a:rPr lang="es" sz="1650"/>
              <a:t> (cuadrícula) o </a:t>
            </a:r>
            <a:r>
              <a:rPr b="1" lang="es" sz="1650"/>
              <a:t>inline-grid</a:t>
            </a:r>
            <a:r>
              <a:rPr lang="es" sz="1650"/>
              <a:t> (cuadrícula en línea). Los contenedores de cuadrícula consisten en elementos de cuadrícula, colocados dentro de columnas y filas.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75" y="2950725"/>
            <a:ext cx="7934040" cy="1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Container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Este es el código que genera el cuadro de la diapositiva anterior: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EsEste</a:t>
            </a:r>
            <a:endParaRPr sz="1650"/>
          </a:p>
        </p:txBody>
      </p:sp>
      <p:sp>
        <p:nvSpPr>
          <p:cNvPr id="283" name="Google Shape;283;p19"/>
          <p:cNvSpPr/>
          <p:nvPr/>
        </p:nvSpPr>
        <p:spPr>
          <a:xfrm>
            <a:off x="432025" y="1895573"/>
            <a:ext cx="21810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"grid-container"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 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759275" y="1910250"/>
            <a:ext cx="32286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width: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grid-template-columns: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grid-gap: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padding: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6134125" y="1910241"/>
            <a:ext cx="24228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text-align: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font-size: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height: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0" lang="es"/>
              <a:t>CSS Grid</a:t>
            </a:r>
            <a:endParaRPr b="0"/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713" y="2834124"/>
            <a:ext cx="76859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grid-template-columns</a:t>
            </a:r>
            <a:r>
              <a:rPr lang="es" sz="1650"/>
              <a:t> define el número de columnas (y el ancho) de la cuadrícula. Se colocan los valores separados por espacios, y cada uno define el ancho de la columna respectiva. Se pueden establecer anchos en </a:t>
            </a:r>
            <a:r>
              <a:rPr b="1" lang="es" sz="1650"/>
              <a:t>px</a:t>
            </a:r>
            <a:r>
              <a:rPr lang="es" sz="1650"/>
              <a:t>, unidades relativas o </a:t>
            </a:r>
            <a:r>
              <a:rPr b="1" lang="es" sz="1650"/>
              <a:t>%</a:t>
            </a:r>
            <a:r>
              <a:rPr lang="es" sz="1650"/>
              <a:t>, aunque es recomendable utilizar la medida </a:t>
            </a:r>
            <a:r>
              <a:rPr b="1" lang="es" sz="1650"/>
              <a:t>fr</a:t>
            </a:r>
            <a:r>
              <a:rPr lang="es" sz="1650"/>
              <a:t>.</a:t>
            </a:r>
            <a:endParaRPr sz="1650"/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238" y="3440995"/>
            <a:ext cx="7085521" cy="79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>
            <a:off x="1060200" y="2728800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/*Medidas en px:*/</a:t>
            </a:r>
            <a:endParaRPr b="0" i="0" sz="1400" u="none" cap="none" strike="noStrike">
              <a:solidFill>
                <a:srgbClr val="5F616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060200" y="1308775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/*Medidas en %:*/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35%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15%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199" y="1928925"/>
            <a:ext cx="70236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/>
          <p:nvPr/>
        </p:nvSpPr>
        <p:spPr>
          <a:xfrm>
            <a:off x="1060200" y="2614750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 automática:*/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199" y="3251225"/>
            <a:ext cx="70236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>
            <a:off x="486600" y="3850781"/>
            <a:ext cx="81708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una cuadrícula de 4 columnas tiene más de 4 elementos, se agrega automáticamente una nueva fila para colocar los elementos extra.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7AFA"/>
              </a:buClr>
              <a:buSzPts val="1400"/>
              <a:buFont typeface="Montserrat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432000" y="1803350"/>
            <a:ext cx="82800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unidad especial de Grid </a:t>
            </a:r>
            <a:r>
              <a:rPr b="1" lang="es" sz="1650"/>
              <a:t>fr</a:t>
            </a:r>
            <a:r>
              <a:rPr lang="es" sz="1650"/>
              <a:t> (</a:t>
            </a:r>
            <a:r>
              <a:rPr i="1" lang="es" sz="1650"/>
              <a:t>fraction</a:t>
            </a:r>
            <a:r>
              <a:rPr lang="es" sz="1650"/>
              <a:t>) representa una fracción de espacio restante en el grid.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310" name="Google Shape;310;p22"/>
          <p:cNvSpPr/>
          <p:nvPr/>
        </p:nvSpPr>
        <p:spPr>
          <a:xfrm>
            <a:off x="432010" y="13140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7AFA"/>
              </a:buClr>
              <a:buSzPts val="1400"/>
              <a:buFont typeface="Montserrat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Unidad fracción restante (fr):</a:t>
            </a:r>
            <a:endParaRPr b="1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1060200" y="2584150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0.5fr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200" y="3078325"/>
            <a:ext cx="7023598" cy="7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432000" y="1803350"/>
            <a:ext cx="82800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puede utilizar la expresión </a:t>
            </a:r>
            <a:r>
              <a:rPr b="1" lang="es" sz="1650"/>
              <a:t>repeat()</a:t>
            </a:r>
            <a:r>
              <a:rPr lang="es" sz="1650"/>
              <a:t> para indicar repetición de valores, indicando el número de veces que se repiten y el tamaño en cuestión.</a:t>
            </a:r>
            <a:br>
              <a:rPr lang="es" sz="1650"/>
            </a:br>
            <a:r>
              <a:rPr lang="es" sz="1650"/>
              <a:t>La expresión a utilizar es la siguiente:</a:t>
            </a:r>
            <a:br>
              <a:rPr lang="es" sz="1650"/>
            </a:br>
            <a:r>
              <a:rPr b="1" lang="es" sz="1650"/>
              <a:t>repeat([núm de veces], [valor o valores])</a:t>
            </a:r>
            <a:r>
              <a:rPr lang="es" sz="1650"/>
              <a:t>:</a:t>
            </a:r>
            <a:endParaRPr sz="1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319" name="Google Shape;319;p23"/>
          <p:cNvSpPr/>
          <p:nvPr/>
        </p:nvSpPr>
        <p:spPr>
          <a:xfrm>
            <a:off x="432010" y="13140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expresión repeat():</a:t>
            </a:r>
            <a:endParaRPr b="1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096875" y="3326775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875" y="3801525"/>
            <a:ext cx="7023598" cy="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grid-template-rows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grid-template-rows</a:t>
            </a:r>
            <a:r>
              <a:rPr lang="es" sz="1650"/>
              <a:t> define la altura de cada fila.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El valor es una lista separada por espacios, donde cada valor define el alto de la fila respectiva.</a:t>
            </a:r>
            <a:endParaRPr sz="1550"/>
          </a:p>
        </p:txBody>
      </p:sp>
      <p:sp>
        <p:nvSpPr>
          <p:cNvPr id="328" name="Google Shape;328;p24"/>
          <p:cNvSpPr/>
          <p:nvPr/>
        </p:nvSpPr>
        <p:spPr>
          <a:xfrm>
            <a:off x="1096875" y="2694150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grid-template-rows: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875" y="3116775"/>
            <a:ext cx="7023598" cy="1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justify-content</a:t>
            </a:r>
            <a:endParaRPr/>
          </a:p>
        </p:txBody>
      </p:sp>
      <p:sp>
        <p:nvSpPr>
          <p:cNvPr id="335" name="Google Shape;335;p25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</a:t>
            </a:r>
            <a:r>
              <a:rPr b="1" lang="es" sz="1650"/>
              <a:t> justify-content </a:t>
            </a:r>
            <a:r>
              <a:rPr lang="es" sz="1650"/>
              <a:t>se utiliza para alinear toda la cuadrícula dentro del contenedor. El ancho total de la cuadrícula debe ser menor que el ancho del contenedor para que la propiedad</a:t>
            </a:r>
            <a:r>
              <a:rPr b="1" lang="es" sz="1650"/>
              <a:t> </a:t>
            </a:r>
            <a:r>
              <a:rPr lang="es" sz="1650"/>
              <a:t>tenga efecto.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</p:txBody>
      </p:sp>
      <p:grpSp>
        <p:nvGrpSpPr>
          <p:cNvPr id="336" name="Google Shape;336;p25"/>
          <p:cNvGrpSpPr/>
          <p:nvPr/>
        </p:nvGrpSpPr>
        <p:grpSpPr>
          <a:xfrm>
            <a:off x="533515" y="2403050"/>
            <a:ext cx="4038480" cy="725820"/>
            <a:chOff x="417240" y="2008800"/>
            <a:chExt cx="4038480" cy="725820"/>
          </a:xfrm>
        </p:grpSpPr>
        <p:pic>
          <p:nvPicPr>
            <p:cNvPr id="337" name="Google Shape;33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240" y="2008800"/>
              <a:ext cx="4038480" cy="43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5"/>
            <p:cNvSpPr/>
            <p:nvPr/>
          </p:nvSpPr>
          <p:spPr>
            <a:xfrm>
              <a:off x="434160" y="2427120"/>
              <a:ext cx="3963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space-evenly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5"/>
          <p:cNvGrpSpPr/>
          <p:nvPr/>
        </p:nvGrpSpPr>
        <p:grpSpPr>
          <a:xfrm>
            <a:off x="550440" y="3154268"/>
            <a:ext cx="4004640" cy="728700"/>
            <a:chOff x="483840" y="2845080"/>
            <a:chExt cx="4004640" cy="728700"/>
          </a:xfrm>
        </p:grpSpPr>
        <p:pic>
          <p:nvPicPr>
            <p:cNvPr id="340" name="Google Shape;34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840" y="2845080"/>
              <a:ext cx="4004640" cy="45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5"/>
            <p:cNvSpPr/>
            <p:nvPr/>
          </p:nvSpPr>
          <p:spPr>
            <a:xfrm>
              <a:off x="483840" y="3266280"/>
              <a:ext cx="3971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space-around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5"/>
          <p:cNvGrpSpPr/>
          <p:nvPr/>
        </p:nvGrpSpPr>
        <p:grpSpPr>
          <a:xfrm>
            <a:off x="550450" y="3908360"/>
            <a:ext cx="4028760" cy="723660"/>
            <a:chOff x="426600" y="3699360"/>
            <a:chExt cx="4028760" cy="723660"/>
          </a:xfrm>
        </p:grpSpPr>
        <p:pic>
          <p:nvPicPr>
            <p:cNvPr id="343" name="Google Shape;343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6600" y="3699360"/>
              <a:ext cx="4028760" cy="429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5"/>
            <p:cNvSpPr/>
            <p:nvPr/>
          </p:nvSpPr>
          <p:spPr>
            <a:xfrm>
              <a:off x="483840" y="4115520"/>
              <a:ext cx="3971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space-between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5"/>
          <p:cNvGrpSpPr/>
          <p:nvPr/>
        </p:nvGrpSpPr>
        <p:grpSpPr>
          <a:xfrm>
            <a:off x="4697615" y="2407013"/>
            <a:ext cx="4014360" cy="717900"/>
            <a:chOff x="4712040" y="2008800"/>
            <a:chExt cx="4014360" cy="717900"/>
          </a:xfrm>
        </p:grpSpPr>
        <p:pic>
          <p:nvPicPr>
            <p:cNvPr id="346" name="Google Shape;346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16720" y="2008800"/>
              <a:ext cx="4009680" cy="43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5"/>
            <p:cNvSpPr/>
            <p:nvPr/>
          </p:nvSpPr>
          <p:spPr>
            <a:xfrm>
              <a:off x="4712040" y="241920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4692758" y="3153918"/>
            <a:ext cx="4024079" cy="729420"/>
            <a:chOff x="4702320" y="2845080"/>
            <a:chExt cx="4024079" cy="729420"/>
          </a:xfrm>
        </p:grpSpPr>
        <p:pic>
          <p:nvPicPr>
            <p:cNvPr id="349" name="Google Shape;349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2320" y="2845080"/>
              <a:ext cx="4024079" cy="43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5"/>
            <p:cNvSpPr/>
            <p:nvPr/>
          </p:nvSpPr>
          <p:spPr>
            <a:xfrm>
              <a:off x="4712040" y="326700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25"/>
          <p:cNvGrpSpPr/>
          <p:nvPr/>
        </p:nvGrpSpPr>
        <p:grpSpPr>
          <a:xfrm>
            <a:off x="4697602" y="3912360"/>
            <a:ext cx="4014359" cy="737700"/>
            <a:chOff x="4712040" y="3699360"/>
            <a:chExt cx="4014359" cy="737700"/>
          </a:xfrm>
        </p:grpSpPr>
        <p:pic>
          <p:nvPicPr>
            <p:cNvPr id="352" name="Google Shape;352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2040" y="3699360"/>
              <a:ext cx="4014359" cy="45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5"/>
            <p:cNvSpPr/>
            <p:nvPr/>
          </p:nvSpPr>
          <p:spPr>
            <a:xfrm>
              <a:off x="4712040" y="412956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align-content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align-content</a:t>
            </a:r>
            <a:r>
              <a:rPr lang="es" sz="1650"/>
              <a:t> se usa para alinear verticalmente toda la cuadrícula dentro del contenedor. La altura total de la cuadrícula debe ser menor que la altura del contenedor para que  tenga efecto.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</p:txBody>
      </p:sp>
      <p:sp>
        <p:nvSpPr>
          <p:cNvPr id="360" name="Google Shape;360;p26"/>
          <p:cNvSpPr/>
          <p:nvPr/>
        </p:nvSpPr>
        <p:spPr>
          <a:xfrm>
            <a:off x="558810" y="4121415"/>
            <a:ext cx="3406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10" y="2360655"/>
            <a:ext cx="3405960" cy="176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055" y="2360655"/>
            <a:ext cx="3446280" cy="17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4894055" y="4145175"/>
            <a:ext cx="3446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align-content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</p:txBody>
      </p:sp>
      <p:sp>
        <p:nvSpPr>
          <p:cNvPr id="370" name="Google Shape;370;p27"/>
          <p:cNvSpPr/>
          <p:nvPr/>
        </p:nvSpPr>
        <p:spPr>
          <a:xfrm>
            <a:off x="432026" y="2732616"/>
            <a:ext cx="3021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26" y="1314024"/>
            <a:ext cx="3021499" cy="142105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/>
          <p:nvPr/>
        </p:nvSpPr>
        <p:spPr>
          <a:xfrm>
            <a:off x="5446775" y="2677744"/>
            <a:ext cx="3021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650" y="1314025"/>
            <a:ext cx="2917350" cy="13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432026" y="4433359"/>
            <a:ext cx="2997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2995725"/>
            <a:ext cx="2997001" cy="14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/>
          <p:nvPr/>
        </p:nvSpPr>
        <p:spPr>
          <a:xfrm>
            <a:off x="5516150" y="4312864"/>
            <a:ext cx="2952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6150" y="3045699"/>
            <a:ext cx="2917354" cy="128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grid-area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grid-area</a:t>
            </a:r>
            <a:r>
              <a:rPr lang="es" sz="1650"/>
              <a:t> especifica el tamaño y la ubicación de un elemento de cuadrícula en el diseño, y es una propiedad abreviada para las siguientes propiedades: </a:t>
            </a:r>
            <a:r>
              <a:rPr b="1" lang="es" sz="1650"/>
              <a:t>grid-row-start</a:t>
            </a:r>
            <a:r>
              <a:rPr lang="es" sz="1650"/>
              <a:t>, </a:t>
            </a:r>
            <a:r>
              <a:rPr b="1" lang="es" sz="1650"/>
              <a:t>grid-column-start</a:t>
            </a:r>
            <a:r>
              <a:rPr lang="es" sz="1650"/>
              <a:t>, </a:t>
            </a:r>
            <a:r>
              <a:rPr b="1" lang="es" sz="1650"/>
              <a:t>grid-row-end</a:t>
            </a:r>
            <a:r>
              <a:rPr lang="es" sz="1650"/>
              <a:t> y </a:t>
            </a:r>
            <a:r>
              <a:rPr b="1" lang="es" sz="1650"/>
              <a:t>grid-column-end</a:t>
            </a:r>
            <a:r>
              <a:rPr lang="es" sz="1650"/>
              <a:t>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</a:t>
            </a:r>
            <a:r>
              <a:rPr b="1" lang="es" sz="1650"/>
              <a:t>grid-area</a:t>
            </a:r>
            <a:r>
              <a:rPr lang="es" sz="1650"/>
              <a:t> también se puede utilizar para asignar un nombre a un elemento de la cuadrícula. Y se puede hacer referencia a los elementos de cuadrícula con nombre mediante la propiedad </a:t>
            </a:r>
            <a:r>
              <a:rPr b="1" lang="es" sz="1650"/>
              <a:t>grid-template-areas</a:t>
            </a:r>
            <a:r>
              <a:rPr lang="es" sz="1650"/>
              <a:t> del contenedor de cuadrícula.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+info</a:t>
            </a:r>
            <a:endParaRPr sz="15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Ejemplos de grid-area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86610" y="1288095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1: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área ocupa una columna.</a:t>
            </a:r>
            <a:endParaRPr b="1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110" y="1712900"/>
            <a:ext cx="4739774" cy="1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2113" y="3216750"/>
            <a:ext cx="4739774" cy="127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/>
          <p:nvPr/>
        </p:nvSpPr>
        <p:spPr>
          <a:xfrm>
            <a:off x="486610" y="28034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2: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área ocupa un grupo de celdas en horizontal.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Ejemplos de grid-area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486610" y="1288095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3: 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área ocupa un grupo de celdas en vertical.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486610" y="28796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4: 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esquema básico de página Web, con 6 columnas y 3 filas.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513" y="1673225"/>
            <a:ext cx="3588976" cy="11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7513" y="3264723"/>
            <a:ext cx="3588976" cy="123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En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este enlace</a:t>
            </a:r>
            <a:r>
              <a:rPr lang="es" sz="1650"/>
              <a:t> se puede ver cómo crear un pequeño proyecto con CSS Grid.</a:t>
            </a:r>
            <a:endParaRPr sz="1650"/>
          </a:p>
        </p:txBody>
      </p:sp>
      <p:pic>
        <p:nvPicPr>
          <p:cNvPr id="408" name="Google Shape;4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451" y="1853726"/>
            <a:ext cx="5099110" cy="27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/>
              <a:t>Documentación sobre CSS Grid:</a:t>
            </a:r>
            <a:endParaRPr sz="13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3"/>
              </a:rPr>
              <a:t>https://lenguajecss.com/css/maquetacion-y-colocacion/grid-css/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4"/>
              </a:rPr>
              <a:t>https://www.w3schools.com/css/css_grid.asp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5"/>
              </a:rPr>
              <a:t>https://www.w3schools.com/css/css_grid_container.asp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6"/>
              </a:rPr>
              <a:t>https://www.w3schools.com/css/css_grid_item.asp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7"/>
              </a:rPr>
              <a:t>https://www.w3schools.com/cssref/pr_grid-area.asp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8"/>
              </a:rPr>
              <a:t>Principios básicos del diseño con Grid</a:t>
            </a:r>
            <a:endParaRPr sz="13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/>
              <a:t>Material multimedia:</a:t>
            </a:r>
            <a:endParaRPr sz="13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9"/>
              </a:rPr>
              <a:t>CSS Grid desde cero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10"/>
              </a:rPr>
              <a:t>CSS GRID Página Web Responsive  </a:t>
            </a:r>
            <a:endParaRPr sz="1333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  <p:sp>
        <p:nvSpPr>
          <p:cNvPr id="420" name="Google Shape;42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426" name="Google Shape;426;p3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3"/>
              </a:rPr>
              <a:t>Firefox Browser Developer Edition</a:t>
            </a:r>
            <a:endParaRPr sz="1333"/>
          </a:p>
        </p:txBody>
      </p:sp>
      <p:pic>
        <p:nvPicPr>
          <p:cNvPr descr="https://www.mozilla.org/media/img/firefox/developer/hero-screenshot.baf6dd693658.png" id="427" name="Google Shape;427;p34"/>
          <p:cNvPicPr preferRelativeResize="0"/>
          <p:nvPr/>
        </p:nvPicPr>
        <p:blipFill rotWithShape="1">
          <a:blip r:embed="rId4">
            <a:alphaModFix/>
          </a:blip>
          <a:srcRect b="0" l="3429" r="3354" t="0"/>
          <a:stretch/>
        </p:blipFill>
        <p:spPr>
          <a:xfrm>
            <a:off x="432025" y="1753800"/>
            <a:ext cx="8280000" cy="2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función de la distribución (</a:t>
            </a:r>
            <a:r>
              <a:rPr i="1" lang="es"/>
              <a:t>layout</a:t>
            </a:r>
            <a:r>
              <a:rPr lang="es"/>
              <a:t>) elegida para el proyecto utilizar Grid para maquetar el contenido principal (</a:t>
            </a:r>
            <a:r>
              <a:rPr i="1" lang="es"/>
              <a:t>main</a:t>
            </a:r>
            <a:r>
              <a:rPr lang="es"/>
              <a:t>) de las páginas del sitio.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10</a:t>
            </a:r>
            <a:endParaRPr/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09</a:t>
            </a:r>
            <a:endParaRPr/>
          </a:p>
        </p:txBody>
      </p:sp>
      <p:sp>
        <p:nvSpPr>
          <p:cNvPr id="164" name="Google Shape;164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11</a:t>
            </a:r>
            <a:endParaRPr/>
          </a:p>
        </p:txBody>
      </p:sp>
      <p:sp>
        <p:nvSpPr>
          <p:cNvPr id="165" name="Google Shape;165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5 - Flexbox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Media Queries.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¿Qué es Flexbox?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Propiedades para el contenedor Flex, y los Flex items.</a:t>
            </a:r>
            <a:endParaRPr b="1"/>
          </a:p>
        </p:txBody>
      </p:sp>
      <p:sp>
        <p:nvSpPr>
          <p:cNvPr id="166" name="Google Shape;166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Bootstrap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¿Qué es un framework?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Frameworks CSS.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Bootstrap.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Componentes y funcionalidades.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Grid Layout.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Bootstrap Themes.</a:t>
            </a:r>
            <a:endParaRPr/>
          </a:p>
        </p:txBody>
      </p:sp>
      <p:sp>
        <p:nvSpPr>
          <p:cNvPr id="167" name="Google Shape;167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6 - Grid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Implementación de Grid.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Maquetado con Flex y Grid.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CSS Grid</a:t>
            </a:r>
            <a:endParaRPr/>
          </a:p>
        </p:txBody>
      </p:sp>
      <p:sp>
        <p:nvSpPr>
          <p:cNvPr id="173" name="Google Shape;17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¿Qué es CSS Grid?</a:t>
            </a:r>
            <a:endParaRPr/>
          </a:p>
        </p:txBody>
      </p:sp>
      <p:sp>
        <p:nvSpPr>
          <p:cNvPr id="179" name="Google Shape;179;p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CSS Grid </a:t>
            </a:r>
            <a:r>
              <a:rPr lang="es"/>
              <a:t>es una muy buena opción para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estructurar</a:t>
            </a:r>
            <a:r>
              <a:rPr lang="es"/>
              <a:t>,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organizar </a:t>
            </a:r>
            <a:r>
              <a:rPr lang="es"/>
              <a:t>y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diseñar </a:t>
            </a:r>
            <a:r>
              <a:rPr lang="es"/>
              <a:t>los elementos de nuestro sitio web, ofreciéndonos un sistema de disposición apropiado de forma nativa en el navegador.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En CSS solemos utilizar múltiples propiedades para estructurar nuestros sitio web, utilizando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relative</a:t>
            </a:r>
            <a:r>
              <a:rPr lang="es"/>
              <a:t> o hasta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"/>
              <a:t> que sólo utiliza una dimensión.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El módulo CSS Grid entra en acción ofreciéndonos un sistema de filas y columnas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en dos dimensiones</a:t>
            </a:r>
            <a:r>
              <a:rPr lang="es"/>
              <a:t>, y total libertad de los ítems para organizar nuestros contenido a gusto.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¿Y donde queda el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r>
              <a:rPr lang="es"/>
              <a:t>? Con CSS Grid podemos definir filas y columnas como también redefinirlas a nuestro gusto dentro de un media query.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¿Flexbox vs CSS Grid?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CSS Grid puede convivir con Flexbox. No se trata de tecnologías excluyentes, sino complementarias.</a:t>
            </a:r>
            <a:endParaRPr sz="1650"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100" y="2038250"/>
            <a:ext cx="4137850" cy="25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El módulo de diseño de CSS Grid ofrece un sistema de diseño basado en cuadrículas, con filas y columnas, lo que facilita el diseño de páginas web </a:t>
            </a:r>
            <a:r>
              <a:rPr b="1" lang="es" sz="1650"/>
              <a:t>sin tener que usar flotadores y posicionamiento</a:t>
            </a:r>
            <a:r>
              <a:rPr lang="es" sz="1650"/>
              <a:t>.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+info</a:t>
            </a:r>
            <a:endParaRPr b="1" sz="1650"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438" y="2540249"/>
            <a:ext cx="3067175" cy="20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Container:</a:t>
            </a:r>
            <a:r>
              <a:rPr lang="es" sz="1650"/>
              <a:t> es nuestro elemento “padre”, donde se asigna un </a:t>
            </a:r>
            <a:r>
              <a:rPr i="1" lang="es" sz="1650"/>
              <a:t>{display:grid;}</a:t>
            </a:r>
            <a:r>
              <a:rPr lang="es" sz="1650"/>
              <a:t> y nos permitirá colocar otras propiedades para manipular nuestro diseño.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Item: </a:t>
            </a:r>
            <a:r>
              <a:rPr lang="es" sz="1650"/>
              <a:t>son los hijos directos de nuestro container. Estos los manejaremos a nuestra voluntad, nuestras filas y columnas que moveremos a nuestro gusto.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Line: </a:t>
            </a:r>
            <a:r>
              <a:rPr lang="es" sz="1650"/>
              <a:t>son las líneas divisorias horizontales y verticales.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Track:</a:t>
            </a:r>
            <a:r>
              <a:rPr lang="es" sz="1650"/>
              <a:t> es el espacio entre dos líneas adyacentes. Filas y columnas.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Cell:</a:t>
            </a:r>
            <a:r>
              <a:rPr lang="es" sz="1650"/>
              <a:t> nuestras celdas serán el espacio entre dos filas adyacentes y 2 columnas adyacentes.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Area:</a:t>
            </a:r>
            <a:r>
              <a:rPr lang="es" sz="1650"/>
              <a:t> espacio rodeado por 4 </a:t>
            </a:r>
            <a:r>
              <a:rPr i="1" lang="es" sz="1650"/>
              <a:t>grid lines</a:t>
            </a:r>
            <a:r>
              <a:rPr lang="es" sz="1650"/>
              <a:t>.</a:t>
            </a:r>
            <a:endParaRPr sz="1650"/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Conceptos básicos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