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Montserrat SemiBold"/>
      <p:regular r:id="rId46"/>
      <p:bold r:id="rId47"/>
      <p:italic r:id="rId48"/>
      <p:boldItalic r:id="rId49"/>
    </p:embeddedFont>
    <p:embeddedFont>
      <p:font typeface="Montserrat"/>
      <p:regular r:id="rId50"/>
      <p:bold r:id="rId51"/>
      <p:italic r:id="rId52"/>
      <p:boldItalic r:id="rId53"/>
    </p:embeddedFont>
    <p:embeddedFont>
      <p:font typeface="Montserrat Medium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8" roundtripDataSignature="AMtx7mg04eb2L1PudM198tREri0rBZp/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MontserratSemiBold-regular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SemiBold-italic.fntdata"/><Relationship Id="rId47" Type="http://schemas.openxmlformats.org/officeDocument/2006/relationships/font" Target="fonts/MontserratSemiBold-bold.fntdata"/><Relationship Id="rId49" Type="http://schemas.openxmlformats.org/officeDocument/2006/relationships/font" Target="fonts/Montserrat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bold.fntdata"/><Relationship Id="rId50" Type="http://schemas.openxmlformats.org/officeDocument/2006/relationships/font" Target="fonts/Montserrat-regular.fntdata"/><Relationship Id="rId53" Type="http://schemas.openxmlformats.org/officeDocument/2006/relationships/font" Target="fonts/Montserrat-boldItalic.fntdata"/><Relationship Id="rId52" Type="http://schemas.openxmlformats.org/officeDocument/2006/relationships/font" Target="fonts/Montserrat-italic.fntdata"/><Relationship Id="rId11" Type="http://schemas.openxmlformats.org/officeDocument/2006/relationships/slide" Target="slides/slide6.xml"/><Relationship Id="rId55" Type="http://schemas.openxmlformats.org/officeDocument/2006/relationships/font" Target="fonts/MontserratMedium-bold.fntdata"/><Relationship Id="rId10" Type="http://schemas.openxmlformats.org/officeDocument/2006/relationships/slide" Target="slides/slide5.xml"/><Relationship Id="rId54" Type="http://schemas.openxmlformats.org/officeDocument/2006/relationships/font" Target="fonts/MontserratMedium-regular.fntdata"/><Relationship Id="rId13" Type="http://schemas.openxmlformats.org/officeDocument/2006/relationships/slide" Target="slides/slide8.xml"/><Relationship Id="rId57" Type="http://schemas.openxmlformats.org/officeDocument/2006/relationships/font" Target="fonts/MontserratMedium-boldItalic.fntdata"/><Relationship Id="rId12" Type="http://schemas.openxmlformats.org/officeDocument/2006/relationships/slide" Target="slides/slide7.xml"/><Relationship Id="rId56" Type="http://schemas.openxmlformats.org/officeDocument/2006/relationships/font" Target="fonts/MontserratMedium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schools.com/tags/tryit.asp?filename=tryhtml_fieldset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iteramos.com/pregunta/25277/html-select-en-blanco-sin-elemento-en-blanco-en-la-lista-desplegable" TargetMode="External"/><Relationship Id="rId3" Type="http://schemas.openxmlformats.org/officeDocument/2006/relationships/hyperlink" Target="https://desarrolloweb.com/faq/199.php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yVHF7oISiiFi5rLMtQZqFVHxHoaRY3YE/view?usp=sharing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josefacchin.com/arquitectura-de-la-informacion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schools.com/html/html5_semantic_elements.asp" TargetMode="External"/><Relationship Id="rId3" Type="http://schemas.openxmlformats.org/officeDocument/2006/relationships/hyperlink" Target="https://developer.mozilla.org/en-US/docs/Glossary/Semantics" TargetMode="Externa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html.conclase.net/w3c/html401-es/interact/forms.html#:~:text=Un%20formulario%20HTML%20es%20una,(labels)%20en%20esos%20controles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schools.com/tags/ref_httpmethods.asp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schools.com/tags/tryit.asp?filename=tryhtml_label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u="sng">
                <a:solidFill>
                  <a:schemeClr val="hlink"/>
                </a:solidFill>
                <a:hlinkClick r:id="rId2"/>
              </a:rPr>
              <a:t>https://www.w3schools.com/tags/tryit.asp?filename=tryhtml_fieldset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u="sng">
                <a:solidFill>
                  <a:schemeClr val="hlink"/>
                </a:solidFill>
                <a:hlinkClick r:id="rId2"/>
              </a:rPr>
              <a:t>https://www.iteramos.com/pregunta/25277/html-select-en-blanco-sin-elemento-en-blanco-en-la-lista-desplegable</a:t>
            </a:r>
            <a:r>
              <a:rPr lang="es"/>
              <a:t> &lt;option selected disabled hidden value=''&gt;&lt;/option&gt;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https://desarrolloweb.com/faq/199.php</a:t>
            </a:r>
            <a:r>
              <a:rPr lang="es"/>
              <a:t> &lt;select name="5"&gt; &lt;option&gt; &lt;/option&gt; &lt;option value="v"&gt;1400&lt;/option&gt; &lt;option value="f"&gt;930&lt;/option&gt; &lt;option value="f"&gt;910&lt;/option&gt; &lt;/select&gt;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Download: </a:t>
            </a:r>
            <a:r>
              <a:rPr lang="es" u="sng">
                <a:solidFill>
                  <a:schemeClr val="hlink"/>
                </a:solidFill>
                <a:hlinkClick r:id="rId2"/>
              </a:rPr>
              <a:t>https://drive.google.com/file/d/1yVHF7oISiiFi5rLMtQZqFVHxHoaRY3YE/view?usp=sharing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¿Qué es la Arquitectura de la información y por qué es tan importante para tu proyecto Web?: </a:t>
            </a:r>
            <a:r>
              <a:rPr lang="es" u="sng">
                <a:solidFill>
                  <a:schemeClr val="hlink"/>
                </a:solidFill>
                <a:hlinkClick r:id="rId2"/>
              </a:rPr>
              <a:t>https://josefacchin.com/arquitectura-de-la-informacion/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u="sng">
                <a:solidFill>
                  <a:schemeClr val="hlink"/>
                </a:solidFill>
                <a:hlinkClick r:id="rId2"/>
              </a:rPr>
              <a:t>https://www.w3schools.com/html/html5_semantic_elements.asp</a:t>
            </a:r>
            <a:r>
              <a:rPr lang="e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https://developer.mozilla.org/en-US/docs/Glossary/Semantics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f3d7c2ca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1f3d7c2ca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Fuente: </a:t>
            </a:r>
            <a:r>
              <a:rPr lang="es" u="sng">
                <a:solidFill>
                  <a:schemeClr val="hlink"/>
                </a:solidFill>
                <a:hlinkClick r:id="rId2"/>
              </a:rPr>
              <a:t>http://html.conclase.net/w3c/html401-es/interact/forms.html#:~:text=Un%20formulario%20HTML%20es%20una,(labels)%20en%20esos%20controles</a:t>
            </a:r>
            <a:r>
              <a:rPr lang="es"/>
              <a:t>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HTTP Methods GET vs POST - W3Schools: </a:t>
            </a:r>
            <a:r>
              <a:rPr lang="es" u="sng">
                <a:solidFill>
                  <a:schemeClr val="hlink"/>
                </a:solidFill>
                <a:hlinkClick r:id="rId2"/>
              </a:rPr>
              <a:t>https://www.w3schools.com/tags/ref_httpmethods.asp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u="sng">
                <a:solidFill>
                  <a:schemeClr val="hlink"/>
                </a:solidFill>
                <a:hlinkClick r:id="rId2"/>
              </a:rPr>
              <a:t>https://www.w3schools.com/tags/tryit.asp?filename=tryhtml_label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" name="Google Shape;11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1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41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41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0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0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8" name="Google Shape;88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1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51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6" name="Google Shape;96;p51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51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2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103" name="Google Shape;103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2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2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52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10" name="Google Shape;110;p52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3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53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5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5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p5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5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4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5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54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5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4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5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2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3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3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3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3" name="Google Shape;33;p43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4" name="Google Shape;34;p43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5" name="Google Shape;35;p43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43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4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3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2" name="Google Shape;42;p4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4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4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6" name="Google Shape;46;p44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47" name="Google Shape;47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4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4" name="Google Shape;54;p4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55" name="Google Shape;55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4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6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46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61" name="Google Shape;61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4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4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7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67" name="Google Shape;67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4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8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73" name="Google Shape;73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8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7" name="Google Shape;77;p48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9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49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w3schools.com/tags/tryit.asp?filename=tryhtml_fieldset" TargetMode="External"/><Relationship Id="rId4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w3schools.com/tags/tryit.asp?filename=tryhtml5_input_required" TargetMode="External"/><Relationship Id="rId4" Type="http://schemas.openxmlformats.org/officeDocument/2006/relationships/hyperlink" Target="https://www.w3schools.com/tags/tryit.asp?filename=tryhtml_input_readonly" TargetMode="External"/><Relationship Id="rId5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hyperlink" Target="https://drive.google.com/file/d/1yVHF7oISiiFi5rLMtQZqFVHxHoaRY3YE/view?usp=sharing" TargetMode="External"/><Relationship Id="rId6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app.netlify.com/drop" TargetMode="External"/><Relationship Id="rId4" Type="http://schemas.openxmlformats.org/officeDocument/2006/relationships/hyperlink" Target="https://youtu.be/-LRlQ_jaLAU" TargetMode="External"/><Relationship Id="rId5" Type="http://schemas.openxmlformats.org/officeDocument/2006/relationships/hyperlink" Target="https://www.youtube.com/watch?v=vywDFg2uIxY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m.youtube.com/watch?v=SnQTURNAUqY&amp;feature=youtu.be" TargetMode="External"/><Relationship Id="rId4" Type="http://schemas.openxmlformats.org/officeDocument/2006/relationships/hyperlink" Target="https://www.youtube.com/watch?v=ptXiQwE535s&amp;list=PLoCpUTIZIYORkDzYwdunkVf-KIqGjyoot&amp;ab_channel=ProgramarDesdeCero" TargetMode="External"/><Relationship Id="rId5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www.bbc.com/mundo/noticias-44289752" TargetMode="External"/><Relationship Id="rId4" Type="http://schemas.openxmlformats.org/officeDocument/2006/relationships/hyperlink" Target="https://www.marketingdirecto.com/digital-general/digital/las-8-reglas-de-una-buena-pagina-web" TargetMode="External"/><Relationship Id="rId5" Type="http://schemas.openxmlformats.org/officeDocument/2006/relationships/hyperlink" Target="https://es.wix.com/blog/2014/02/10-consejos-para-construir-una-buena-pagina-de-inicio/" TargetMode="External"/><Relationship Id="rId6" Type="http://schemas.openxmlformats.org/officeDocument/2006/relationships/hyperlink" Target="https://josefacchin.com/arquitectura-de-la-informacion/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schools.com/tags/att_form_method.asp" TargetMode="External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/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s" sz="3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FULL STACK FRONTEND</a:t>
            </a:r>
            <a:endParaRPr b="1" i="0" sz="3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s" sz="3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Clase 4</a:t>
            </a:r>
            <a:endParaRPr b="1" i="0" sz="3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1"/>
          <p:cNvSpPr txBox="1"/>
          <p:nvPr/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HTML 4</a:t>
            </a:r>
            <a:endParaRPr b="0" i="0" sz="2500" u="none" cap="none" strike="noStrike"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Formularios: atributo type</a:t>
            </a:r>
            <a:endParaRPr/>
          </a:p>
        </p:txBody>
      </p:sp>
      <p:sp>
        <p:nvSpPr>
          <p:cNvPr id="207" name="Google Shape;207;p10"/>
          <p:cNvSpPr txBox="1"/>
          <p:nvPr>
            <p:ph idx="1" type="body"/>
          </p:nvPr>
        </p:nvSpPr>
        <p:spPr>
          <a:xfrm>
            <a:off x="432000" y="117012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2411"/>
              <a:buNone/>
            </a:pPr>
            <a:r>
              <a:rPr lang="es" sz="1942"/>
              <a:t>El atributo </a:t>
            </a:r>
            <a:r>
              <a:rPr b="1" lang="es" sz="1942"/>
              <a:t>type </a:t>
            </a:r>
            <a:r>
              <a:rPr lang="es" sz="1942"/>
              <a:t>de la etiqueta </a:t>
            </a:r>
            <a:r>
              <a:rPr b="1" lang="es" sz="1942"/>
              <a:t>&lt;input&gt;</a:t>
            </a:r>
            <a:r>
              <a:rPr lang="es" sz="1942"/>
              <a:t> valida el tipo de dato de entrada:</a:t>
            </a:r>
            <a:endParaRPr sz="1942"/>
          </a:p>
          <a:p>
            <a:pPr indent="-31503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s" sz="1942"/>
              <a:t>text</a:t>
            </a:r>
            <a:r>
              <a:rPr lang="es" sz="1942"/>
              <a:t>: permite ingresar una cadena alfanumérica.</a:t>
            </a:r>
            <a:endParaRPr sz="1942"/>
          </a:p>
          <a:p>
            <a:pPr indent="-3150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942"/>
              <a:t>number</a:t>
            </a:r>
            <a:r>
              <a:rPr lang="es" sz="1942"/>
              <a:t>: sólo permite seleccionar un número.</a:t>
            </a:r>
            <a:endParaRPr sz="1942"/>
          </a:p>
          <a:p>
            <a:pPr indent="-3150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942"/>
              <a:t>date</a:t>
            </a:r>
            <a:r>
              <a:rPr lang="es" sz="1942"/>
              <a:t>: ofrece un calendario para cargar la fecha.</a:t>
            </a:r>
            <a:endParaRPr sz="1942"/>
          </a:p>
          <a:p>
            <a:pPr indent="-3150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942"/>
              <a:t>password</a:t>
            </a:r>
            <a:r>
              <a:rPr lang="es" sz="1942"/>
              <a:t>: oculta el texto que se está ingresando en el campo.</a:t>
            </a:r>
            <a:endParaRPr sz="1942"/>
          </a:p>
          <a:p>
            <a:pPr indent="-3150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942"/>
              <a:t>email</a:t>
            </a:r>
            <a:r>
              <a:rPr lang="es" sz="1942"/>
              <a:t>: valida que sea un mail.</a:t>
            </a:r>
            <a:endParaRPr sz="1942"/>
          </a:p>
          <a:p>
            <a:pPr indent="-3150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942"/>
              <a:t>url</a:t>
            </a:r>
            <a:r>
              <a:rPr lang="es" sz="1942"/>
              <a:t>: valida que sea una url.</a:t>
            </a:r>
            <a:endParaRPr sz="1942"/>
          </a:p>
          <a:p>
            <a:pPr indent="-3150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942"/>
              <a:t>image</a:t>
            </a:r>
            <a:r>
              <a:rPr lang="es" sz="1942"/>
              <a:t>: define una imagen como botón de envío.</a:t>
            </a:r>
            <a:endParaRPr sz="1942"/>
          </a:p>
          <a:p>
            <a:pPr indent="-3150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942"/>
              <a:t>tel</a:t>
            </a:r>
            <a:r>
              <a:rPr lang="es" sz="1942"/>
              <a:t>: define un campo para ingresar un número de teléfono.</a:t>
            </a:r>
            <a:endParaRPr sz="1942"/>
          </a:p>
          <a:p>
            <a:pPr indent="-3150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942"/>
              <a:t>file</a:t>
            </a:r>
            <a:r>
              <a:rPr lang="es" sz="1942"/>
              <a:t>: define un campo de selección de archivo.</a:t>
            </a:r>
            <a:endParaRPr sz="1942"/>
          </a:p>
          <a:p>
            <a:pPr indent="-3150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942"/>
              <a:t>button</a:t>
            </a:r>
            <a:r>
              <a:rPr lang="es" sz="1942"/>
              <a:t>: activa código JavaScript cuando se hace clic en él.</a:t>
            </a:r>
            <a:endParaRPr sz="1942"/>
          </a:p>
          <a:p>
            <a:pPr indent="-3150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942"/>
              <a:t>checkbox</a:t>
            </a:r>
            <a:r>
              <a:rPr lang="es" sz="1942"/>
              <a:t>: permite elegir varias opciones.</a:t>
            </a:r>
            <a:endParaRPr sz="1942"/>
          </a:p>
          <a:p>
            <a:pPr indent="-3150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942"/>
              <a:t>radio</a:t>
            </a:r>
            <a:r>
              <a:rPr lang="es" sz="1942"/>
              <a:t>: permite elegir una opción entre varias posibles.</a:t>
            </a:r>
            <a:endParaRPr sz="1942"/>
          </a:p>
          <a:p>
            <a:pPr indent="-3150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942"/>
              <a:t>range</a:t>
            </a:r>
            <a:r>
              <a:rPr lang="es" sz="1942"/>
              <a:t>: define un control de rango (como un control deslizante).</a:t>
            </a:r>
            <a:endParaRPr sz="1942"/>
          </a:p>
          <a:p>
            <a:pPr indent="-3150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942"/>
              <a:t>submit</a:t>
            </a:r>
            <a:r>
              <a:rPr lang="es" sz="1942"/>
              <a:t>: botón enviar.</a:t>
            </a:r>
            <a:endParaRPr sz="1942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Formularios: &lt;input type=”password”&gt;</a:t>
            </a:r>
            <a:endParaRPr/>
          </a:p>
        </p:txBody>
      </p:sp>
      <p:sp>
        <p:nvSpPr>
          <p:cNvPr id="213" name="Google Shape;213;p11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Ocultar texto para contraseñas: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Utilizamos el atributo type con el valor “password” para generar un campo input que oculte el texto que se está ingresando.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Se utiliza, por ejemplo, para el ingreso de contraseñas. Reemplaza cada caracter ingresado por un asterisco.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14" name="Google Shape;21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891" y="3820746"/>
            <a:ext cx="2686050" cy="3524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215" name="Google Shape;215;p11"/>
          <p:cNvSpPr/>
          <p:nvPr/>
        </p:nvSpPr>
        <p:spPr>
          <a:xfrm>
            <a:off x="501893" y="3411746"/>
            <a:ext cx="5547900" cy="3078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Clave: &lt;</a:t>
            </a:r>
            <a:r>
              <a:rPr b="0" i="0" lang="es" sz="14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"password"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"clave"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"25"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Formularios: &lt;input type=”checkbox”</a:t>
            </a:r>
            <a:endParaRPr/>
          </a:p>
        </p:txBody>
      </p:sp>
      <p:sp>
        <p:nvSpPr>
          <p:cNvPr id="221" name="Google Shape;221;p12"/>
          <p:cNvSpPr txBox="1"/>
          <p:nvPr>
            <p:ph idx="1" type="body"/>
          </p:nvPr>
        </p:nvSpPr>
        <p:spPr>
          <a:xfrm>
            <a:off x="432025" y="1304875"/>
            <a:ext cx="38796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s"/>
              <a:t>Los </a:t>
            </a:r>
            <a:r>
              <a:rPr b="1" lang="es"/>
              <a:t>checkboxes</a:t>
            </a:r>
            <a:r>
              <a:rPr lang="es"/>
              <a:t> permiten seleccionar algunas opciones de una lista.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s"/>
              <a:t>Se crean utilizando en un input el atributo </a:t>
            </a:r>
            <a:r>
              <a:rPr b="1" lang="es"/>
              <a:t>type</a:t>
            </a:r>
            <a:r>
              <a:rPr lang="es"/>
              <a:t> con el valor “checkbox”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s"/>
              <a:t>Para que funcionen como una unidad, cada uno de estos </a:t>
            </a:r>
            <a:r>
              <a:rPr b="1" lang="es"/>
              <a:t>input</a:t>
            </a:r>
            <a:r>
              <a:rPr lang="es"/>
              <a:t> deben tener su atributo </a:t>
            </a:r>
            <a:r>
              <a:rPr b="1" lang="es"/>
              <a:t>name</a:t>
            </a:r>
            <a:r>
              <a:rPr lang="es"/>
              <a:t> con el mismo valor.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rPr lang="es"/>
              <a:t>El atributo </a:t>
            </a:r>
            <a:r>
              <a:rPr b="1" lang="es"/>
              <a:t>value</a:t>
            </a:r>
            <a:r>
              <a:rPr lang="es"/>
              <a:t> contiene el valor que contendrá ese campo cuando la opción correspondiente esté seleccionada.</a:t>
            </a:r>
            <a:endParaRPr/>
          </a:p>
        </p:txBody>
      </p:sp>
      <p:pic>
        <p:nvPicPr>
          <p:cNvPr id="222" name="Google Shape;22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4450" y="1414550"/>
            <a:ext cx="3980450" cy="8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6200" y="2503575"/>
            <a:ext cx="1448875" cy="1687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Formularios: &lt;input type=”radio”</a:t>
            </a:r>
            <a:endParaRPr/>
          </a:p>
        </p:txBody>
      </p:sp>
      <p:sp>
        <p:nvSpPr>
          <p:cNvPr id="229" name="Google Shape;229;p13"/>
          <p:cNvSpPr txBox="1"/>
          <p:nvPr>
            <p:ph idx="1" type="body"/>
          </p:nvPr>
        </p:nvSpPr>
        <p:spPr>
          <a:xfrm>
            <a:off x="432025" y="1304875"/>
            <a:ext cx="38796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31"/>
              <a:buNone/>
            </a:pPr>
            <a:r>
              <a:rPr lang="es"/>
              <a:t>Los </a:t>
            </a:r>
            <a:r>
              <a:rPr b="1" lang="es"/>
              <a:t>radiobutton</a:t>
            </a:r>
            <a:r>
              <a:rPr lang="es"/>
              <a:t> o simplemente </a:t>
            </a:r>
            <a:r>
              <a:rPr b="1" lang="es"/>
              <a:t>radio</a:t>
            </a:r>
            <a:r>
              <a:rPr lang="es"/>
              <a:t>, permiten seleccionar una opción de una lista.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1"/>
              <a:buNone/>
            </a:pPr>
            <a:r>
              <a:rPr lang="es"/>
              <a:t>Se crean utilizando en un input el atributo </a:t>
            </a:r>
            <a:r>
              <a:rPr b="1" lang="es"/>
              <a:t>type</a:t>
            </a:r>
            <a:r>
              <a:rPr lang="es"/>
              <a:t> con el valor “radio”.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1"/>
              <a:buNone/>
            </a:pPr>
            <a:r>
              <a:rPr lang="es"/>
              <a:t>Para que funcionen como una unidad, cada uno de estos </a:t>
            </a:r>
            <a:r>
              <a:rPr b="1" lang="es"/>
              <a:t>input</a:t>
            </a:r>
            <a:r>
              <a:rPr lang="es"/>
              <a:t> deben tener su atributo </a:t>
            </a:r>
            <a:r>
              <a:rPr b="1" lang="es"/>
              <a:t>name</a:t>
            </a:r>
            <a:r>
              <a:rPr lang="es"/>
              <a:t> con el mismo valor.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29031"/>
              <a:buNone/>
            </a:pPr>
            <a:r>
              <a:rPr lang="es"/>
              <a:t>El atributo value contiene el valor que contendrá ese campo cuando la opción correspondiente esté seleccionada.</a:t>
            </a:r>
            <a:endParaRPr/>
          </a:p>
        </p:txBody>
      </p:sp>
      <p:sp>
        <p:nvSpPr>
          <p:cNvPr id="230" name="Google Shape;230;p13"/>
          <p:cNvSpPr txBox="1"/>
          <p:nvPr>
            <p:ph idx="1" type="body"/>
          </p:nvPr>
        </p:nvSpPr>
        <p:spPr>
          <a:xfrm>
            <a:off x="4935300" y="1304875"/>
            <a:ext cx="38796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31" name="Google Shape;231;p13"/>
          <p:cNvSpPr/>
          <p:nvPr/>
        </p:nvSpPr>
        <p:spPr>
          <a:xfrm>
            <a:off x="4597900" y="1304875"/>
            <a:ext cx="4234800" cy="10524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" sz="11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&gt;Radio&lt;/</a:t>
            </a:r>
            <a:r>
              <a:rPr b="0" i="0" lang="es" sz="11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" sz="11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"radio"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“opcion"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"1"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&gt;Opción 1</a:t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" sz="11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"radio"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"opcion"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"2"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&gt;Opción 2</a:t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" sz="11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"radio"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"opcion"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"3"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&gt;Opción 3</a:t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" sz="11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"radio"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"opcion"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1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1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"4"</a:t>
            </a:r>
            <a:r>
              <a:rPr b="0" i="0" lang="es" sz="11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&gt;Opción 4</a:t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2" name="Google Shape;23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9998" y="2623551"/>
            <a:ext cx="1310225" cy="175115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Formularios: botones</a:t>
            </a:r>
            <a:endParaRPr/>
          </a:p>
        </p:txBody>
      </p:sp>
      <p:sp>
        <p:nvSpPr>
          <p:cNvPr id="238" name="Google Shape;238;p14"/>
          <p:cNvSpPr txBox="1"/>
          <p:nvPr>
            <p:ph idx="1" type="body"/>
          </p:nvPr>
        </p:nvSpPr>
        <p:spPr>
          <a:xfrm>
            <a:off x="432025" y="1304875"/>
            <a:ext cx="38796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s"/>
              <a:t>Los </a:t>
            </a:r>
            <a:r>
              <a:rPr b="1" lang="es"/>
              <a:t>botones</a:t>
            </a:r>
            <a:r>
              <a:rPr lang="es"/>
              <a:t> que vemos en los formularios también son un </a:t>
            </a:r>
            <a:r>
              <a:rPr b="1" lang="es"/>
              <a:t>input</a:t>
            </a:r>
            <a:r>
              <a:rPr lang="es"/>
              <a:t>. Se crean configurando el atributo </a:t>
            </a:r>
            <a:r>
              <a:rPr b="1" lang="es"/>
              <a:t>type</a:t>
            </a:r>
            <a:r>
              <a:rPr lang="es"/>
              <a:t> con el valor </a:t>
            </a:r>
            <a:r>
              <a:rPr i="1" lang="es"/>
              <a:t>“submit”</a:t>
            </a:r>
            <a:r>
              <a:rPr lang="es"/>
              <a:t> o </a:t>
            </a:r>
            <a:r>
              <a:rPr i="1" lang="es"/>
              <a:t>“reset”</a:t>
            </a:r>
            <a:r>
              <a:rPr lang="es"/>
              <a:t>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s"/>
              <a:t>Un input del tipo </a:t>
            </a:r>
            <a:r>
              <a:rPr i="1" lang="es"/>
              <a:t>“submit”</a:t>
            </a:r>
            <a:r>
              <a:rPr lang="es"/>
              <a:t> permite, al ser pulsado, que el formulario envíe los datos de sus campos a la dirección determinada por el atributo </a:t>
            </a:r>
            <a:r>
              <a:rPr b="1" lang="es"/>
              <a:t>target</a:t>
            </a:r>
            <a:r>
              <a:rPr lang="es"/>
              <a:t> de la etiqueta </a:t>
            </a:r>
            <a:r>
              <a:rPr b="1" lang="es"/>
              <a:t>form</a:t>
            </a:r>
            <a:r>
              <a:rPr lang="es"/>
              <a:t>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rPr lang="es"/>
              <a:t>Un input del tipo “</a:t>
            </a:r>
            <a:r>
              <a:rPr i="1" lang="es"/>
              <a:t>reset</a:t>
            </a:r>
            <a:r>
              <a:rPr lang="es"/>
              <a:t>” borra el contenido de todos los campos del formulario al ser pulsado.</a:t>
            </a:r>
            <a:endParaRPr/>
          </a:p>
        </p:txBody>
      </p:sp>
      <p:pic>
        <p:nvPicPr>
          <p:cNvPr id="239" name="Google Shape;23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9287" y="1949050"/>
            <a:ext cx="4072700" cy="64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2625" y="3040250"/>
            <a:ext cx="2085975" cy="581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Formularios: &lt;fieldset&gt;</a:t>
            </a:r>
            <a:endParaRPr/>
          </a:p>
        </p:txBody>
      </p:sp>
      <p:sp>
        <p:nvSpPr>
          <p:cNvPr id="246" name="Google Shape;246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&lt;fieldset&gt;:</a:t>
            </a:r>
            <a:r>
              <a:rPr lang="es"/>
              <a:t> define una sección en un formulario y permite agrupar sus campos.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El elemento </a:t>
            </a:r>
            <a:r>
              <a:rPr b="1" lang="es"/>
              <a:t>&lt;legend&gt;</a:t>
            </a:r>
            <a:r>
              <a:rPr lang="es"/>
              <a:t> puede contener a otros elementos o se puede utilizar para definir un título.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s"/>
              <a:t>id: </a:t>
            </a:r>
            <a:r>
              <a:rPr lang="es"/>
              <a:t>igual que el elemento </a:t>
            </a:r>
            <a:r>
              <a:rPr b="1" lang="es"/>
              <a:t>input</a:t>
            </a:r>
            <a:r>
              <a:rPr lang="es"/>
              <a:t>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/>
              <a:t>name:</a:t>
            </a:r>
            <a:r>
              <a:rPr lang="es"/>
              <a:t> igual que el campo </a:t>
            </a:r>
            <a:r>
              <a:rPr b="1" lang="es"/>
              <a:t>input</a:t>
            </a:r>
            <a:r>
              <a:rPr lang="es"/>
              <a:t>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/>
              <a:t>value:</a:t>
            </a:r>
            <a:r>
              <a:rPr lang="es"/>
              <a:t> igual que el atributo </a:t>
            </a:r>
            <a:r>
              <a:rPr b="1" lang="es"/>
              <a:t>value</a:t>
            </a:r>
            <a:r>
              <a:rPr lang="es"/>
              <a:t> del campo </a:t>
            </a:r>
            <a:r>
              <a:rPr b="1" lang="es"/>
              <a:t>input</a:t>
            </a:r>
            <a:r>
              <a:rPr lang="es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s"/>
              <a:t>Ejemplo: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https://www.w3schools.com/tags/tryit.asp?filename=tryhtml_fieldset</a:t>
            </a:r>
            <a:r>
              <a:rPr lang="es"/>
              <a:t> </a:t>
            </a:r>
            <a:endParaRPr/>
          </a:p>
        </p:txBody>
      </p:sp>
      <p:sp>
        <p:nvSpPr>
          <p:cNvPr id="247" name="Google Shape;247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48" name="Google Shape;24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2400" y="1152475"/>
            <a:ext cx="3999900" cy="154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6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Formularios: &lt;textarea&gt;</a:t>
            </a:r>
            <a:endParaRPr/>
          </a:p>
        </p:txBody>
      </p:sp>
      <p:sp>
        <p:nvSpPr>
          <p:cNvPr id="254" name="Google Shape;254;p16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Los </a:t>
            </a:r>
            <a:r>
              <a:rPr b="1" lang="es"/>
              <a:t>campos de texto amplios</a:t>
            </a:r>
            <a:r>
              <a:rPr lang="es"/>
              <a:t>, que permiten el ingreso de varias líneas de texto, también son un </a:t>
            </a:r>
            <a:r>
              <a:rPr b="1" lang="es"/>
              <a:t>input</a:t>
            </a:r>
            <a:r>
              <a:rPr lang="es"/>
              <a:t>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/>
              <a:t>Utilizado para comentarios multilínea o consultas, tienen el atributo </a:t>
            </a:r>
            <a:r>
              <a:rPr b="1" lang="es"/>
              <a:t>type</a:t>
            </a:r>
            <a:r>
              <a:rPr lang="es"/>
              <a:t> con el valor “textarea”. Nos permiten definir </a:t>
            </a:r>
            <a:r>
              <a:rPr b="1" lang="es"/>
              <a:t>rows</a:t>
            </a:r>
            <a:r>
              <a:rPr lang="es"/>
              <a:t> (filas), </a:t>
            </a:r>
            <a:r>
              <a:rPr b="1" lang="es"/>
              <a:t>columns</a:t>
            </a:r>
            <a:r>
              <a:rPr lang="es"/>
              <a:t> (columnas). En lugar de utilizar </a:t>
            </a:r>
            <a:r>
              <a:rPr b="1" lang="es"/>
              <a:t>value</a:t>
            </a:r>
            <a:r>
              <a:rPr lang="es"/>
              <a:t> escribimos entre las etiquetas </a:t>
            </a:r>
            <a:r>
              <a:rPr b="1" i="1" lang="es"/>
              <a:t>textarea</a:t>
            </a:r>
            <a:r>
              <a:rPr lang="es"/>
              <a:t>.</a:t>
            </a:r>
            <a:endParaRPr/>
          </a:p>
        </p:txBody>
      </p:sp>
      <p:sp>
        <p:nvSpPr>
          <p:cNvPr id="255" name="Google Shape;255;p16"/>
          <p:cNvSpPr/>
          <p:nvPr/>
        </p:nvSpPr>
        <p:spPr>
          <a:xfrm>
            <a:off x="432029" y="3655639"/>
            <a:ext cx="4818300" cy="5232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Consulta: &lt;</a:t>
            </a:r>
            <a:r>
              <a:rPr b="0" i="0" lang="es" sz="14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textarea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"comentario"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rows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"10"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" sz="1400" u="none" cap="none" strike="noStrik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cols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400" u="none" cap="none" strike="noStrik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"40"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&gt;Escribe tu consulta...&lt;/</a:t>
            </a:r>
            <a:r>
              <a:rPr b="0" i="0" lang="es" sz="1400" u="none" cap="none" strike="noStrik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textarea</a:t>
            </a:r>
            <a:r>
              <a:rPr b="0" i="0" lang="es" sz="1400" u="none" cap="none" strike="noStrik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56" name="Google Shape;25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4967" y="3254700"/>
            <a:ext cx="2907058" cy="132507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Formularios: &lt;select&gt; y &lt;option&gt;</a:t>
            </a:r>
            <a:endParaRPr/>
          </a:p>
        </p:txBody>
      </p:sp>
      <p:sp>
        <p:nvSpPr>
          <p:cNvPr id="262" name="Google Shape;262;p17"/>
          <p:cNvSpPr txBox="1"/>
          <p:nvPr>
            <p:ph idx="1" type="body"/>
          </p:nvPr>
        </p:nvSpPr>
        <p:spPr>
          <a:xfrm>
            <a:off x="432025" y="1304875"/>
            <a:ext cx="38796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31"/>
              <a:buNone/>
            </a:pPr>
            <a:r>
              <a:rPr lang="es"/>
              <a:t>Las </a:t>
            </a:r>
            <a:r>
              <a:rPr b="1" lang="es"/>
              <a:t>listas desplegables</a:t>
            </a:r>
            <a:r>
              <a:rPr lang="es"/>
              <a:t> crean una lista de opciones, cada una contenida dentro de un elemento </a:t>
            </a:r>
            <a:r>
              <a:rPr b="1" lang="es"/>
              <a:t>&lt;option&gt;.</a:t>
            </a:r>
            <a:r>
              <a:rPr lang="es"/>
              <a:t>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1"/>
              <a:buNone/>
            </a:pPr>
            <a:r>
              <a:rPr lang="es"/>
              <a:t>Se crean como un input con su atributo </a:t>
            </a:r>
            <a:r>
              <a:rPr b="1" lang="es"/>
              <a:t>type</a:t>
            </a:r>
            <a:r>
              <a:rPr lang="es"/>
              <a:t> fijado en “select”.</a:t>
            </a:r>
            <a:endParaRPr/>
          </a:p>
          <a:p>
            <a:pPr indent="-317182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size</a:t>
            </a:r>
            <a:r>
              <a:rPr lang="es"/>
              <a:t>: indica el número de valores mostrados a la vez en la lista. </a:t>
            </a:r>
            <a:endParaRPr/>
          </a:p>
          <a:p>
            <a:pPr indent="-31718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multiple</a:t>
            </a:r>
            <a:r>
              <a:rPr lang="es"/>
              <a:t>: permite la selección simultánea de varios elementos de la lista.</a:t>
            </a:r>
            <a:endParaRPr/>
          </a:p>
          <a:p>
            <a:pPr indent="-31718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id, value</a:t>
            </a:r>
            <a:r>
              <a:rPr lang="es"/>
              <a:t> y </a:t>
            </a:r>
            <a:r>
              <a:rPr b="1" lang="es"/>
              <a:t>name</a:t>
            </a:r>
            <a:r>
              <a:rPr lang="es"/>
              <a:t> se comportan igual que el resto de los tipos de input vistos.</a:t>
            </a:r>
            <a:endParaRPr/>
          </a:p>
        </p:txBody>
      </p:sp>
      <p:pic>
        <p:nvPicPr>
          <p:cNvPr id="263" name="Google Shape;26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1525" y="1304875"/>
            <a:ext cx="3787075" cy="157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9188" y="3143375"/>
            <a:ext cx="3114675" cy="1190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Formularios: atributos opcionales</a:t>
            </a:r>
            <a:endParaRPr/>
          </a:p>
        </p:txBody>
      </p:sp>
      <p:sp>
        <p:nvSpPr>
          <p:cNvPr id="270" name="Google Shape;270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En muchos de los campos definidos en un formulario podemos añadir otros atributos que modifican su comportamiento:</a:t>
            </a:r>
            <a:endParaRPr/>
          </a:p>
          <a:p>
            <a:pPr indent="-3041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required</a:t>
            </a:r>
            <a:r>
              <a:rPr lang="es"/>
              <a:t>: el formulario no se podrá enviar hasta que ese campo tenga contenido.</a:t>
            </a:r>
            <a:endParaRPr/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placeholder</a:t>
            </a:r>
            <a:r>
              <a:rPr lang="es"/>
              <a:t>: si queremos que aparezca un texto de ayuda para rellenar el campo.</a:t>
            </a:r>
            <a:endParaRPr/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value</a:t>
            </a:r>
            <a:r>
              <a:rPr lang="es"/>
              <a:t>: para introducir un valor por defecto en el campo.</a:t>
            </a:r>
            <a:endParaRPr/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readonly</a:t>
            </a:r>
            <a:r>
              <a:rPr lang="es"/>
              <a:t>: si queremos que sea de sólo lectura.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6"/>
              <a:buNone/>
            </a:pPr>
            <a:r>
              <a:rPr lang="es"/>
              <a:t>Ejemplos:</a:t>
            </a:r>
            <a:endParaRPr/>
          </a:p>
          <a:p>
            <a:pPr indent="-3041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https://www.w3schools.com/tags/tryit.asp?filename=tryhtml5_input_required</a:t>
            </a:r>
            <a:r>
              <a:rPr lang="es"/>
              <a:t> </a:t>
            </a:r>
            <a:endParaRPr/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https://www.w3schools.com/tags/tryit.asp?filename=tryhtml_input_readonly</a:t>
            </a:r>
            <a:r>
              <a:rPr lang="es"/>
              <a:t> </a:t>
            </a:r>
            <a:endParaRPr/>
          </a:p>
        </p:txBody>
      </p:sp>
      <p:sp>
        <p:nvSpPr>
          <p:cNvPr id="271" name="Google Shape;271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72" name="Google Shape;27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32398" y="1170123"/>
            <a:ext cx="3999899" cy="1716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Formularios - Ejemplos</a:t>
            </a:r>
            <a:endParaRPr/>
          </a:p>
        </p:txBody>
      </p:sp>
      <p:pic>
        <p:nvPicPr>
          <p:cNvPr id="278" name="Google Shape;278;p19"/>
          <p:cNvPicPr preferRelativeResize="0"/>
          <p:nvPr/>
        </p:nvPicPr>
        <p:blipFill rotWithShape="1">
          <a:blip r:embed="rId3">
            <a:alphaModFix/>
          </a:blip>
          <a:srcRect b="0" l="0" r="16086" t="0"/>
          <a:stretch/>
        </p:blipFill>
        <p:spPr>
          <a:xfrm>
            <a:off x="311700" y="686075"/>
            <a:ext cx="3580675" cy="377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8175" y="712925"/>
            <a:ext cx="4793424" cy="3040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9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13025" y="686075"/>
            <a:ext cx="679350" cy="67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0" lang="es"/>
              <a:t>Formularios </a:t>
            </a:r>
            <a:endParaRPr b="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0" lang="es"/>
              <a:t>y subida al servidor</a:t>
            </a:r>
            <a:endParaRPr b="0"/>
          </a:p>
        </p:txBody>
      </p:sp>
      <p:pic>
        <p:nvPicPr>
          <p:cNvPr id="150" name="Google Shape;15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4813" y="2868475"/>
            <a:ext cx="714375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Subida a un servidor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1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Netlify</a:t>
            </a:r>
            <a:endParaRPr/>
          </a:p>
        </p:txBody>
      </p:sp>
      <p:sp>
        <p:nvSpPr>
          <p:cNvPr id="291" name="Google Shape;291;p21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Hosting gratuito que permite probar rápidamente nuestro sitio web. Requiere registro.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Para agregar el sitio basta con arrastrar la carpeta que contiene el sitio.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https://app.netlify.com/drop</a:t>
            </a:r>
            <a:r>
              <a:rPr lang="es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Tutoriales sobre cómo subir a Netlify: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Netlify Drop. Introduction: 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https://youtu.be/-LRlQ_jaLAU</a:t>
            </a:r>
            <a:r>
              <a:rPr lang="es"/>
              <a:t>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Netlify Tutorial. Deploy a new site just by Drag and Dropping: </a:t>
            </a:r>
            <a:r>
              <a:rPr lang="es" u="sng">
                <a:solidFill>
                  <a:schemeClr val="hlink"/>
                </a:solidFill>
                <a:hlinkClick r:id="rId5"/>
              </a:rPr>
              <a:t>https://www.youtube.com/watch?v=vywDFg2uIxY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2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GitHub Pages</a:t>
            </a:r>
            <a:endParaRPr/>
          </a:p>
        </p:txBody>
      </p:sp>
      <p:sp>
        <p:nvSpPr>
          <p:cNvPr id="298" name="Google Shape;298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Cómo publicar un sitio web gratis con Github Pages: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https://m.youtube.com/watch?v=SnQTURNAUqY&amp;feature=youtu.be</a:t>
            </a:r>
            <a:r>
              <a:rPr lang="es"/>
              <a:t>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Curso Git y GitHub: 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https://www.youtube.com/watch?v=ptXiQwE535s&amp;list=PLoCpUTIZIYORkDzYwdunkVf-KIqGjyoot&amp;ab_channel=ProgramarDesdeCero</a:t>
            </a:r>
            <a:r>
              <a:rPr lang="es"/>
              <a:t> </a:t>
            </a:r>
            <a:endParaRPr/>
          </a:p>
        </p:txBody>
      </p:sp>
      <p:pic>
        <p:nvPicPr>
          <p:cNvPr id="299" name="Google Shape;29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32400" y="1152475"/>
            <a:ext cx="3999901" cy="224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"/>
              <a:t> ¿Cómo pensar un proyecto web?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4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¿Cómo pensar un proyecto web?</a:t>
            </a:r>
            <a:endParaRPr/>
          </a:p>
        </p:txBody>
      </p:sp>
      <p:sp>
        <p:nvSpPr>
          <p:cNvPr id="310" name="Google Shape;310;p24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A </a:t>
            </a:r>
            <a:r>
              <a:rPr b="1" lang="es"/>
              <a:t>nivel conceptual</a:t>
            </a:r>
            <a:r>
              <a:rPr lang="es"/>
              <a:t>, tenemos que tener clara la idea de negocio. Se trata “simplemente” de hacer un ejercicio de análisis y reflexión.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s"/>
              <a:t>¿Cuál es el objetivo a cumplir con este proyecto?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"/>
              <a:t>¿Quién es tu público objetivo? ¿Quién eres tú para merecerlos?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"/>
              <a:t>¿Cuáles son tus palabras clave?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¿Cuál es el objetivo a cumplir con este proyecto?</a:t>
            </a:r>
            <a:endParaRPr/>
          </a:p>
        </p:txBody>
      </p:sp>
      <p:sp>
        <p:nvSpPr>
          <p:cNvPr id="316" name="Google Shape;316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s"/>
              <a:t>En ello está basado todo tu negocio. Si vas a montar una tienda de calzado, seguro que tienes clarísimo que tu objetivo es vender calzado. Sin embargo, la gente piensa que su objetivo es tener miles de visitas, o posicionarse en el primer lugar de Google. Sí, eso está muy bien, pero </a:t>
            </a:r>
            <a:r>
              <a:rPr b="1" lang="es"/>
              <a:t>sólo para vender zapatos</a:t>
            </a:r>
            <a:r>
              <a:rPr lang="es"/>
              <a:t>.</a:t>
            </a:r>
            <a:endParaRPr/>
          </a:p>
        </p:txBody>
      </p:sp>
      <p:pic>
        <p:nvPicPr>
          <p:cNvPr id="317" name="Google Shape;31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2350" y="1152475"/>
            <a:ext cx="1800000" cy="1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¿Quién es tu público objetivo?</a:t>
            </a:r>
            <a:endParaRPr/>
          </a:p>
        </p:txBody>
      </p:sp>
      <p:sp>
        <p:nvSpPr>
          <p:cNvPr id="323" name="Google Shape;323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Es clave saber quién es tu audiencia para dirigirte a ella. Ahí radica la diferencia: recibir tráfico cualificado, interesado realmente en lo que ofreces. De lo contrario, podrás conseguir miles de visitas, pero muy pocos clientes interesados.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/>
              <a:t>¿Quién eres tú para merecerlos?</a:t>
            </a:r>
            <a:r>
              <a:rPr lang="es"/>
              <a:t> Es importante reflexionar sobre qué tienes tú o tu producto o tu servicio que te haga diferente del resto: ¿por qué habría yo de elegirte a ti y no al de al lado?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8"/>
              <a:buNone/>
            </a:pPr>
            <a:r>
              <a:rPr lang="es"/>
              <a:t>Identificar los beneficios que obtendrá la persona que te compre, contrate o lo que sea que ofrezcas.</a:t>
            </a:r>
            <a:endParaRPr/>
          </a:p>
        </p:txBody>
      </p:sp>
      <p:pic>
        <p:nvPicPr>
          <p:cNvPr id="324" name="Google Shape;32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2350" y="1152475"/>
            <a:ext cx="1800000" cy="1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¿Cuáles son tus palabras clave?</a:t>
            </a:r>
            <a:endParaRPr/>
          </a:p>
        </p:txBody>
      </p:sp>
      <p:sp>
        <p:nvSpPr>
          <p:cNvPr id="330" name="Google Shape;330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Las </a:t>
            </a:r>
            <a:r>
              <a:rPr b="1" lang="es"/>
              <a:t>palabras clave </a:t>
            </a:r>
            <a:r>
              <a:rPr lang="es"/>
              <a:t>son el alimento del que se nutre tu blog y tu sitio web. Tienes que tenerlas claras.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s"/>
              <a:t>Algo que haga referencia, a tu cliente ideal, a tu especialidad o lo que te hace diferente, o a algún beneficio que posea tu producto. Esto último es fruto de identificar beneficios y nichos de mercado.</a:t>
            </a:r>
            <a:endParaRPr/>
          </a:p>
        </p:txBody>
      </p:sp>
      <p:sp>
        <p:nvSpPr>
          <p:cNvPr id="331" name="Google Shape;331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32" name="Google Shape;33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2400" y="1152475"/>
            <a:ext cx="3999900" cy="2111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Estructura genérica de un sitio web</a:t>
            </a:r>
            <a:endParaRPr/>
          </a:p>
        </p:txBody>
      </p:sp>
      <p:pic>
        <p:nvPicPr>
          <p:cNvPr id="338" name="Google Shape;33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6448" y="1304874"/>
            <a:ext cx="4811104" cy="33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Tipos de estructura de un sitio web</a:t>
            </a:r>
            <a:endParaRPr/>
          </a:p>
        </p:txBody>
      </p:sp>
      <p:sp>
        <p:nvSpPr>
          <p:cNvPr id="344" name="Google Shape;344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Pensar el número de páginas en la estructura del sitio web.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Pensar los niveles de estructura de un sitio web.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Definir la estructura del sitio web a nivel conceptual.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Definir la estructura del sitio web a nivel técnico (</a:t>
            </a:r>
            <a:r>
              <a:rPr b="1" lang="es"/>
              <a:t>Maquetar</a:t>
            </a:r>
            <a:r>
              <a:rPr lang="es"/>
              <a:t>):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/>
              <a:t>Hacer el árbol de la estructura de un sitio web.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/>
              <a:t>Hacer estructura de un sitio web amigable para SEO.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/>
              <a:t>Utilizar enlaces internos para mejorar la estructura del sitio web.</a:t>
            </a:r>
            <a:endParaRPr/>
          </a:p>
        </p:txBody>
      </p:sp>
      <p:sp>
        <p:nvSpPr>
          <p:cNvPr id="345" name="Google Shape;345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46" name="Google Shape;346;p29"/>
          <p:cNvPicPr preferRelativeResize="0"/>
          <p:nvPr/>
        </p:nvPicPr>
        <p:blipFill rotWithShape="1">
          <a:blip r:embed="rId3">
            <a:alphaModFix/>
          </a:blip>
          <a:srcRect b="13440" l="0" r="0" t="14257"/>
          <a:stretch/>
        </p:blipFill>
        <p:spPr>
          <a:xfrm>
            <a:off x="4832400" y="1152474"/>
            <a:ext cx="399990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6" name="Google Shape;156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0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Etiquetas semánticas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Etiquetas semánticas</a:t>
            </a:r>
            <a:endParaRPr/>
          </a:p>
        </p:txBody>
      </p:sp>
      <p:sp>
        <p:nvSpPr>
          <p:cNvPr id="357" name="Google Shape;357;p31"/>
          <p:cNvSpPr txBox="1"/>
          <p:nvPr>
            <p:ph idx="1" type="body"/>
          </p:nvPr>
        </p:nvSpPr>
        <p:spPr>
          <a:xfrm>
            <a:off x="432025" y="1304875"/>
            <a:ext cx="82800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8107"/>
              <a:buNone/>
            </a:pPr>
            <a:r>
              <a:rPr lang="es"/>
              <a:t>En versiones anteriores a </a:t>
            </a:r>
            <a:r>
              <a:rPr b="1" lang="es"/>
              <a:t>HTML5</a:t>
            </a:r>
            <a:r>
              <a:rPr lang="es"/>
              <a:t>, al crear la estructura de una página, normalmente se utilizaban etiquetas &lt;div&gt; para ir agrupando secciones de la página. En </a:t>
            </a:r>
            <a:r>
              <a:rPr b="1" lang="es"/>
              <a:t>HTML4 </a:t>
            </a:r>
            <a:r>
              <a:rPr lang="es"/>
              <a:t>se utilizaban etiquetas div diferenciadas por clases.</a:t>
            </a:r>
            <a:endParaRPr/>
          </a:p>
        </p:txBody>
      </p:sp>
      <p:pic>
        <p:nvPicPr>
          <p:cNvPr id="358" name="Google Shape;35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3033" y="2446075"/>
            <a:ext cx="5797933" cy="21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Etiquetas semánticas</a:t>
            </a:r>
            <a:endParaRPr/>
          </a:p>
        </p:txBody>
      </p:sp>
      <p:sp>
        <p:nvSpPr>
          <p:cNvPr id="364" name="Google Shape;364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Son etiquetas dedicadas para cierto tipo de contenido.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Describen su significado tanto para el navegador como para el desarrollador.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s"/>
              <a:t>Debemos respetarlas porque ayudan al navegador a entender su significado para mostrarlo en pantalla y ayudan a los buscadores a reconocer el contenido y la estructura del sitio.</a:t>
            </a:r>
            <a:endParaRPr/>
          </a:p>
        </p:txBody>
      </p:sp>
      <p:sp>
        <p:nvSpPr>
          <p:cNvPr id="365" name="Google Shape;365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66" name="Google Shape;36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2405" y="1152475"/>
            <a:ext cx="289996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7140"/>
              <a:buNone/>
            </a:pPr>
            <a:r>
              <a:rPr lang="es" sz="2800"/>
              <a:t>Etiquetas semánticas</a:t>
            </a:r>
            <a:endParaRPr/>
          </a:p>
        </p:txBody>
      </p:sp>
      <p:sp>
        <p:nvSpPr>
          <p:cNvPr id="372" name="Google Shape;372;p33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&lt;header&gt; </a:t>
            </a:r>
            <a:r>
              <a:rPr lang="es"/>
              <a:t>Se coloca en el body y es la cabecera visual de la página o de una sección (logotipo, título, etc.). No confundir con &lt;head&gt;, que es el encabezado del documento HTML.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&lt;nav&gt; </a:t>
            </a:r>
            <a:r>
              <a:rPr lang="es"/>
              <a:t>Apartado de navegación (enlaces de secciones, categorías, etc...). También permite dividir en categorías una sección.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&lt;main&gt; </a:t>
            </a:r>
            <a:r>
              <a:rPr lang="es"/>
              <a:t>Contenido principal del body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&lt;footer&gt; </a:t>
            </a:r>
            <a:r>
              <a:rPr lang="es"/>
              <a:t>Pie de página (del documento completo) o de una sección.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&lt;section&gt; </a:t>
            </a:r>
            <a:r>
              <a:rPr lang="es"/>
              <a:t>Define una sección en un documento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&lt;aside&gt; </a:t>
            </a:r>
            <a:r>
              <a:rPr lang="es"/>
              <a:t>Agrupación de contenido no relacionado con el tema principal del documento. Suele usarse para agregar publicidad.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&lt;article&gt; </a:t>
            </a:r>
            <a:r>
              <a:rPr lang="es"/>
              <a:t>Artículo. Parte principal de un escrito (posts en blogs, artículos en diarios, mensajes en foros, comentarios, etc.)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&lt;address&gt;</a:t>
            </a:r>
            <a:r>
              <a:rPr lang="es"/>
              <a:t> Agrupación con la información de contacto del autor del artículo o documento.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4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Tarea para el Proyecto:</a:t>
            </a:r>
            <a:endParaRPr/>
          </a:p>
        </p:txBody>
      </p:sp>
      <p:sp>
        <p:nvSpPr>
          <p:cNvPr id="378" name="Google Shape;378;p34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Crear un formulario donde se incluyan algunos de los atributos type de la etiqueta input visto en clase. Podés utilizar esto luego para tu proyecto web. Sugerencias para formularios: consulta, reserva de turno, encuesta. El formulario deberá incorporar el botón “Enviar”.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Aplicar lo visto en ¿Cómo pensar un proyecto web?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f3d7c2ca4b_0_0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¡Pongamos en práctica lo visto en HTML en clase!</a:t>
            </a:r>
            <a:endParaRPr/>
          </a:p>
        </p:txBody>
      </p:sp>
      <p:pic>
        <p:nvPicPr>
          <p:cNvPr id="384" name="Google Shape;384;g1f3d7c2ca4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158" y="684425"/>
            <a:ext cx="3635963" cy="3525924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1f3d7c2ca4b_0_0"/>
          <p:cNvSpPr txBox="1"/>
          <p:nvPr>
            <p:ph idx="1" type="body"/>
          </p:nvPr>
        </p:nvSpPr>
        <p:spPr>
          <a:xfrm>
            <a:off x="432025" y="847675"/>
            <a:ext cx="42642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Recrear el boceto en código HTML según los temas vistos.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Debe quedar así 👇</a:t>
            </a:r>
            <a:endParaRPr sz="1400"/>
          </a:p>
        </p:txBody>
      </p:sp>
      <p:pic>
        <p:nvPicPr>
          <p:cNvPr id="386" name="Google Shape;386;g1f3d7c2ca4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1849" y="1694250"/>
            <a:ext cx="2298174" cy="247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5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Material extra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6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Artículos de interés</a:t>
            </a:r>
            <a:endParaRPr/>
          </a:p>
        </p:txBody>
      </p:sp>
      <p:sp>
        <p:nvSpPr>
          <p:cNvPr id="397" name="Google Shape;397;p36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es"/>
              <a:t>Cuál es "la peor página web del mundo" y para qué sirve: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https://www.bbc.com/mundo/noticias-44289752</a:t>
            </a:r>
            <a:r>
              <a:rPr lang="es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es"/>
              <a:t>Las 8 reglas de una buena página web: 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https://www.marketingdirecto.com/digital-general/digital/las-8-reglas-de-una-buena-pagina-web</a:t>
            </a:r>
            <a:r>
              <a:rPr lang="es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es"/>
              <a:t>10 Consejos para Construir una Buena Página de Inicio: </a:t>
            </a:r>
            <a:r>
              <a:rPr lang="es" u="sng">
                <a:solidFill>
                  <a:schemeClr val="hlink"/>
                </a:solidFill>
                <a:hlinkClick r:id="rId5"/>
              </a:rPr>
              <a:t>https://es.wix.com/blog/2014/02/10-consejos-para-construir-una-buena-pagina-de-inicio/</a:t>
            </a:r>
            <a:r>
              <a:rPr lang="es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7"/>
              <a:buNone/>
            </a:pPr>
            <a:r>
              <a:rPr lang="es"/>
              <a:t>¿Qué es la Arquitectura de la información y por qué es tan importante para tu proyecto Web?: </a:t>
            </a:r>
            <a:r>
              <a:rPr lang="es" u="sng">
                <a:solidFill>
                  <a:schemeClr val="hlink"/>
                </a:solidFill>
                <a:hlinkClick r:id="rId6"/>
              </a:rPr>
              <a:t>https://josefacchin.com/arquitectura-de-la-informacion/</a:t>
            </a:r>
            <a:r>
              <a:rPr lang="es"/>
              <a:t> 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8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Realizar los Ejercicios obligatorios.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Clase 04</a:t>
            </a:r>
            <a:endParaRPr/>
          </a:p>
        </p:txBody>
      </p:sp>
      <p:sp>
        <p:nvSpPr>
          <p:cNvPr id="162" name="Google Shape;162;p4"/>
          <p:cNvSpPr txBox="1"/>
          <p:nvPr>
            <p:ph type="title"/>
          </p:nvPr>
        </p:nvSpPr>
        <p:spPr>
          <a:xfrm>
            <a:off x="1275675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Clase 03</a:t>
            </a:r>
            <a:endParaRPr/>
          </a:p>
        </p:txBody>
      </p:sp>
      <p:sp>
        <p:nvSpPr>
          <p:cNvPr id="163" name="Google Shape;163;p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Clase 05</a:t>
            </a:r>
            <a:endParaRPr/>
          </a:p>
        </p:txBody>
      </p:sp>
      <p:sp>
        <p:nvSpPr>
          <p:cNvPr id="164" name="Google Shape;164;p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s"/>
              <a:t>HTML 3 - Multimedia y Tablas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Multimedia con HTML: imágenes, video, audio, iframes.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Tablas.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Herramienta de inspección.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Validación de nuestro HTML.</a:t>
            </a:r>
            <a:endParaRPr b="1"/>
          </a:p>
        </p:txBody>
      </p:sp>
      <p:sp>
        <p:nvSpPr>
          <p:cNvPr id="165" name="Google Shape;165;p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CSS 1 - Introducción a CSS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Bases del CSS y atributo class.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CSS externo, interno y en línea.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Selectores básicos (id, clase, etiqueta, universal).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Especificidad, Herencia, Cascada y Orden de las reglas en CSS.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66" name="Google Shape;166;p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s"/>
              <a:t>HTML 4 - Formularios y subida al servidor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Formularios.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Etiquetas semánticas.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Subida a un hosting gratuito.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Cómo pensar un proyecto web.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9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700"/>
              <a:buNone/>
            </a:pPr>
            <a:r>
              <a:rPr lang="es"/>
              <a:t>Muchas gracias por tu atención.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3700"/>
              <a:buNone/>
            </a:pPr>
            <a:r>
              <a:rPr lang="es"/>
              <a:t>Nos vemos pronto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Formularios</a:t>
            </a:r>
            <a:endParaRPr/>
          </a:p>
        </p:txBody>
      </p:sp>
      <p:sp>
        <p:nvSpPr>
          <p:cNvPr id="172" name="Google Shape;172;p5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Un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formulario HTML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es una sección de un documento que contiene texto, código, elementos especiales llamados controles: casillas de verificación (checkboxes), botones de opción (radio buttons), menúes, etc.; y rótulos (labels) en esos controles.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Los usuarios normalmente “completan” un formulario modificando los valores de sus controles (introduciendo texto, seleccionando objetos de un menú, etc.), antes de enviar el formulario a un agente para que lo procese (por ej.: a un servidor web, a un servidor de correo, etc.)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Formularios: &lt;form&gt;</a:t>
            </a:r>
            <a:endParaRPr/>
          </a:p>
        </p:txBody>
      </p:sp>
      <p:sp>
        <p:nvSpPr>
          <p:cNvPr id="179" name="Google Shape;179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Se utiliza la etiqueta contenedora </a:t>
            </a:r>
            <a:r>
              <a:rPr b="1" lang="es"/>
              <a:t>&lt;form&gt;</a:t>
            </a:r>
            <a:r>
              <a:rPr lang="es"/>
              <a:t>, que incluye todos los campos necesarios para su funcionamiento.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s"/>
              <a:t>Hay tipos de campos adecuados para cada tipo de dato.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s"/>
              <a:t>Existe un control especial, el </a:t>
            </a:r>
            <a:r>
              <a:rPr i="1" lang="es"/>
              <a:t>botón</a:t>
            </a:r>
            <a:r>
              <a:rPr lang="es"/>
              <a:t>, que puede enviar los datos del formulario al servidor o limpiar el contenido de sus campos.</a:t>
            </a:r>
            <a:endParaRPr/>
          </a:p>
        </p:txBody>
      </p:sp>
      <p:pic>
        <p:nvPicPr>
          <p:cNvPr id="180" name="Google Shape;180;p6"/>
          <p:cNvPicPr preferRelativeResize="0"/>
          <p:nvPr/>
        </p:nvPicPr>
        <p:blipFill rotWithShape="1">
          <a:blip r:embed="rId3">
            <a:alphaModFix/>
          </a:blip>
          <a:srcRect b="0" l="1632" r="0" t="0"/>
          <a:stretch/>
        </p:blipFill>
        <p:spPr>
          <a:xfrm>
            <a:off x="4832400" y="1411955"/>
            <a:ext cx="3999900" cy="2319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Formularios: atributos action y method</a:t>
            </a:r>
            <a:endParaRPr/>
          </a:p>
        </p:txBody>
      </p:sp>
      <p:sp>
        <p:nvSpPr>
          <p:cNvPr id="186" name="Google Shape;186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La etiqueta </a:t>
            </a:r>
            <a:r>
              <a:rPr b="1" lang="es"/>
              <a:t>&lt;form&gt;</a:t>
            </a:r>
            <a:r>
              <a:rPr lang="es"/>
              <a:t> admite diversos atributos. Entre ellos: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s"/>
              <a:t>action</a:t>
            </a:r>
            <a:r>
              <a:rPr lang="es"/>
              <a:t>: define el tipo de acción que se llevará a cabo (enviar a un mail o procesar su contenido con un script). También podemos indicar la URL a la que se enviará la petición HTTP con toda la información del formulario.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/>
              <a:t>method</a:t>
            </a:r>
            <a:r>
              <a:rPr lang="es"/>
              <a:t>: indica si la petición HTTP será GET o POST.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s"/>
              <a:t>Ejemplo: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https://www.w3schools.com/tags/att_form_method.asp</a:t>
            </a:r>
            <a:r>
              <a:rPr lang="es"/>
              <a:t> </a:t>
            </a:r>
            <a:endParaRPr/>
          </a:p>
        </p:txBody>
      </p:sp>
      <p:sp>
        <p:nvSpPr>
          <p:cNvPr id="187" name="Google Shape;187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88" name="Google Shape;18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2400" y="1428250"/>
            <a:ext cx="4044174" cy="2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Formularios: &lt;label&gt;</a:t>
            </a:r>
            <a:endParaRPr/>
          </a:p>
        </p:txBody>
      </p:sp>
      <p:sp>
        <p:nvSpPr>
          <p:cNvPr id="194" name="Google Shape;194;p8"/>
          <p:cNvSpPr txBox="1"/>
          <p:nvPr>
            <p:ph idx="1" type="body"/>
          </p:nvPr>
        </p:nvSpPr>
        <p:spPr>
          <a:xfrm>
            <a:off x="432025" y="1304875"/>
            <a:ext cx="8018100" cy="3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/>
              <a:t>&lt;label&gt;:</a:t>
            </a:r>
            <a:r>
              <a:rPr lang="es" sz="1600"/>
              <a:t> se usa para especificar la etiqueta (o nombre) del campo del formulario. Es información para el usuario.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/>
              <a:t>Admite el atributo </a:t>
            </a:r>
            <a:r>
              <a:rPr b="1" lang="es" sz="1600"/>
              <a:t>for</a:t>
            </a:r>
            <a:r>
              <a:rPr lang="es" sz="1600"/>
              <a:t>, que debe tener el mismo valor que el atributo </a:t>
            </a:r>
            <a:r>
              <a:rPr b="1" lang="es" sz="1600"/>
              <a:t>id</a:t>
            </a:r>
            <a:r>
              <a:rPr lang="es" sz="1600"/>
              <a:t> del campo (input, select o textarea) al que hace referencia la etiqueta.</a:t>
            </a:r>
            <a:endParaRPr sz="1600"/>
          </a:p>
        </p:txBody>
      </p:sp>
      <p:pic>
        <p:nvPicPr>
          <p:cNvPr id="195" name="Google Shape;19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4272" y="2851313"/>
            <a:ext cx="4995457" cy="15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Formularios: &lt;input&gt;</a:t>
            </a:r>
            <a:endParaRPr/>
          </a:p>
        </p:txBody>
      </p:sp>
      <p:sp>
        <p:nvSpPr>
          <p:cNvPr id="201" name="Google Shape;201;p9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es"/>
              <a:t>Atributos del tag </a:t>
            </a:r>
            <a:r>
              <a:rPr b="1" lang="es"/>
              <a:t>&lt;input&gt;: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type</a:t>
            </a:r>
            <a:r>
              <a:rPr lang="es"/>
              <a:t>: este valor puede tener muchos valores: </a:t>
            </a:r>
            <a:r>
              <a:rPr b="1" lang="es"/>
              <a:t>text</a:t>
            </a:r>
            <a:r>
              <a:rPr lang="es"/>
              <a:t>, </a:t>
            </a:r>
            <a:r>
              <a:rPr b="1" lang="es"/>
              <a:t>email</a:t>
            </a:r>
            <a:r>
              <a:rPr lang="es"/>
              <a:t>, </a:t>
            </a:r>
            <a:r>
              <a:rPr b="1" lang="es"/>
              <a:t>checkbox</a:t>
            </a:r>
            <a:r>
              <a:rPr lang="es"/>
              <a:t>, </a:t>
            </a:r>
            <a:r>
              <a:rPr b="1" lang="es"/>
              <a:t>color</a:t>
            </a:r>
            <a:r>
              <a:rPr lang="es"/>
              <a:t>, </a:t>
            </a:r>
            <a:r>
              <a:rPr b="1" lang="es"/>
              <a:t>date</a:t>
            </a:r>
            <a:r>
              <a:rPr lang="es"/>
              <a:t>, </a:t>
            </a:r>
            <a:r>
              <a:rPr b="1" lang="es"/>
              <a:t>file</a:t>
            </a:r>
            <a:r>
              <a:rPr lang="es"/>
              <a:t>, </a:t>
            </a:r>
            <a:r>
              <a:rPr b="1" lang="es"/>
              <a:t>hidden</a:t>
            </a:r>
            <a:r>
              <a:rPr lang="es"/>
              <a:t>, etc. en función del tipo de campo que queramos.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id</a:t>
            </a:r>
            <a:r>
              <a:rPr lang="es"/>
              <a:t>: este atributo es obligatorio si en el elemento label tiene un atributo </a:t>
            </a:r>
            <a:r>
              <a:rPr b="1" lang="es"/>
              <a:t>for</a:t>
            </a:r>
            <a:r>
              <a:rPr lang="es"/>
              <a:t>, en tal caso deberá contener un identificador único en la página.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name</a:t>
            </a:r>
            <a:r>
              <a:rPr lang="es"/>
              <a:t>: representa el nombre asignado al campo cuando se envía la petición HTTP.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size</a:t>
            </a:r>
            <a:r>
              <a:rPr lang="es"/>
              <a:t>: define el tamaño de la caja de texto en número de caracteres visibles.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maxlength</a:t>
            </a:r>
            <a:r>
              <a:rPr lang="es"/>
              <a:t>: indica el tamaño máximo del texto, en número de caracteres, que puede ser escrito en el campo.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value</a:t>
            </a:r>
            <a:r>
              <a:rPr lang="es"/>
              <a:t>: representa el valor que se asignará al campo cuando se envíe la petición HTTP. Permite asignar un valor por defecto al campo.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